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2" r:id="rId2"/>
    <p:sldId id="266" r:id="rId3"/>
    <p:sldId id="263" r:id="rId4"/>
    <p:sldId id="264" r:id="rId5"/>
    <p:sldId id="267" r:id="rId6"/>
    <p:sldId id="269" r:id="rId7"/>
    <p:sldId id="268" r:id="rId8"/>
    <p:sldId id="270" r:id="rId9"/>
    <p:sldId id="271" r:id="rId10"/>
    <p:sldId id="272" r:id="rId11"/>
    <p:sldId id="273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59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C5801-5D4E-4F12-B302-A1BEECE8ECE2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6A8BA-1A77-4501-A297-397D82C2F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6A8BA-1A77-4501-A297-397D82C2F2D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7D5155-BC43-4404-BE38-E7146B35B754}" type="slidenum">
              <a:rPr lang="ru-RU"/>
              <a:pPr/>
              <a:t>3</a:t>
            </a:fld>
            <a:endParaRPr lang="ru-RU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232AB-C659-408C-98DD-4424F238DE95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3C15-4C25-448F-A113-F6FBC4889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примеры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500-328           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423+187+77   </a:t>
            </a:r>
            <a:r>
              <a:rPr lang="ru-RU" b="1" dirty="0" smtClean="0">
                <a:solidFill>
                  <a:srgbClr val="FF0000"/>
                </a:solidFill>
              </a:rPr>
              <a:t>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623-378-123   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23+87+77+13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с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437-38          </a:t>
            </a:r>
            <a:r>
              <a:rPr lang="ru-RU" dirty="0" smtClean="0">
                <a:solidFill>
                  <a:srgbClr val="FF0000"/>
                </a:solidFill>
              </a:rPr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322-123          </a:t>
            </a:r>
            <a:r>
              <a:rPr lang="ru-RU" b="1" dirty="0" smtClean="0">
                <a:solidFill>
                  <a:srgbClr val="FF0000"/>
                </a:solidFill>
              </a:rPr>
              <a:t>л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233-(133+65) 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711-612               </a:t>
            </a:r>
            <a:r>
              <a:rPr lang="ru-RU" b="1" dirty="0" smtClean="0">
                <a:solidFill>
                  <a:srgbClr val="FF0000"/>
                </a:solidFill>
              </a:rPr>
              <a:t>б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266-54-46            </a:t>
            </a:r>
            <a:r>
              <a:rPr lang="ru-RU" b="1" dirty="0" smtClean="0">
                <a:solidFill>
                  <a:srgbClr val="FF0000"/>
                </a:solidFill>
              </a:rPr>
              <a:t>в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56+77                   </a:t>
            </a:r>
            <a:r>
              <a:rPr lang="ru-RU" b="1" dirty="0" err="1" smtClean="0">
                <a:solidFill>
                  <a:srgbClr val="FF0000"/>
                </a:solidFill>
              </a:rPr>
              <a:t>ы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12+11+8              </a:t>
            </a:r>
            <a:r>
              <a:rPr lang="ru-RU" b="1" dirty="0" smtClean="0">
                <a:solidFill>
                  <a:srgbClr val="FF0000"/>
                </a:solidFill>
              </a:rPr>
              <a:t> к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12•11•10•0        </a:t>
            </a:r>
            <a:r>
              <a:rPr lang="ru-RU" b="1" dirty="0" err="1" smtClean="0">
                <a:solidFill>
                  <a:srgbClr val="FF0000"/>
                </a:solidFill>
              </a:rPr>
              <a:t>н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67944" y="4509120"/>
          <a:ext cx="4896544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68"/>
                <a:gridCol w="578983"/>
                <a:gridCol w="645153"/>
                <a:gridCol w="612068"/>
                <a:gridCol w="612068"/>
                <a:gridCol w="612068"/>
                <a:gridCol w="612068"/>
                <a:gridCol w="612068"/>
              </a:tblGrid>
              <a:tr h="396044">
                <a:tc>
                  <a:txBody>
                    <a:bodyPr/>
                    <a:lstStyle/>
                    <a:p>
                      <a:r>
                        <a:rPr lang="ru-RU" dirty="0" smtClean="0"/>
                        <a:t>687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399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122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95934" y="5522496"/>
          <a:ext cx="4968558" cy="86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062"/>
                <a:gridCol w="552062"/>
                <a:gridCol w="552062"/>
                <a:gridCol w="552062"/>
                <a:gridCol w="552062"/>
                <a:gridCol w="552062"/>
                <a:gridCol w="552062"/>
                <a:gridCol w="552062"/>
                <a:gridCol w="552062"/>
              </a:tblGrid>
              <a:tr h="498792">
                <a:tc>
                  <a:txBody>
                    <a:bodyPr/>
                    <a:lstStyle/>
                    <a:p>
                      <a:r>
                        <a:rPr lang="ru-RU" dirty="0" smtClean="0"/>
                        <a:t>99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122</a:t>
                      </a:r>
                      <a:endParaRPr lang="ru-RU" dirty="0"/>
                    </a:p>
                  </a:txBody>
                  <a:tcPr/>
                </a:tc>
              </a:tr>
              <a:tr h="2990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smtClean="0"/>
              <a:t>Проверьте!</a:t>
            </a: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234+(234-108)=360 (кв.м)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060575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0658"/>
            <a:ext cx="8136904" cy="631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800" dirty="0" smtClean="0"/>
              <a:t>Страница </a:t>
            </a:r>
            <a:r>
              <a:rPr lang="ru-RU" sz="4800" dirty="0" smtClean="0"/>
              <a:t>53 №328,329. Научиться читать буквенные и числовые выражения разными </a:t>
            </a:r>
            <a:r>
              <a:rPr lang="ru-RU" sz="4800" dirty="0" smtClean="0"/>
              <a:t>способами.</a:t>
            </a: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Отгадайте тему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556792"/>
          <a:ext cx="8568952" cy="1584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/>
                <a:gridCol w="1013220"/>
                <a:gridCol w="1129018"/>
                <a:gridCol w="1071119"/>
                <a:gridCol w="1071119"/>
                <a:gridCol w="1071119"/>
                <a:gridCol w="1071119"/>
                <a:gridCol w="1071119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687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399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199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172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166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133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122</a:t>
                      </a:r>
                      <a:endParaRPr lang="ru-RU" sz="32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Ч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Ы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4005064"/>
          <a:ext cx="8280927" cy="1512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103"/>
                <a:gridCol w="920103"/>
                <a:gridCol w="920103"/>
                <a:gridCol w="920103"/>
                <a:gridCol w="920103"/>
                <a:gridCol w="920103"/>
                <a:gridCol w="920103"/>
                <a:gridCol w="920103"/>
                <a:gridCol w="920103"/>
              </a:tblGrid>
              <a:tr h="872426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99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31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166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122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133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122</a:t>
                      </a:r>
                      <a:endParaRPr lang="ru-RU" sz="3600" dirty="0"/>
                    </a:p>
                  </a:txBody>
                  <a:tcPr/>
                </a:tc>
              </a:tr>
              <a:tr h="63974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Б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Ы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d36efffaa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97188"/>
            <a:ext cx="2428875" cy="3960812"/>
          </a:xfrm>
          <a:prstGeom prst="rect">
            <a:avLst/>
          </a:prstGeom>
          <a:noFill/>
        </p:spPr>
      </p:pic>
      <p:pic>
        <p:nvPicPr>
          <p:cNvPr id="3075" name="Picture 3" descr="Рисунок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8263" y="2708275"/>
            <a:ext cx="2725737" cy="4149725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771775" y="3716338"/>
            <a:ext cx="3240088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3200" b="1">
                <a:solidFill>
                  <a:schemeClr val="hlink"/>
                </a:solidFill>
                <a:latin typeface="Georgia" pitchFamily="18" charset="0"/>
              </a:rPr>
              <a:t>5 класс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670134" y="5661025"/>
            <a:ext cx="184731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ru-RU" sz="2400" b="1" dirty="0">
              <a:solidFill>
                <a:srgbClr val="669900"/>
              </a:solidFill>
              <a:latin typeface="Georgia" pitchFamily="18" charset="0"/>
            </a:endParaRPr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1476375" y="333375"/>
            <a:ext cx="6335713" cy="2665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Числовые</a:t>
            </a:r>
          </a:p>
          <a:p>
            <a:pPr algn="ctr"/>
            <a:r>
              <a:rPr lang="ru-RU" sz="3600" b="1" kern="1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и буквенные</a:t>
            </a:r>
          </a:p>
          <a:p>
            <a:pPr algn="ctr"/>
            <a:r>
              <a:rPr lang="ru-RU" sz="3600" b="1" kern="1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выражения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 animBg="1"/>
      <p:bldP spid="30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008111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</a:rPr>
              <a:t/>
            </a:r>
            <a:br>
              <a:rPr lang="ru-RU" b="1" i="1" dirty="0" smtClean="0">
                <a:solidFill>
                  <a:srgbClr val="0070C0"/>
                </a:solidFill>
                <a:latin typeface="Times New Roman" pitchFamily="18" charset="0"/>
              </a:rPr>
            </a:b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br>
              <a:rPr lang="ru-RU" b="1" i="1" dirty="0" smtClean="0">
                <a:solidFill>
                  <a:srgbClr val="0070C0"/>
                </a:solidFill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На какие группы можно разделить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3433936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</a:rPr>
              <a:t>30 + 36</a:t>
            </a:r>
          </a:p>
          <a:p>
            <a:r>
              <a:rPr lang="en-US" b="1" i="1" dirty="0" err="1" smtClean="0">
                <a:solidFill>
                  <a:srgbClr val="0070C0"/>
                </a:solidFill>
                <a:latin typeface="Times New Roman" pitchFamily="18" charset="0"/>
              </a:rPr>
              <a:t>a+b</a:t>
            </a:r>
            <a:endParaRPr lang="ru-RU" b="1" i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r>
              <a:rPr lang="ru-RU" b="1" i="1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22 - 5 + 65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</a:rPr>
              <a:t>3х + 121</a:t>
            </a:r>
            <a:endParaRPr lang="ru-RU" b="1" i="1" kern="10" dirty="0" smtClean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  <a:p>
            <a:r>
              <a:rPr lang="ru-RU" b="1" i="1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30 : 6 + 30 : 5</a:t>
            </a:r>
          </a:p>
          <a:p>
            <a:r>
              <a:rPr lang="en-US" sz="4000" dirty="0" smtClean="0">
                <a:solidFill>
                  <a:srgbClr val="92D050"/>
                </a:solidFill>
                <a:latin typeface="Times New Roman" pitchFamily="18" charset="0"/>
              </a:rPr>
              <a:t>a-b</a:t>
            </a:r>
            <a:endParaRPr lang="ru-RU" sz="4000" kern="10" dirty="0" smtClean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92D05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  <a:p>
            <a:endParaRPr lang="ru-RU" b="1" i="1" kern="10" dirty="0" smtClean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</a:rPr>
              <a:t>А это куда?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</a:rPr>
              <a:t>3х + 121</a:t>
            </a:r>
            <a:endParaRPr lang="ru-RU" b="1" i="1" kern="10" dirty="0" smtClean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числовые</a:t>
            </a:r>
            <a:endParaRPr lang="ru-RU" sz="4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</a:rPr>
              <a:t>30 + 36</a:t>
            </a:r>
          </a:p>
          <a:p>
            <a:pPr algn="ctr">
              <a:buNone/>
            </a:pPr>
            <a:r>
              <a:rPr lang="ru-RU" sz="4800" b="1" i="1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22 - 5 + 65</a:t>
            </a:r>
          </a:p>
          <a:p>
            <a:pPr algn="ctr">
              <a:buNone/>
            </a:pPr>
            <a:r>
              <a:rPr lang="ru-RU" sz="4800" b="1" i="1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30 : 6 + 30 : 5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буквенные</a:t>
            </a:r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algn="ctr">
              <a:buNone/>
            </a:pPr>
            <a:r>
              <a:rPr lang="en-US" sz="4400" b="1" i="1" dirty="0" err="1" smtClean="0">
                <a:solidFill>
                  <a:srgbClr val="0070C0"/>
                </a:solidFill>
                <a:latin typeface="Times New Roman" pitchFamily="18" charset="0"/>
              </a:rPr>
              <a:t>a+b</a:t>
            </a:r>
            <a:endParaRPr lang="ru-RU" sz="4400" b="1" i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en-US" sz="4400" dirty="0" smtClean="0">
                <a:solidFill>
                  <a:srgbClr val="92D050"/>
                </a:solidFill>
                <a:latin typeface="Times New Roman" pitchFamily="18" charset="0"/>
              </a:rPr>
              <a:t>a-b</a:t>
            </a:r>
            <a:endParaRPr lang="ru-RU" sz="4400" kern="10" dirty="0" smtClean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92D05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Уточним понятия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000" b="1" dirty="0" smtClean="0"/>
              <a:t>V</a:t>
            </a:r>
            <a:r>
              <a:rPr lang="ru-RU" sz="4800" b="1" dirty="0" smtClean="0"/>
              <a:t> – знаю</a:t>
            </a:r>
          </a:p>
          <a:p>
            <a:pPr algn="ctr">
              <a:buNone/>
            </a:pPr>
            <a:r>
              <a:rPr lang="ru-RU" sz="6000" b="1" dirty="0" smtClean="0"/>
              <a:t>+</a:t>
            </a:r>
            <a:r>
              <a:rPr lang="ru-RU" sz="4800" b="1" dirty="0" smtClean="0"/>
              <a:t> - новое узнал</a:t>
            </a:r>
          </a:p>
          <a:p>
            <a:pPr algn="ctr">
              <a:buNone/>
            </a:pPr>
            <a:r>
              <a:rPr lang="ru-RU" sz="6000" b="1" dirty="0" smtClean="0"/>
              <a:t>-</a:t>
            </a:r>
            <a:r>
              <a:rPr lang="ru-RU" sz="4800" b="1" dirty="0" smtClean="0"/>
              <a:t>  - думал иначе</a:t>
            </a:r>
          </a:p>
          <a:p>
            <a:pPr algn="ctr">
              <a:buNone/>
            </a:pPr>
            <a:r>
              <a:rPr lang="ru-RU" sz="6000" b="1" dirty="0" smtClean="0"/>
              <a:t>?</a:t>
            </a:r>
            <a:r>
              <a:rPr lang="ru-RU" sz="4800" b="1" dirty="0" smtClean="0"/>
              <a:t> – не понял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i="1" kern="10" dirty="0" smtClean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числовые</a:t>
            </a:r>
            <a:endParaRPr lang="ru-RU" sz="4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</a:rPr>
              <a:t>30 + 36</a:t>
            </a:r>
          </a:p>
          <a:p>
            <a:pPr algn="ctr">
              <a:buNone/>
            </a:pPr>
            <a:r>
              <a:rPr lang="ru-RU" sz="4800" b="1" i="1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22 - 5 + 65</a:t>
            </a:r>
          </a:p>
          <a:p>
            <a:pPr algn="ctr">
              <a:buNone/>
            </a:pPr>
            <a:r>
              <a:rPr lang="ru-RU" sz="4800" b="1" i="1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30 : 6 + 30 : 5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буквенные</a:t>
            </a:r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algn="ctr">
              <a:buNone/>
            </a:pPr>
            <a:r>
              <a:rPr lang="en-US" sz="4400" b="1" i="1" dirty="0" err="1" smtClean="0">
                <a:solidFill>
                  <a:srgbClr val="0070C0"/>
                </a:solidFill>
                <a:latin typeface="Times New Roman" pitchFamily="18" charset="0"/>
              </a:rPr>
              <a:t>a+b</a:t>
            </a:r>
            <a:endParaRPr lang="ru-RU" sz="4400" b="1" i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en-US" sz="4400" dirty="0" smtClean="0">
                <a:solidFill>
                  <a:srgbClr val="92D050"/>
                </a:solidFill>
                <a:latin typeface="Times New Roman" pitchFamily="18" charset="0"/>
              </a:rPr>
              <a:t>a-b</a:t>
            </a:r>
            <a:endParaRPr lang="ru-RU" sz="4400" dirty="0" smtClean="0">
              <a:solidFill>
                <a:srgbClr val="92D050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</a:rPr>
              <a:t>3х + 121</a:t>
            </a:r>
            <a:endParaRPr lang="ru-RU" sz="4400" kern="10" dirty="0" smtClean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92D05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№298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7+а</a:t>
            </a:r>
          </a:p>
          <a:p>
            <a:pPr algn="ctr">
              <a:buNone/>
            </a:pPr>
            <a:r>
              <a:rPr lang="ru-RU" sz="4400" b="1" dirty="0" smtClean="0"/>
              <a:t>У+(а-4)</a:t>
            </a:r>
          </a:p>
          <a:p>
            <a:pPr algn="ctr">
              <a:buNone/>
            </a:pPr>
            <a:r>
              <a:rPr lang="ru-RU" sz="4400" b="1" dirty="0" smtClean="0"/>
              <a:t>Х-8</a:t>
            </a:r>
          </a:p>
          <a:p>
            <a:pPr algn="ctr">
              <a:buNone/>
            </a:pPr>
            <a:r>
              <a:rPr lang="ru-RU" sz="4400" b="1" dirty="0" smtClean="0"/>
              <a:t>16-(3+р)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305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/>
              <a:t>46+(46+18)=46+64=110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224</Words>
  <Application>Microsoft Office PowerPoint</Application>
  <PresentationFormat>Экран (4:3)</PresentationFormat>
  <Paragraphs>111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Решите примеры</vt:lpstr>
      <vt:lpstr>Отгадайте тему урока</vt:lpstr>
      <vt:lpstr>Слайд 3</vt:lpstr>
      <vt:lpstr>   На какие группы можно разделить </vt:lpstr>
      <vt:lpstr>А это куда? 3х + 121</vt:lpstr>
      <vt:lpstr>Уточним понятия</vt:lpstr>
      <vt:lpstr>Слайд 7</vt:lpstr>
      <vt:lpstr>№298</vt:lpstr>
      <vt:lpstr>№ 305</vt:lpstr>
      <vt:lpstr>2 задача</vt:lpstr>
      <vt:lpstr>Слайд 11</vt:lpstr>
      <vt:lpstr>Дома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</dc:creator>
  <cp:lastModifiedBy>Natasha</cp:lastModifiedBy>
  <cp:revision>18</cp:revision>
  <dcterms:created xsi:type="dcterms:W3CDTF">2015-01-15T07:51:24Z</dcterms:created>
  <dcterms:modified xsi:type="dcterms:W3CDTF">2015-01-15T13:23:56Z</dcterms:modified>
</cp:coreProperties>
</file>