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7"/>
  </p:notesMasterIdLst>
  <p:sldIdLst>
    <p:sldId id="256" r:id="rId2"/>
    <p:sldId id="258" r:id="rId3"/>
    <p:sldId id="269" r:id="rId4"/>
    <p:sldId id="261" r:id="rId5"/>
    <p:sldId id="266"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62" r:id="rId22"/>
    <p:sldId id="264" r:id="rId23"/>
    <p:sldId id="259" r:id="rId24"/>
    <p:sldId id="286" r:id="rId25"/>
    <p:sldId id="260" r:id="rId26"/>
    <p:sldId id="268" r:id="rId27"/>
    <p:sldId id="265" r:id="rId28"/>
    <p:sldId id="285" r:id="rId29"/>
    <p:sldId id="287" r:id="rId30"/>
    <p:sldId id="288" r:id="rId31"/>
    <p:sldId id="289" r:id="rId32"/>
    <p:sldId id="290" r:id="rId33"/>
    <p:sldId id="291" r:id="rId34"/>
    <p:sldId id="292" r:id="rId35"/>
    <p:sldId id="293" r:id="rId3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8AF564-F6C1-4C3E-A71E-133DD9FA1CB6}" type="datetimeFigureOut">
              <a:rPr lang="ru-RU" smtClean="0"/>
              <a:t>15.02.2023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F4DB1F-50D8-4BA3-AC5D-6489E1FCDF94}" type="slidenum">
              <a:rPr lang="ru-RU" smtClean="0"/>
              <a:t>‹#›</a:t>
            </a:fld>
            <a:endParaRPr lang="ru-RU"/>
          </a:p>
        </p:txBody>
      </p:sp>
    </p:spTree>
    <p:extLst>
      <p:ext uri="{BB962C8B-B14F-4D97-AF65-F5344CB8AC3E}">
        <p14:creationId xmlns:p14="http://schemas.microsoft.com/office/powerpoint/2010/main" val="2578737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03726D-7A2B-44DB-85E7-F8DB0362B081}" type="slidenum">
              <a:rPr lang="ru-RU"/>
              <a:pPr/>
              <a:t>2</a:t>
            </a:fld>
            <a:endParaRPr lang="ru-RU"/>
          </a:p>
        </p:txBody>
      </p:sp>
      <p:sp>
        <p:nvSpPr>
          <p:cNvPr id="66562" name="Rectangle 2"/>
          <p:cNvSpPr txBox="1">
            <a:spLocks noGrp="1" noRot="1" noChangeAspect="1" noChangeArrowheads="1" noTextEdit="1"/>
          </p:cNvSpPr>
          <p:nvPr>
            <p:ph type="sldImg"/>
          </p:nvPr>
        </p:nvSpPr>
        <p:spPr>
          <a:xfrm>
            <a:off x="193675" y="738188"/>
            <a:ext cx="6469063" cy="3640137"/>
          </a:xfrm>
          <a:ln/>
        </p:spPr>
      </p:sp>
      <p:sp>
        <p:nvSpPr>
          <p:cNvPr id="66563" name="Rectangle 3"/>
          <p:cNvSpPr txBox="1">
            <a:spLocks noGrp="1" noChangeArrowheads="1"/>
          </p:cNvSpPr>
          <p:nvPr>
            <p:ph type="body" idx="1"/>
          </p:nvPr>
        </p:nvSpPr>
        <p:spPr>
          <a:ln/>
        </p:spPr>
        <p:txBody>
          <a:bodyPr wrap="none" anchor="ctr"/>
          <a:lstStyle/>
          <a:p>
            <a:endParaRPr lang="ru-RU"/>
          </a:p>
        </p:txBody>
      </p:sp>
    </p:spTree>
    <p:extLst>
      <p:ext uri="{BB962C8B-B14F-4D97-AF65-F5344CB8AC3E}">
        <p14:creationId xmlns:p14="http://schemas.microsoft.com/office/powerpoint/2010/main" val="3096462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2A35F7-1F38-4E03-AD82-2B9DE1D10174}" type="slidenum">
              <a:rPr lang="ru-RU"/>
              <a:pPr/>
              <a:t>3</a:t>
            </a:fld>
            <a:endParaRPr lang="ru-RU"/>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ru-RU"/>
          </a:p>
        </p:txBody>
      </p:sp>
    </p:spTree>
    <p:extLst>
      <p:ext uri="{BB962C8B-B14F-4D97-AF65-F5344CB8AC3E}">
        <p14:creationId xmlns:p14="http://schemas.microsoft.com/office/powerpoint/2010/main" val="3910750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949060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2921475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01471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312287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12389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559300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1276060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740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2425812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88378E1-887E-4A8B-99B9-BB01760D3105}" type="datetimeFigureOut">
              <a:rPr lang="ru-RU" smtClean="0"/>
              <a:t>15.02.2023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44515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88378E1-887E-4A8B-99B9-BB01760D3105}" type="datetimeFigureOut">
              <a:rPr lang="ru-RU" smtClean="0"/>
              <a:t>15.02.2023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661851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88378E1-887E-4A8B-99B9-BB01760D3105}" type="datetimeFigureOut">
              <a:rPr lang="ru-RU" smtClean="0"/>
              <a:t>15.02.2023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382218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88378E1-887E-4A8B-99B9-BB01760D3105}" type="datetimeFigureOut">
              <a:rPr lang="ru-RU" smtClean="0"/>
              <a:t>15.02.2023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821020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8378E1-887E-4A8B-99B9-BB01760D3105}" type="datetimeFigureOut">
              <a:rPr lang="ru-RU" smtClean="0"/>
              <a:t>15.02.2023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397441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8378E1-887E-4A8B-99B9-BB01760D3105}" type="datetimeFigureOut">
              <a:rPr lang="ru-RU" smtClean="0"/>
              <a:t>15.02.2023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1444213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8378E1-887E-4A8B-99B9-BB01760D3105}" type="datetimeFigureOut">
              <a:rPr lang="ru-RU" smtClean="0"/>
              <a:t>15.02.2023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68DE8C-994A-4467-88E2-317E307196A3}" type="slidenum">
              <a:rPr lang="ru-RU" smtClean="0"/>
              <a:t>‹#›</a:t>
            </a:fld>
            <a:endParaRPr lang="ru-RU"/>
          </a:p>
        </p:txBody>
      </p:sp>
    </p:spTree>
    <p:extLst>
      <p:ext uri="{BB962C8B-B14F-4D97-AF65-F5344CB8AC3E}">
        <p14:creationId xmlns:p14="http://schemas.microsoft.com/office/powerpoint/2010/main" val="1999855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8378E1-887E-4A8B-99B9-BB01760D3105}" type="datetimeFigureOut">
              <a:rPr lang="ru-RU" smtClean="0"/>
              <a:t>15.02.2023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168DE8C-994A-4467-88E2-317E307196A3}" type="slidenum">
              <a:rPr lang="ru-RU" smtClean="0"/>
              <a:t>‹#›</a:t>
            </a:fld>
            <a:endParaRPr lang="ru-RU"/>
          </a:p>
        </p:txBody>
      </p:sp>
    </p:spTree>
    <p:extLst>
      <p:ext uri="{BB962C8B-B14F-4D97-AF65-F5344CB8AC3E}">
        <p14:creationId xmlns:p14="http://schemas.microsoft.com/office/powerpoint/2010/main" val="4146869774"/>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 id="2147483816" r:id="rId13"/>
    <p:sldLayoutId id="2147483817" r:id="rId14"/>
    <p:sldLayoutId id="2147483818" r:id="rId15"/>
    <p:sldLayoutId id="214748381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dirty="0" smtClean="0">
                <a:solidFill>
                  <a:srgbClr val="FF0000"/>
                </a:solidFill>
              </a:rPr>
              <a:t>ФОРМИРОВАНИЕ ЧИТАТЕЛЬСКОЙ </a:t>
            </a:r>
            <a:r>
              <a:rPr lang="ru-RU" dirty="0" smtClean="0">
                <a:solidFill>
                  <a:srgbClr val="FF0000"/>
                </a:solidFill>
              </a:rPr>
              <a:t>ГРАМОТНОСТИ</a:t>
            </a:r>
            <a:endParaRPr lang="ru-RU" dirty="0">
              <a:solidFill>
                <a:srgbClr val="FF0000"/>
              </a:solidFill>
            </a:endParaRPr>
          </a:p>
        </p:txBody>
      </p:sp>
      <p:sp>
        <p:nvSpPr>
          <p:cNvPr id="6" name="Объект 5"/>
          <p:cNvSpPr>
            <a:spLocks noGrp="1"/>
          </p:cNvSpPr>
          <p:nvPr>
            <p:ph sz="half" idx="2"/>
          </p:nvPr>
        </p:nvSpPr>
        <p:spPr/>
        <p:txBody>
          <a:bodyPr>
            <a:normAutofit/>
          </a:bodyPr>
          <a:lstStyle/>
          <a:p>
            <a:r>
              <a:rPr lang="ru-RU" sz="2400" dirty="0" smtClean="0">
                <a:solidFill>
                  <a:schemeClr val="accent2">
                    <a:lumMod val="75000"/>
                  </a:schemeClr>
                </a:solidFill>
              </a:rPr>
              <a:t>Оценка читательских умений</a:t>
            </a:r>
          </a:p>
          <a:p>
            <a:r>
              <a:rPr lang="ru-RU" sz="2400" dirty="0" smtClean="0">
                <a:solidFill>
                  <a:schemeClr val="accent2">
                    <a:lumMod val="75000"/>
                  </a:schemeClr>
                </a:solidFill>
              </a:rPr>
              <a:t>Выявление трудностей</a:t>
            </a:r>
          </a:p>
          <a:p>
            <a:r>
              <a:rPr lang="ru-RU" sz="2400" dirty="0" smtClean="0">
                <a:solidFill>
                  <a:schemeClr val="accent2">
                    <a:lumMod val="75000"/>
                  </a:schemeClr>
                </a:solidFill>
              </a:rPr>
              <a:t>Рекомендации по работе </a:t>
            </a:r>
            <a:r>
              <a:rPr lang="ru-RU" sz="2400" dirty="0" smtClean="0">
                <a:solidFill>
                  <a:schemeClr val="accent2">
                    <a:lumMod val="75000"/>
                  </a:schemeClr>
                </a:solidFill>
              </a:rPr>
              <a:t>со школьниками</a:t>
            </a:r>
            <a:endParaRPr lang="ru-RU" sz="2400" dirty="0">
              <a:solidFill>
                <a:schemeClr val="accent2">
                  <a:lumMod val="75000"/>
                </a:schemeClr>
              </a:solidFill>
            </a:endParaRPr>
          </a:p>
        </p:txBody>
      </p:sp>
      <p:pic>
        <p:nvPicPr>
          <p:cNvPr id="7" name="Picture 2"/>
          <p:cNvPicPr>
            <a:picLocks noGrp="1" noChangeAspect="1" noChangeArrowheads="1"/>
          </p:cNvPicPr>
          <p:nvPr>
            <p:ph sz="half" idx="1"/>
          </p:nvPr>
        </p:nvPicPr>
        <p:blipFill>
          <a:blip r:embed="rId2" cstate="email">
            <a:extLst>
              <a:ext uri="{28A0092B-C50C-407E-A947-70E740481C1C}">
                <a14:useLocalDpi xmlns:a14="http://schemas.microsoft.com/office/drawing/2010/main"/>
              </a:ext>
            </a:extLst>
          </a:blip>
          <a:srcRect/>
          <a:stretch>
            <a:fillRect/>
          </a:stretch>
        </p:blipFill>
        <p:spPr bwMode="auto">
          <a:xfrm>
            <a:off x="562708" y="2160590"/>
            <a:ext cx="3587261" cy="3226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8879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1"/>
          <p:cNvSpPr>
            <a:spLocks noGrp="1"/>
          </p:cNvSpPr>
          <p:nvPr>
            <p:ph type="title"/>
          </p:nvPr>
        </p:nvSpPr>
        <p:spPr>
          <a:xfrm>
            <a:off x="1301262" y="304800"/>
            <a:ext cx="7807569" cy="1143000"/>
          </a:xfrm>
        </p:spPr>
        <p:txBody>
          <a:bodyPr>
            <a:normAutofit fontScale="90000"/>
          </a:bodyPr>
          <a:lstStyle/>
          <a:p>
            <a:r>
              <a:rPr lang="ru-RU" altLang="ru-RU" dirty="0" smtClean="0">
                <a:solidFill>
                  <a:srgbClr val="C00000"/>
                </a:solidFill>
              </a:rPr>
              <a:t>1. Нахождение информации, заданной в явном виде</a:t>
            </a:r>
          </a:p>
        </p:txBody>
      </p:sp>
      <p:sp>
        <p:nvSpPr>
          <p:cNvPr id="21507" name="Содержимое 2"/>
          <p:cNvSpPr>
            <a:spLocks noGrp="1"/>
          </p:cNvSpPr>
          <p:nvPr>
            <p:ph idx="1"/>
          </p:nvPr>
        </p:nvSpPr>
        <p:spPr>
          <a:xfrm>
            <a:off x="1063869" y="1600200"/>
            <a:ext cx="8581293" cy="4897315"/>
          </a:xfrm>
        </p:spPr>
        <p:txBody>
          <a:bodyPr>
            <a:normAutofit lnSpcReduction="10000"/>
          </a:bodyPr>
          <a:lstStyle/>
          <a:p>
            <a:pPr>
              <a:buFontTx/>
              <a:buNone/>
            </a:pPr>
            <a:r>
              <a:rPr lang="ru-RU" altLang="ru-RU" dirty="0" smtClean="0"/>
              <a:t>     </a:t>
            </a:r>
            <a:r>
              <a:rPr lang="ru-RU" altLang="ru-RU" sz="2800" dirty="0" smtClean="0"/>
              <a:t>Ключевые </a:t>
            </a:r>
            <a:r>
              <a:rPr lang="ru-RU" altLang="ru-RU" sz="2800" dirty="0"/>
              <a:t>слова вопроса практически совпадают  с текстом ответа.</a:t>
            </a:r>
          </a:p>
          <a:p>
            <a:pPr>
              <a:buFontTx/>
              <a:buNone/>
            </a:pPr>
            <a:r>
              <a:rPr lang="ru-RU" altLang="ru-RU" sz="2800" dirty="0"/>
              <a:t>    От отвечающего ученика необходимо:</a:t>
            </a:r>
          </a:p>
          <a:p>
            <a:pPr>
              <a:buFontTx/>
              <a:buNone/>
            </a:pPr>
            <a:r>
              <a:rPr lang="ru-RU" altLang="ru-RU" sz="2800" dirty="0"/>
              <a:t>  -  во-первых, найти в тексте соответствующее место; </a:t>
            </a:r>
          </a:p>
          <a:p>
            <a:pPr>
              <a:buFontTx/>
              <a:buNone/>
            </a:pPr>
            <a:r>
              <a:rPr lang="ru-RU" altLang="ru-RU" sz="2800" dirty="0"/>
              <a:t>  - во-вторых, для того чтобы правильно ответить на вопрос, вовсе не обязательно понимать смысл ответа;</a:t>
            </a:r>
          </a:p>
          <a:p>
            <a:pPr>
              <a:buFontTx/>
              <a:buNone/>
            </a:pPr>
            <a:r>
              <a:rPr lang="ru-RU" altLang="ru-RU" sz="2800" dirty="0"/>
              <a:t>-  в-третьих, задание не вызывает затруднение, если ответ на него содержится в одном, но не в нескольких абзацах текста.</a:t>
            </a:r>
          </a:p>
        </p:txBody>
      </p:sp>
    </p:spTree>
    <p:extLst>
      <p:ext uri="{BB962C8B-B14F-4D97-AF65-F5344CB8AC3E}">
        <p14:creationId xmlns:p14="http://schemas.microsoft.com/office/powerpoint/2010/main" val="1693822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1"/>
          <p:cNvSpPr>
            <a:spLocks noGrp="1"/>
          </p:cNvSpPr>
          <p:nvPr>
            <p:ph type="title"/>
          </p:nvPr>
        </p:nvSpPr>
        <p:spPr/>
        <p:txBody>
          <a:bodyPr/>
          <a:lstStyle/>
          <a:p>
            <a:r>
              <a:rPr lang="ru-RU" altLang="ru-RU" b="1" smtClean="0">
                <a:solidFill>
                  <a:srgbClr val="C00000"/>
                </a:solidFill>
              </a:rPr>
              <a:t>2.Формулирование выводов</a:t>
            </a:r>
            <a:endParaRPr lang="ru-RU" altLang="ru-RU" smtClean="0">
              <a:solidFill>
                <a:srgbClr val="C00000"/>
              </a:solidFill>
            </a:endParaRPr>
          </a:p>
        </p:txBody>
      </p:sp>
      <p:sp>
        <p:nvSpPr>
          <p:cNvPr id="22531" name="Содержимое 2"/>
          <p:cNvSpPr>
            <a:spLocks noGrp="1"/>
          </p:cNvSpPr>
          <p:nvPr>
            <p:ph idx="1"/>
          </p:nvPr>
        </p:nvSpPr>
        <p:spPr>
          <a:xfrm>
            <a:off x="905608" y="1752600"/>
            <a:ext cx="9305192" cy="2895600"/>
          </a:xfrm>
        </p:spPr>
        <p:txBody>
          <a:bodyPr>
            <a:normAutofit fontScale="92500"/>
          </a:bodyPr>
          <a:lstStyle/>
          <a:p>
            <a:pPr algn="just">
              <a:buFontTx/>
              <a:buNone/>
            </a:pPr>
            <a:r>
              <a:rPr lang="ru-RU" altLang="ru-RU" sz="3600" dirty="0" smtClean="0"/>
              <a:t>Умение </a:t>
            </a:r>
            <a:r>
              <a:rPr lang="ru-RU" altLang="ru-RU" sz="3600" u="sng" dirty="0"/>
              <a:t>осмыслить</a:t>
            </a:r>
            <a:r>
              <a:rPr lang="ru-RU" altLang="ru-RU" sz="3600" dirty="0"/>
              <a:t> </a:t>
            </a:r>
            <a:r>
              <a:rPr lang="ru-RU" altLang="ru-RU" sz="3600" dirty="0" smtClean="0"/>
              <a:t>прочитанный текст,</a:t>
            </a:r>
          </a:p>
          <a:p>
            <a:pPr algn="just">
              <a:buFontTx/>
              <a:buNone/>
            </a:pPr>
            <a:r>
              <a:rPr lang="ru-RU" altLang="ru-RU" sz="3600" u="sng" dirty="0" smtClean="0"/>
              <a:t>оценить</a:t>
            </a:r>
            <a:r>
              <a:rPr lang="ru-RU" altLang="ru-RU" sz="3600" dirty="0" smtClean="0"/>
              <a:t> </a:t>
            </a:r>
            <a:r>
              <a:rPr lang="ru-RU" altLang="ru-RU" sz="3600" dirty="0"/>
              <a:t>и критически </a:t>
            </a:r>
            <a:r>
              <a:rPr lang="ru-RU" altLang="ru-RU" sz="3600" u="sng" dirty="0" smtClean="0"/>
              <a:t>проанализировать</a:t>
            </a:r>
            <a:endParaRPr lang="ru-RU" altLang="ru-RU" sz="3600" dirty="0" smtClean="0"/>
          </a:p>
          <a:p>
            <a:pPr algn="just">
              <a:buFontTx/>
              <a:buNone/>
            </a:pPr>
            <a:r>
              <a:rPr lang="ru-RU" altLang="ru-RU" sz="3600" dirty="0" smtClean="0"/>
              <a:t>содержащуюся </a:t>
            </a:r>
            <a:r>
              <a:rPr lang="ru-RU" altLang="ru-RU" sz="3600" dirty="0"/>
              <a:t>в нём </a:t>
            </a:r>
            <a:r>
              <a:rPr lang="ru-RU" altLang="ru-RU" sz="3600" dirty="0" smtClean="0"/>
              <a:t>информацию,</a:t>
            </a:r>
          </a:p>
          <a:p>
            <a:pPr algn="just">
              <a:buFontTx/>
              <a:buNone/>
            </a:pPr>
            <a:r>
              <a:rPr lang="ru-RU" altLang="ru-RU" sz="3600" dirty="0" smtClean="0"/>
              <a:t>провести </a:t>
            </a:r>
            <a:r>
              <a:rPr lang="ru-RU" altLang="ru-RU" sz="3600" u="sng" dirty="0"/>
              <a:t>логические связи</a:t>
            </a:r>
            <a:r>
              <a:rPr lang="ru-RU" altLang="ru-RU" sz="3600" dirty="0"/>
              <a:t>, сделать </a:t>
            </a:r>
            <a:r>
              <a:rPr lang="ru-RU" altLang="ru-RU" sz="3600" u="sng" dirty="0"/>
              <a:t>выводы</a:t>
            </a:r>
            <a:r>
              <a:rPr lang="ru-RU" altLang="ru-RU" sz="3600" dirty="0"/>
              <a:t>.</a:t>
            </a:r>
          </a:p>
        </p:txBody>
      </p:sp>
    </p:spTree>
    <p:extLst>
      <p:ext uri="{BB962C8B-B14F-4D97-AF65-F5344CB8AC3E}">
        <p14:creationId xmlns:p14="http://schemas.microsoft.com/office/powerpoint/2010/main" val="3845964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1"/>
          <p:cNvSpPr>
            <a:spLocks noGrp="1"/>
          </p:cNvSpPr>
          <p:nvPr>
            <p:ph type="title"/>
          </p:nvPr>
        </p:nvSpPr>
        <p:spPr/>
        <p:txBody>
          <a:bodyPr/>
          <a:lstStyle/>
          <a:p>
            <a:r>
              <a:rPr lang="ru-RU" altLang="ru-RU" smtClean="0">
                <a:solidFill>
                  <a:srgbClr val="C00000"/>
                </a:solidFill>
              </a:rPr>
              <a:t>3. </a:t>
            </a:r>
            <a:r>
              <a:rPr lang="ru-RU" altLang="ru-RU" b="1" smtClean="0">
                <a:solidFill>
                  <a:srgbClr val="C00000"/>
                </a:solidFill>
              </a:rPr>
              <a:t>Интерпретация и обобщение информации </a:t>
            </a:r>
            <a:endParaRPr lang="ru-RU" altLang="ru-RU" smtClean="0">
              <a:solidFill>
                <a:srgbClr val="C00000"/>
              </a:solidFill>
            </a:endParaRPr>
          </a:p>
        </p:txBody>
      </p:sp>
      <p:sp>
        <p:nvSpPr>
          <p:cNvPr id="23555" name="Содержимое 2"/>
          <p:cNvSpPr>
            <a:spLocks noGrp="1"/>
          </p:cNvSpPr>
          <p:nvPr>
            <p:ph idx="1"/>
          </p:nvPr>
        </p:nvSpPr>
        <p:spPr/>
        <p:txBody>
          <a:bodyPr>
            <a:normAutofit fontScale="92500" lnSpcReduction="10000"/>
          </a:bodyPr>
          <a:lstStyle/>
          <a:p>
            <a:pPr algn="just">
              <a:buFontTx/>
              <a:buNone/>
            </a:pPr>
            <a:r>
              <a:rPr lang="ru-RU" altLang="ru-RU" sz="2800" dirty="0" smtClean="0"/>
              <a:t>   Ученикам </a:t>
            </a:r>
            <a:r>
              <a:rPr lang="ru-RU" altLang="ru-RU" sz="2800" dirty="0"/>
              <a:t>предстоит извлечь из текста информацию, которая </a:t>
            </a:r>
            <a:r>
              <a:rPr lang="ru-RU" altLang="ru-RU" sz="2800" u="sng" dirty="0"/>
              <a:t>напрямую не сообщается в тексте. </a:t>
            </a:r>
          </a:p>
          <a:p>
            <a:pPr algn="just">
              <a:buFontTx/>
              <a:buNone/>
            </a:pPr>
            <a:r>
              <a:rPr lang="ru-RU" altLang="ru-RU" sz="2800" dirty="0" smtClean="0"/>
              <a:t>    Для </a:t>
            </a:r>
            <a:r>
              <a:rPr lang="ru-RU" altLang="ru-RU" sz="2800" dirty="0"/>
              <a:t>этого </a:t>
            </a:r>
            <a:r>
              <a:rPr lang="ru-RU" altLang="ru-RU" sz="2800" u="sng" dirty="0"/>
              <a:t>необходимо уметь отличать главное от второстепенного, установить имеющиеся в тексте взаимосвязи (видовые и родовые, пространственные</a:t>
            </a:r>
            <a:r>
              <a:rPr lang="ru-RU" altLang="ru-RU" sz="2800" dirty="0"/>
              <a:t>, </a:t>
            </a:r>
            <a:r>
              <a:rPr lang="ru-RU" altLang="ru-RU" sz="2800" u="sng" dirty="0"/>
              <a:t>временные, причинно-следственные) разобраться в информации, которая содержит противоречия или неоднозначную оценку,</a:t>
            </a:r>
            <a:r>
              <a:rPr lang="ru-RU" altLang="ru-RU" sz="2800" dirty="0"/>
              <a:t> осмыслить </a:t>
            </a:r>
            <a:r>
              <a:rPr lang="ru-RU" altLang="ru-RU" sz="2800" dirty="0" smtClean="0"/>
              <a:t>подтекст.</a:t>
            </a:r>
            <a:endParaRPr lang="ru-RU" altLang="ru-RU" sz="2800" dirty="0"/>
          </a:p>
          <a:p>
            <a:endParaRPr lang="ru-RU" altLang="ru-RU" dirty="0" smtClean="0"/>
          </a:p>
        </p:txBody>
      </p:sp>
    </p:spTree>
    <p:extLst>
      <p:ext uri="{BB962C8B-B14F-4D97-AF65-F5344CB8AC3E}">
        <p14:creationId xmlns:p14="http://schemas.microsoft.com/office/powerpoint/2010/main" val="1457483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Заголовок 1"/>
          <p:cNvSpPr>
            <a:spLocks noGrp="1"/>
          </p:cNvSpPr>
          <p:nvPr>
            <p:ph type="title"/>
          </p:nvPr>
        </p:nvSpPr>
        <p:spPr>
          <a:xfrm>
            <a:off x="2057400" y="606668"/>
            <a:ext cx="8229600" cy="1565031"/>
          </a:xfrm>
        </p:spPr>
        <p:txBody>
          <a:bodyPr>
            <a:normAutofit/>
          </a:bodyPr>
          <a:lstStyle/>
          <a:p>
            <a:r>
              <a:rPr lang="ru-RU" altLang="ru-RU" sz="3200" b="1" dirty="0">
                <a:solidFill>
                  <a:srgbClr val="C00000"/>
                </a:solidFill>
              </a:rPr>
              <a:t>4. Анализ и оценка содержания, языковых особенностей и структуры текста</a:t>
            </a:r>
          </a:p>
        </p:txBody>
      </p:sp>
      <p:sp>
        <p:nvSpPr>
          <p:cNvPr id="24579" name="Содержимое 2"/>
          <p:cNvSpPr>
            <a:spLocks noGrp="1"/>
          </p:cNvSpPr>
          <p:nvPr>
            <p:ph idx="1"/>
          </p:nvPr>
        </p:nvSpPr>
        <p:spPr>
          <a:xfrm>
            <a:off x="937846" y="2664068"/>
            <a:ext cx="8991600" cy="4346331"/>
          </a:xfrm>
        </p:spPr>
        <p:txBody>
          <a:bodyPr>
            <a:normAutofit/>
          </a:bodyPr>
          <a:lstStyle/>
          <a:p>
            <a:pPr>
              <a:buFontTx/>
              <a:buNone/>
            </a:pPr>
            <a:r>
              <a:rPr lang="ru-RU" altLang="ru-RU" sz="2800" dirty="0"/>
              <a:t>«Ямщик сидит на облучке, в тулупе, в красном кушаке» </a:t>
            </a:r>
            <a:r>
              <a:rPr lang="ru-RU" altLang="ru-RU" sz="2800" dirty="0" err="1"/>
              <a:t>А.С.Пушкин</a:t>
            </a:r>
            <a:r>
              <a:rPr lang="ru-RU" altLang="ru-RU" sz="2800" dirty="0"/>
              <a:t> </a:t>
            </a:r>
          </a:p>
          <a:p>
            <a:pPr>
              <a:buFontTx/>
              <a:buNone/>
            </a:pPr>
            <a:r>
              <a:rPr lang="ru-RU" altLang="ru-RU" sz="2800" dirty="0"/>
              <a:t> («</a:t>
            </a:r>
            <a:r>
              <a:rPr lang="ru-RU" altLang="ru-RU" sz="2800" i="1" dirty="0"/>
              <a:t>Кто-то сидит на чём-то в чём-то красном»)</a:t>
            </a:r>
          </a:p>
          <a:p>
            <a:pPr>
              <a:buFontTx/>
              <a:buNone/>
            </a:pPr>
            <a:r>
              <a:rPr lang="ru-RU" altLang="ru-RU" sz="2800" i="1" dirty="0"/>
              <a:t> </a:t>
            </a:r>
          </a:p>
          <a:p>
            <a:pPr>
              <a:buFontTx/>
              <a:buNone/>
            </a:pPr>
            <a:r>
              <a:rPr lang="ru-RU" altLang="ru-RU" sz="2800" dirty="0"/>
              <a:t> </a:t>
            </a:r>
          </a:p>
        </p:txBody>
      </p:sp>
    </p:spTree>
    <p:extLst>
      <p:ext uri="{BB962C8B-B14F-4D97-AF65-F5344CB8AC3E}">
        <p14:creationId xmlns:p14="http://schemas.microsoft.com/office/powerpoint/2010/main" val="2719813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a:xfrm>
            <a:off x="1981200" y="152400"/>
            <a:ext cx="8229600" cy="838200"/>
          </a:xfrm>
        </p:spPr>
        <p:txBody>
          <a:bodyPr/>
          <a:lstStyle/>
          <a:p>
            <a:r>
              <a:rPr lang="ru-RU" altLang="ru-RU" smtClean="0">
                <a:solidFill>
                  <a:srgbClr val="C00000"/>
                </a:solidFill>
              </a:rPr>
              <a:t>Трудности  учащихся </a:t>
            </a:r>
          </a:p>
        </p:txBody>
      </p:sp>
      <p:sp>
        <p:nvSpPr>
          <p:cNvPr id="25603" name="Содержимое 2"/>
          <p:cNvSpPr>
            <a:spLocks noGrp="1"/>
          </p:cNvSpPr>
          <p:nvPr>
            <p:ph idx="1"/>
          </p:nvPr>
        </p:nvSpPr>
        <p:spPr>
          <a:xfrm>
            <a:off x="483578" y="914400"/>
            <a:ext cx="9144000" cy="5791200"/>
          </a:xfrm>
        </p:spPr>
        <p:txBody>
          <a:bodyPr/>
          <a:lstStyle/>
          <a:p>
            <a:pPr algn="just">
              <a:buFontTx/>
              <a:buNone/>
            </a:pPr>
            <a:r>
              <a:rPr lang="ru-RU" altLang="ru-RU" sz="2400" dirty="0"/>
              <a:t>1. Отсутствие привычки обращаться к тексту всякий раз, когда надо уточнить какую-либо информацию. </a:t>
            </a:r>
          </a:p>
          <a:p>
            <a:pPr algn="just">
              <a:buFontTx/>
              <a:buNone/>
            </a:pPr>
            <a:r>
              <a:rPr lang="ru-RU" altLang="ru-RU" sz="2400" dirty="0" smtClean="0"/>
              <a:t>    Отсюда  </a:t>
            </a:r>
            <a:r>
              <a:rPr lang="ru-RU" altLang="ru-RU" sz="2400" dirty="0"/>
              <a:t>две проблемы: </a:t>
            </a:r>
          </a:p>
          <a:p>
            <a:pPr algn="just">
              <a:buFontTx/>
              <a:buChar char="-"/>
            </a:pPr>
            <a:r>
              <a:rPr lang="ru-RU" altLang="ru-RU" sz="2400" dirty="0"/>
              <a:t>во-первых, учащиеся </a:t>
            </a:r>
            <a:r>
              <a:rPr lang="ru-RU" altLang="ru-RU" sz="2400" u="sng" dirty="0"/>
              <a:t>плохо различают информацию, сообщенную в тексте, и информацию, которой владеют на основе своего личного опыта </a:t>
            </a:r>
            <a:r>
              <a:rPr lang="ru-RU" altLang="ru-RU" sz="2400" dirty="0"/>
              <a:t>(около 30%), </a:t>
            </a:r>
          </a:p>
          <a:p>
            <a:pPr algn="just">
              <a:buFontTx/>
              <a:buChar char="-"/>
            </a:pPr>
            <a:r>
              <a:rPr lang="ru-RU" altLang="ru-RU" sz="2400" dirty="0"/>
              <a:t> во-вторых, они ограничиваются </a:t>
            </a:r>
            <a:r>
              <a:rPr lang="ru-RU" altLang="ru-RU" sz="2400" u="sng" dirty="0"/>
              <a:t>приблизительным, неточным вычитыванием информации из текста </a:t>
            </a:r>
            <a:r>
              <a:rPr lang="ru-RU" altLang="ru-RU" sz="2400" dirty="0"/>
              <a:t>(около 20%). </a:t>
            </a:r>
          </a:p>
          <a:p>
            <a:pPr algn="just">
              <a:buFontTx/>
              <a:buNone/>
            </a:pPr>
            <a:r>
              <a:rPr lang="ru-RU" altLang="ru-RU" sz="2400" dirty="0" smtClean="0"/>
              <a:t>    Очень </a:t>
            </a:r>
            <a:r>
              <a:rPr lang="ru-RU" altLang="ru-RU" sz="2400" dirty="0"/>
              <a:t>важно учить детей постоянно </a:t>
            </a:r>
            <a:r>
              <a:rPr lang="ru-RU" altLang="ru-RU" sz="2400" dirty="0" smtClean="0"/>
              <a:t>обращаться к </a:t>
            </a:r>
            <a:r>
              <a:rPr lang="ru-RU" altLang="ru-RU" sz="2400" dirty="0"/>
              <a:t>тексту при ответах на вопросы, обращать их внимание на формулировку заданий. В заданиях почти всегда указано: «Опираясь на текст…», «Основываясь на тексте….», «Что в тексте сказано…..». </a:t>
            </a:r>
          </a:p>
        </p:txBody>
      </p:sp>
    </p:spTree>
    <p:extLst>
      <p:ext uri="{BB962C8B-B14F-4D97-AF65-F5344CB8AC3E}">
        <p14:creationId xmlns:p14="http://schemas.microsoft.com/office/powerpoint/2010/main" val="3609884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Заголовок 1"/>
          <p:cNvSpPr>
            <a:spLocks noGrp="1"/>
          </p:cNvSpPr>
          <p:nvPr>
            <p:ph type="title"/>
          </p:nvPr>
        </p:nvSpPr>
        <p:spPr/>
        <p:txBody>
          <a:bodyPr/>
          <a:lstStyle/>
          <a:p>
            <a:r>
              <a:rPr lang="ru-RU" altLang="ru-RU" smtClean="0">
                <a:solidFill>
                  <a:srgbClr val="C00000"/>
                </a:solidFill>
              </a:rPr>
              <a:t>Трудности  учащихся </a:t>
            </a:r>
            <a:endParaRPr lang="ru-RU" altLang="ru-RU" smtClean="0"/>
          </a:p>
        </p:txBody>
      </p:sp>
      <p:sp>
        <p:nvSpPr>
          <p:cNvPr id="26627" name="Содержимое 2"/>
          <p:cNvSpPr>
            <a:spLocks noGrp="1"/>
          </p:cNvSpPr>
          <p:nvPr>
            <p:ph idx="1"/>
          </p:nvPr>
        </p:nvSpPr>
        <p:spPr>
          <a:xfrm>
            <a:off x="677334" y="1295401"/>
            <a:ext cx="8932658" cy="4830763"/>
          </a:xfrm>
        </p:spPr>
        <p:txBody>
          <a:bodyPr/>
          <a:lstStyle/>
          <a:p>
            <a:pPr algn="just">
              <a:buFontTx/>
              <a:buNone/>
            </a:pPr>
            <a:r>
              <a:rPr lang="ru-RU" altLang="ru-RU" dirty="0" smtClean="0"/>
              <a:t> 2. </a:t>
            </a:r>
            <a:r>
              <a:rPr lang="ru-RU" altLang="ru-RU" sz="2400" dirty="0"/>
              <a:t>Если вопрос требует развернутого ответа, (до 40%) испытывают трудности, связанные с самим </a:t>
            </a:r>
            <a:r>
              <a:rPr lang="ru-RU" altLang="ru-RU" sz="2400" u="sng" dirty="0"/>
              <a:t>процессом письменного выражения мыслей</a:t>
            </a:r>
          </a:p>
          <a:p>
            <a:pPr algn="just">
              <a:buFontTx/>
              <a:buNone/>
            </a:pPr>
            <a:r>
              <a:rPr lang="ru-RU" altLang="ru-RU" dirty="0" smtClean="0"/>
              <a:t>     </a:t>
            </a:r>
            <a:r>
              <a:rPr lang="ru-RU" altLang="ru-RU" sz="2400" dirty="0"/>
              <a:t>З</a:t>
            </a:r>
            <a:r>
              <a:rPr lang="ru-RU" altLang="ru-RU" sz="2400" dirty="0" smtClean="0"/>
              <a:t>атрудняются </a:t>
            </a:r>
            <a:r>
              <a:rPr lang="ru-RU" altLang="ru-RU" sz="2400" dirty="0"/>
              <a:t>при </a:t>
            </a:r>
            <a:r>
              <a:rPr lang="ru-RU" altLang="ru-RU" sz="2400" u="sng" dirty="0"/>
              <a:t>формулировании объяснений, о которых их просят в заданиях</a:t>
            </a:r>
            <a:r>
              <a:rPr lang="ru-RU" altLang="ru-RU" u="sng" dirty="0" smtClean="0"/>
              <a:t>  </a:t>
            </a:r>
            <a:r>
              <a:rPr lang="ru-RU" altLang="ru-RU" sz="2400" dirty="0"/>
              <a:t>(Объясни… Почему… Назови две причины….</a:t>
            </a:r>
            <a:r>
              <a:rPr lang="ru-RU" altLang="ru-RU" dirty="0" smtClean="0"/>
              <a:t> </a:t>
            </a:r>
            <a:r>
              <a:rPr lang="ru-RU" altLang="ru-RU" sz="2400" dirty="0"/>
              <a:t>Используй текст, чтобы объяснить свой ответ…).</a:t>
            </a:r>
            <a:endParaRPr lang="ru-RU" altLang="ru-RU" b="1" dirty="0" smtClean="0"/>
          </a:p>
          <a:p>
            <a:pPr>
              <a:buFontTx/>
              <a:buNone/>
            </a:pPr>
            <a:r>
              <a:rPr lang="ru-RU" altLang="ru-RU" sz="2400" dirty="0"/>
              <a:t>   </a:t>
            </a:r>
            <a:r>
              <a:rPr lang="ru-RU" altLang="ru-RU" sz="2400" dirty="0" smtClean="0"/>
              <a:t> Одна </a:t>
            </a:r>
            <a:r>
              <a:rPr lang="ru-RU" altLang="ru-RU" sz="2400" dirty="0"/>
              <a:t>из причин затруднений в записи собственного развернутого вопроса может быть объяснена тем, что детям </a:t>
            </a:r>
            <a:r>
              <a:rPr lang="ru-RU" altLang="ru-RU" sz="2400" u="sng" dirty="0"/>
              <a:t>трудно удерживать баланс между точностью ответа и его орфографическим оформлением</a:t>
            </a:r>
            <a:r>
              <a:rPr lang="ru-RU" altLang="ru-RU" sz="2400" dirty="0"/>
              <a:t>. </a:t>
            </a:r>
          </a:p>
        </p:txBody>
      </p:sp>
    </p:spTree>
    <p:extLst>
      <p:ext uri="{BB962C8B-B14F-4D97-AF65-F5344CB8AC3E}">
        <p14:creationId xmlns:p14="http://schemas.microsoft.com/office/powerpoint/2010/main" val="3134158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1"/>
          <p:cNvSpPr>
            <a:spLocks noGrp="1"/>
          </p:cNvSpPr>
          <p:nvPr>
            <p:ph type="title"/>
          </p:nvPr>
        </p:nvSpPr>
        <p:spPr>
          <a:xfrm>
            <a:off x="1981200" y="274638"/>
            <a:ext cx="8229600" cy="868362"/>
          </a:xfrm>
        </p:spPr>
        <p:txBody>
          <a:bodyPr/>
          <a:lstStyle/>
          <a:p>
            <a:r>
              <a:rPr lang="ru-RU" altLang="ru-RU" smtClean="0">
                <a:solidFill>
                  <a:srgbClr val="C00000"/>
                </a:solidFill>
              </a:rPr>
              <a:t>Трудности  учащихся </a:t>
            </a:r>
            <a:endParaRPr lang="ru-RU" altLang="ru-RU" smtClean="0"/>
          </a:p>
        </p:txBody>
      </p:sp>
      <p:sp>
        <p:nvSpPr>
          <p:cNvPr id="27651" name="Содержимое 2"/>
          <p:cNvSpPr>
            <a:spLocks noGrp="1"/>
          </p:cNvSpPr>
          <p:nvPr>
            <p:ph idx="1"/>
          </p:nvPr>
        </p:nvSpPr>
        <p:spPr>
          <a:xfrm>
            <a:off x="826477" y="1143000"/>
            <a:ext cx="9064869" cy="5410200"/>
          </a:xfrm>
        </p:spPr>
        <p:txBody>
          <a:bodyPr>
            <a:normAutofit/>
          </a:bodyPr>
          <a:lstStyle/>
          <a:p>
            <a:pPr>
              <a:buFontTx/>
              <a:buNone/>
            </a:pPr>
            <a:r>
              <a:rPr lang="ru-RU" altLang="ru-RU" sz="3200" dirty="0" smtClean="0"/>
              <a:t> 3. У   школьников возникают сложности с </a:t>
            </a:r>
            <a:r>
              <a:rPr lang="ru-RU" altLang="ru-RU" sz="3200" u="sng" dirty="0" smtClean="0"/>
              <a:t>выполнением заданий, содержащих несколько «</a:t>
            </a:r>
            <a:r>
              <a:rPr lang="ru-RU" altLang="ru-RU" sz="3200" u="sng" dirty="0" err="1" smtClean="0"/>
              <a:t>подвопросов</a:t>
            </a:r>
            <a:r>
              <a:rPr lang="ru-RU" altLang="ru-RU" sz="3200" dirty="0" smtClean="0"/>
              <a:t>», т.е. требующих многокомпонентного ответа, например: </a:t>
            </a:r>
          </a:p>
          <a:p>
            <a:pPr>
              <a:buFontTx/>
              <a:buNone/>
            </a:pPr>
            <a:r>
              <a:rPr lang="ru-RU" altLang="ru-RU" sz="3200" dirty="0"/>
              <a:t> </a:t>
            </a:r>
            <a:r>
              <a:rPr lang="ru-RU" altLang="ru-RU" sz="3200" dirty="0" smtClean="0"/>
              <a:t> «В начале и в конце рассказа комочек глины испытывал разные чувства. </a:t>
            </a:r>
            <a:r>
              <a:rPr lang="ru-RU" altLang="ru-RU" sz="3200" u="sng" dirty="0" smtClean="0"/>
              <a:t>Опиши их. Объясни</a:t>
            </a:r>
            <a:r>
              <a:rPr lang="ru-RU" altLang="ru-RU" sz="3200" dirty="0" smtClean="0"/>
              <a:t>, почему изменились его чувства». </a:t>
            </a:r>
          </a:p>
        </p:txBody>
      </p:sp>
    </p:spTree>
    <p:extLst>
      <p:ext uri="{BB962C8B-B14F-4D97-AF65-F5344CB8AC3E}">
        <p14:creationId xmlns:p14="http://schemas.microsoft.com/office/powerpoint/2010/main" val="1625084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Заголовок 1"/>
          <p:cNvSpPr>
            <a:spLocks noGrp="1"/>
          </p:cNvSpPr>
          <p:nvPr>
            <p:ph type="title"/>
          </p:nvPr>
        </p:nvSpPr>
        <p:spPr/>
        <p:txBody>
          <a:bodyPr/>
          <a:lstStyle/>
          <a:p>
            <a:r>
              <a:rPr lang="ru-RU" altLang="ru-RU" smtClean="0">
                <a:solidFill>
                  <a:srgbClr val="C00000"/>
                </a:solidFill>
              </a:rPr>
              <a:t>Трудности  учащихся </a:t>
            </a:r>
            <a:endParaRPr lang="ru-RU" altLang="ru-RU" smtClean="0"/>
          </a:p>
        </p:txBody>
      </p:sp>
      <p:sp>
        <p:nvSpPr>
          <p:cNvPr id="29699" name="Содержимое 2"/>
          <p:cNvSpPr>
            <a:spLocks noGrp="1"/>
          </p:cNvSpPr>
          <p:nvPr>
            <p:ph idx="1"/>
          </p:nvPr>
        </p:nvSpPr>
        <p:spPr/>
        <p:txBody>
          <a:bodyPr/>
          <a:lstStyle/>
          <a:p>
            <a:pPr>
              <a:buFontTx/>
              <a:buNone/>
            </a:pPr>
            <a:r>
              <a:rPr lang="ru-RU" altLang="ru-RU" dirty="0" smtClean="0"/>
              <a:t>  </a:t>
            </a:r>
            <a:r>
              <a:rPr lang="ru-RU" altLang="ru-RU" sz="2800" dirty="0" smtClean="0"/>
              <a:t>4. </a:t>
            </a:r>
            <a:r>
              <a:rPr lang="ru-RU" altLang="ru-RU" sz="2800" u="sng" dirty="0" smtClean="0"/>
              <a:t>Формализм в ответах</a:t>
            </a:r>
            <a:r>
              <a:rPr lang="ru-RU" altLang="ru-RU" sz="2800" dirty="0" smtClean="0"/>
              <a:t>: иногда дети просто переписывают вопрос, иногда в заданиях, в которых нужно привести два примера, дублируют первый пример на строчке для второго, теряя время на механическое переписывание. </a:t>
            </a:r>
          </a:p>
        </p:txBody>
      </p:sp>
    </p:spTree>
    <p:extLst>
      <p:ext uri="{BB962C8B-B14F-4D97-AF65-F5344CB8AC3E}">
        <p14:creationId xmlns:p14="http://schemas.microsoft.com/office/powerpoint/2010/main" val="29022923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Заголовок 1"/>
          <p:cNvSpPr>
            <a:spLocks noGrp="1"/>
          </p:cNvSpPr>
          <p:nvPr>
            <p:ph type="title"/>
          </p:nvPr>
        </p:nvSpPr>
        <p:spPr>
          <a:xfrm>
            <a:off x="1981200" y="274638"/>
            <a:ext cx="8229600" cy="868362"/>
          </a:xfrm>
        </p:spPr>
        <p:txBody>
          <a:bodyPr/>
          <a:lstStyle/>
          <a:p>
            <a:r>
              <a:rPr lang="ru-RU" altLang="ru-RU" smtClean="0">
                <a:solidFill>
                  <a:srgbClr val="C00000"/>
                </a:solidFill>
              </a:rPr>
              <a:t>Трудности  учащихся </a:t>
            </a:r>
            <a:endParaRPr lang="ru-RU" altLang="ru-RU" smtClean="0"/>
          </a:p>
        </p:txBody>
      </p:sp>
      <p:sp>
        <p:nvSpPr>
          <p:cNvPr id="31747" name="Содержимое 2"/>
          <p:cNvSpPr>
            <a:spLocks noGrp="1"/>
          </p:cNvSpPr>
          <p:nvPr>
            <p:ph idx="1"/>
          </p:nvPr>
        </p:nvSpPr>
        <p:spPr>
          <a:xfrm>
            <a:off x="852854" y="1066800"/>
            <a:ext cx="8924192" cy="5791200"/>
          </a:xfrm>
        </p:spPr>
        <p:txBody>
          <a:bodyPr>
            <a:normAutofit/>
          </a:bodyPr>
          <a:lstStyle/>
          <a:p>
            <a:pPr algn="just">
              <a:buFontTx/>
              <a:buNone/>
            </a:pPr>
            <a:r>
              <a:rPr lang="ru-RU" altLang="ru-RU" sz="2400" dirty="0" smtClean="0"/>
              <a:t> 5. </a:t>
            </a:r>
            <a:r>
              <a:rPr lang="ru-RU" altLang="ru-RU" sz="2800" dirty="0" smtClean="0"/>
              <a:t>Наличие </a:t>
            </a:r>
            <a:r>
              <a:rPr lang="ru-RU" altLang="ru-RU" sz="2800" u="sng" dirty="0" smtClean="0"/>
              <a:t>разницы в результатах мальчиков и девочек (средний балл девочек выше, чем средний балл мальчиков)</a:t>
            </a:r>
            <a:r>
              <a:rPr lang="ru-RU" altLang="ru-RU" sz="2800" dirty="0" smtClean="0"/>
              <a:t>. </a:t>
            </a:r>
          </a:p>
          <a:p>
            <a:pPr algn="just">
              <a:buFontTx/>
              <a:buNone/>
            </a:pPr>
            <a:r>
              <a:rPr lang="ru-RU" altLang="ru-RU" sz="2800" dirty="0" smtClean="0"/>
              <a:t>    При этом по сравнению с предыдущими циклами в России этот разрыв увеличился. Полученные данные говорят о необходимости специальных усилий по развитию интереса мальчиков к чтению, обучению их различным стратегиям чтения и др. </a:t>
            </a:r>
          </a:p>
        </p:txBody>
      </p:sp>
    </p:spTree>
    <p:extLst>
      <p:ext uri="{BB962C8B-B14F-4D97-AF65-F5344CB8AC3E}">
        <p14:creationId xmlns:p14="http://schemas.microsoft.com/office/powerpoint/2010/main" val="37074902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1"/>
          <p:cNvSpPr>
            <a:spLocks noGrp="1"/>
          </p:cNvSpPr>
          <p:nvPr>
            <p:ph type="title"/>
          </p:nvPr>
        </p:nvSpPr>
        <p:spPr/>
        <p:txBody>
          <a:bodyPr/>
          <a:lstStyle/>
          <a:p>
            <a:r>
              <a:rPr lang="ru-RU" altLang="ru-RU" i="1" smtClean="0"/>
              <a:t>Рекомендации:</a:t>
            </a:r>
          </a:p>
        </p:txBody>
      </p:sp>
      <p:sp>
        <p:nvSpPr>
          <p:cNvPr id="28675" name="Содержимое 2"/>
          <p:cNvSpPr>
            <a:spLocks noGrp="1"/>
          </p:cNvSpPr>
          <p:nvPr>
            <p:ph idx="1"/>
          </p:nvPr>
        </p:nvSpPr>
        <p:spPr>
          <a:xfrm>
            <a:off x="1336432" y="1447800"/>
            <a:ext cx="8405446" cy="4953000"/>
          </a:xfrm>
        </p:spPr>
        <p:txBody>
          <a:bodyPr/>
          <a:lstStyle/>
          <a:p>
            <a:r>
              <a:rPr lang="ru-RU" altLang="ru-RU" sz="2800" dirty="0"/>
              <a:t>Приучить маленьких читателей</a:t>
            </a:r>
          </a:p>
          <a:p>
            <a:pPr>
              <a:buFontTx/>
              <a:buChar char="-"/>
            </a:pPr>
            <a:r>
              <a:rPr lang="ru-RU" altLang="ru-RU" sz="2800" u="sng" dirty="0"/>
              <a:t>не оставлять без обдумывания </a:t>
            </a:r>
            <a:r>
              <a:rPr lang="ru-RU" altLang="ru-RU" sz="2800" dirty="0"/>
              <a:t>ни одно сообщение текста, </a:t>
            </a:r>
          </a:p>
          <a:p>
            <a:pPr>
              <a:buFontTx/>
              <a:buChar char="-"/>
            </a:pPr>
            <a:r>
              <a:rPr lang="ru-RU" altLang="ru-RU" sz="2800" dirty="0" smtClean="0"/>
              <a:t>Сформировать </a:t>
            </a:r>
            <a:r>
              <a:rPr lang="ru-RU" altLang="ru-RU" sz="2800" dirty="0"/>
              <a:t>у них привычку постоянно останавливаться и </a:t>
            </a:r>
            <a:r>
              <a:rPr lang="ru-RU" altLang="ru-RU" sz="2800" u="sng" dirty="0"/>
              <a:t>спрашивать себя: «Правильно ли я понимаю то, что прочел</a:t>
            </a:r>
            <a:r>
              <a:rPr lang="ru-RU" altLang="ru-RU" sz="2800" dirty="0"/>
              <a:t>?»</a:t>
            </a:r>
          </a:p>
          <a:p>
            <a:pPr>
              <a:buFontTx/>
              <a:buChar char="-"/>
            </a:pPr>
            <a:r>
              <a:rPr lang="ru-RU" altLang="ru-RU" sz="2800" dirty="0" smtClean="0"/>
              <a:t>Важно </a:t>
            </a:r>
            <a:r>
              <a:rPr lang="ru-RU" altLang="ru-RU" sz="2800" u="sng" dirty="0" smtClean="0"/>
              <a:t>спрашивать </a:t>
            </a:r>
            <a:r>
              <a:rPr lang="ru-RU" altLang="ru-RU" sz="2800" u="sng" dirty="0"/>
              <a:t>о значении </a:t>
            </a:r>
            <a:r>
              <a:rPr lang="ru-RU" altLang="ru-RU" sz="2800" u="sng" dirty="0" smtClean="0"/>
              <a:t>неизвестных </a:t>
            </a:r>
            <a:r>
              <a:rPr lang="ru-RU" altLang="ru-RU" sz="2800" u="sng" dirty="0"/>
              <a:t>слов в тексте</a:t>
            </a:r>
            <a:r>
              <a:rPr lang="ru-RU" altLang="ru-RU" sz="2800" dirty="0"/>
              <a:t>. </a:t>
            </a:r>
          </a:p>
        </p:txBody>
      </p:sp>
    </p:spTree>
    <p:extLst>
      <p:ext uri="{BB962C8B-B14F-4D97-AF65-F5344CB8AC3E}">
        <p14:creationId xmlns:p14="http://schemas.microsoft.com/office/powerpoint/2010/main" val="1608358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1002324" y="1640629"/>
            <a:ext cx="8176845" cy="3916109"/>
          </a:xfrm>
          <a:noFill/>
          <a:ln>
            <a:solidFill>
              <a:srgbClr val="000000"/>
            </a:solidFill>
            <a:round/>
          </a:ln>
        </p:spPr>
        <p:txBody>
          <a:bodyPr vert="horz" lIns="90000" tIns="45000" rIns="90000" bIns="45000" rtlCol="0" anchor="ctr">
            <a:normAutofit/>
          </a:bodyPr>
          <a:lstStyle/>
          <a:p>
            <a:pPr defTabSz="449263">
              <a:tabLst>
                <a:tab pos="723900" algn="l"/>
                <a:tab pos="1447800" algn="l"/>
                <a:tab pos="2171700" algn="l"/>
                <a:tab pos="2895600" algn="l"/>
                <a:tab pos="3619500" algn="l"/>
                <a:tab pos="4343400" algn="l"/>
                <a:tab pos="5067300" algn="l"/>
                <a:tab pos="5791200" algn="l"/>
                <a:tab pos="6515100" algn="l"/>
                <a:tab pos="7239000" algn="l"/>
              </a:tabLst>
            </a:pPr>
            <a:r>
              <a:rPr lang="ru-RU" sz="2000" dirty="0"/>
              <a:t>«</a:t>
            </a:r>
            <a:r>
              <a:rPr lang="ru-RU" sz="2400" dirty="0"/>
              <a:t>Прежде, чем ты хочешь призвать ребёнка к какой-либо деятельности, заинтересуй его ею.  А  интерес к любому занятию, в том числе и к чтению, будет стабильным при условии, если ребёнок готов к этой деятельности, что у него напряжены все силы, необходимые для неё, и что ребёнок будет действовать сам, преподавателю же остаётся только руководить и направлять его деятельность». </a:t>
            </a:r>
            <a:br>
              <a:rPr lang="ru-RU" sz="2400" dirty="0"/>
            </a:br>
            <a:endParaRPr lang="ru-RU" sz="2400" dirty="0"/>
          </a:p>
        </p:txBody>
      </p:sp>
      <p:sp>
        <p:nvSpPr>
          <p:cNvPr id="2" name="Прямоугольник 1"/>
          <p:cNvSpPr/>
          <p:nvPr/>
        </p:nvSpPr>
        <p:spPr>
          <a:xfrm>
            <a:off x="1200394" y="1148186"/>
            <a:ext cx="3178175" cy="492443"/>
          </a:xfrm>
          <a:prstGeom prst="rect">
            <a:avLst/>
          </a:prstGeom>
        </p:spPr>
        <p:txBody>
          <a:bodyPr wrap="square">
            <a:spAutoFit/>
          </a:bodyPr>
          <a:lstStyle/>
          <a:p>
            <a:pPr algn="r" defTabSz="449263">
              <a:spcBef>
                <a:spcPts val="600"/>
              </a:spcBef>
              <a:spcAft>
                <a:spcPts val="1425"/>
              </a:spcAft>
              <a:buClr>
                <a:srgbClr val="000000"/>
              </a:buClr>
              <a:buSzPct val="100000"/>
              <a:tabLst>
                <a:tab pos="723900" algn="l"/>
                <a:tab pos="1447800" algn="l"/>
                <a:tab pos="2171700" algn="l"/>
                <a:tab pos="2895600" algn="l"/>
                <a:tab pos="3619500" algn="l"/>
                <a:tab pos="4343400" algn="l"/>
                <a:tab pos="5067300" algn="l"/>
                <a:tab pos="5791200" algn="l"/>
                <a:tab pos="6515100" algn="l"/>
                <a:tab pos="7239000" algn="l"/>
              </a:tabLst>
            </a:pPr>
            <a:r>
              <a:rPr lang="ru-RU" sz="2600" dirty="0">
                <a:solidFill>
                  <a:srgbClr val="000000"/>
                </a:solidFill>
                <a:latin typeface="Century Schoolbook" pitchFamily="18" charset="0"/>
                <a:ea typeface="Arial Unicode MS" pitchFamily="34" charset="-128"/>
                <a:cs typeface="Arial Unicode MS" pitchFamily="34" charset="-128"/>
              </a:rPr>
              <a:t>Л.С. Выготский</a:t>
            </a:r>
          </a:p>
        </p:txBody>
      </p:sp>
    </p:spTree>
    <p:extLst>
      <p:ext uri="{BB962C8B-B14F-4D97-AF65-F5344CB8AC3E}">
        <p14:creationId xmlns:p14="http://schemas.microsoft.com/office/powerpoint/2010/main" val="393271440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Заголовок 1"/>
          <p:cNvSpPr>
            <a:spLocks noGrp="1"/>
          </p:cNvSpPr>
          <p:nvPr>
            <p:ph type="title"/>
          </p:nvPr>
        </p:nvSpPr>
        <p:spPr>
          <a:xfrm>
            <a:off x="1981200" y="274638"/>
            <a:ext cx="8229600" cy="715962"/>
          </a:xfrm>
        </p:spPr>
        <p:txBody>
          <a:bodyPr/>
          <a:lstStyle/>
          <a:p>
            <a:r>
              <a:rPr lang="ru-RU" altLang="ru-RU" smtClean="0"/>
              <a:t>Рекомендации</a:t>
            </a:r>
          </a:p>
        </p:txBody>
      </p:sp>
      <p:sp>
        <p:nvSpPr>
          <p:cNvPr id="30723" name="Содержимое 2"/>
          <p:cNvSpPr>
            <a:spLocks noGrp="1"/>
          </p:cNvSpPr>
          <p:nvPr>
            <p:ph idx="1"/>
          </p:nvPr>
        </p:nvSpPr>
        <p:spPr>
          <a:xfrm>
            <a:off x="975946" y="1295400"/>
            <a:ext cx="8352692" cy="5334000"/>
          </a:xfrm>
        </p:spPr>
        <p:txBody>
          <a:bodyPr/>
          <a:lstStyle/>
          <a:p>
            <a:pPr algn="just"/>
            <a:r>
              <a:rPr lang="ru-RU" altLang="ru-RU" sz="2400" dirty="0"/>
              <a:t>формировать у читателя умение </a:t>
            </a:r>
            <a:r>
              <a:rPr lang="ru-RU" altLang="ru-RU" sz="2400" u="sng" dirty="0"/>
              <a:t>находить</a:t>
            </a:r>
            <a:r>
              <a:rPr lang="ru-RU" altLang="ru-RU" sz="2400" dirty="0"/>
              <a:t> в тексте </a:t>
            </a:r>
            <a:r>
              <a:rPr lang="ru-RU" altLang="ru-RU" sz="2400" u="sng" dirty="0"/>
              <a:t>информацию</a:t>
            </a:r>
            <a:r>
              <a:rPr lang="ru-RU" altLang="ru-RU" sz="2400" dirty="0"/>
              <a:t>, </a:t>
            </a:r>
            <a:r>
              <a:rPr lang="ru-RU" altLang="ru-RU" sz="2400" u="sng" dirty="0"/>
              <a:t>сообщенную в явном виде</a:t>
            </a:r>
            <a:r>
              <a:rPr lang="ru-RU" altLang="ru-RU" sz="2400" dirty="0"/>
              <a:t>,</a:t>
            </a:r>
          </a:p>
          <a:p>
            <a:r>
              <a:rPr lang="ru-RU" altLang="ru-RU" sz="2400" dirty="0"/>
              <a:t> делать </a:t>
            </a:r>
            <a:r>
              <a:rPr lang="ru-RU" altLang="ru-RU" sz="2400" u="sng" dirty="0"/>
              <a:t>простейшие умозаключения </a:t>
            </a:r>
            <a:r>
              <a:rPr lang="ru-RU" altLang="ru-RU" sz="2400" dirty="0"/>
              <a:t>на основе этой информации,</a:t>
            </a:r>
          </a:p>
          <a:p>
            <a:pPr algn="just"/>
            <a:r>
              <a:rPr lang="ru-RU" altLang="ru-RU" sz="2400" dirty="0"/>
              <a:t> </a:t>
            </a:r>
            <a:r>
              <a:rPr lang="ru-RU" altLang="ru-RU" sz="2400" u="sng" dirty="0"/>
              <a:t>интегрировать и интерпретировать </a:t>
            </a:r>
            <a:r>
              <a:rPr lang="ru-RU" altLang="ru-RU" sz="2400" dirty="0"/>
              <a:t>идеи и информацию текста. </a:t>
            </a:r>
          </a:p>
          <a:p>
            <a:pPr>
              <a:buFontTx/>
              <a:buNone/>
            </a:pPr>
            <a:r>
              <a:rPr lang="ru-RU" altLang="ru-RU" sz="2400" dirty="0" smtClean="0"/>
              <a:t>    </a:t>
            </a:r>
            <a:r>
              <a:rPr lang="ru-RU" altLang="ru-RU" sz="2400" dirty="0"/>
              <a:t>Если эти базисные умения сформированы недостаточно, то читателю трудно почувствовать и осмыслить связи формы и содержания текста просто потому, что он недостаточно полно и точно ориентируется в содержании. </a:t>
            </a:r>
          </a:p>
          <a:p>
            <a:pPr>
              <a:buFontTx/>
              <a:buNone/>
            </a:pPr>
            <a:endParaRPr lang="ru-RU" altLang="ru-RU" sz="2400" dirty="0"/>
          </a:p>
        </p:txBody>
      </p:sp>
    </p:spTree>
    <p:extLst>
      <p:ext uri="{BB962C8B-B14F-4D97-AF65-F5344CB8AC3E}">
        <p14:creationId xmlns:p14="http://schemas.microsoft.com/office/powerpoint/2010/main" val="2899052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Дифференциальный алгоритм чтения</a:t>
            </a:r>
            <a:endParaRPr lang="ru-RU" dirty="0"/>
          </a:p>
        </p:txBody>
      </p:sp>
      <p:sp>
        <p:nvSpPr>
          <p:cNvPr id="3" name="Объект 2"/>
          <p:cNvSpPr>
            <a:spLocks noGrp="1"/>
          </p:cNvSpPr>
          <p:nvPr>
            <p:ph idx="1"/>
          </p:nvPr>
        </p:nvSpPr>
        <p:spPr>
          <a:xfrm>
            <a:off x="677334" y="1626577"/>
            <a:ext cx="8596668" cy="4695092"/>
          </a:xfrm>
        </p:spPr>
        <p:txBody>
          <a:bodyPr>
            <a:normAutofit/>
          </a:bodyPr>
          <a:lstStyle/>
          <a:p>
            <a:r>
              <a:rPr lang="ru-RU" sz="2000" dirty="0"/>
              <a:t>последовательность пра­вил, позволяющих облегчить понимание и усвоение содержания текста. Суть алгоритма — определение основного смысла всего текста или его </a:t>
            </a:r>
            <a:r>
              <a:rPr lang="ru-RU" sz="2000" dirty="0" smtClean="0"/>
              <a:t>части.</a:t>
            </a:r>
          </a:p>
          <a:p>
            <a:r>
              <a:rPr lang="ru-RU" sz="2000" dirty="0"/>
              <a:t>Основная информация содержится в</a:t>
            </a:r>
            <a:r>
              <a:rPr lang="ru-RU" sz="2000" u="sng" dirty="0"/>
              <a:t> </a:t>
            </a:r>
            <a:r>
              <a:rPr lang="ru-RU" sz="2000" i="1" u="sng" dirty="0"/>
              <a:t>ключевых словах текста</a:t>
            </a:r>
            <a:r>
              <a:rPr lang="ru-RU" sz="2000" i="1" dirty="0"/>
              <a:t>,</a:t>
            </a:r>
            <a:r>
              <a:rPr lang="ru-RU" sz="2000" dirty="0"/>
              <a:t> которые называются так именно потому, что несут основную смысловую нагрузку. При чтении текста человек дает собственную трактовку содержания, опираясь на ключевые слова. Происходит перекодирование сооб­щения на язык собственных мыслей. В итоге определяется основ­ной смысл текста, называемый также </a:t>
            </a:r>
            <a:r>
              <a:rPr lang="ru-RU" sz="2000" i="1" u="sng" dirty="0"/>
              <a:t>доминантой</a:t>
            </a:r>
            <a:r>
              <a:rPr lang="ru-RU" sz="2000" i="1" dirty="0"/>
              <a:t>.</a:t>
            </a:r>
            <a:r>
              <a:rPr lang="ru-RU" sz="2000" dirty="0"/>
              <a:t> </a:t>
            </a:r>
          </a:p>
        </p:txBody>
      </p:sp>
    </p:spTree>
    <p:extLst>
      <p:ext uri="{BB962C8B-B14F-4D97-AF65-F5344CB8AC3E}">
        <p14:creationId xmlns:p14="http://schemas.microsoft.com/office/powerpoint/2010/main" val="2102730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Блоки алгоритма</a:t>
            </a:r>
            <a:br>
              <a:rPr lang="ru-RU" dirty="0"/>
            </a:br>
            <a:endParaRPr lang="ru-RU" dirty="0"/>
          </a:p>
        </p:txBody>
      </p:sp>
      <p:sp>
        <p:nvSpPr>
          <p:cNvPr id="3" name="Объект 2"/>
          <p:cNvSpPr>
            <a:spLocks noGrp="1"/>
          </p:cNvSpPr>
          <p:nvPr>
            <p:ph idx="1"/>
          </p:nvPr>
        </p:nvSpPr>
        <p:spPr>
          <a:xfrm>
            <a:off x="677334" y="1441939"/>
            <a:ext cx="8596668" cy="4599424"/>
          </a:xfrm>
        </p:spPr>
        <p:txBody>
          <a:bodyPr>
            <a:normAutofit fontScale="40000" lnSpcReduction="20000"/>
          </a:bodyPr>
          <a:lstStyle/>
          <a:p>
            <a:endParaRPr lang="ru-RU" dirty="0"/>
          </a:p>
          <a:p>
            <a:r>
              <a:rPr lang="ru-RU" sz="4400" dirty="0"/>
              <a:t>1. </a:t>
            </a:r>
            <a:r>
              <a:rPr lang="ru-RU" sz="4400" u="sng" dirty="0"/>
              <a:t>Выделение ключевых слов в каждом смысловом абзаце тек­ста </a:t>
            </a:r>
            <a:r>
              <a:rPr lang="ru-RU" sz="4400" dirty="0"/>
              <a:t>(КС). Ключевые слова несут основную смысловую нагрузку, обо­значая признак предмета, состояние или действие. </a:t>
            </a:r>
            <a:r>
              <a:rPr lang="ru-RU" sz="4400" dirty="0" smtClean="0"/>
              <a:t>К </a:t>
            </a:r>
            <a:r>
              <a:rPr lang="ru-RU" sz="4400" dirty="0"/>
              <a:t>ключевым словам не относятся предлоги, союзы, междометия и (зачастую) местоимения. </a:t>
            </a:r>
          </a:p>
          <a:p>
            <a:r>
              <a:rPr lang="ru-RU" sz="4400" dirty="0"/>
              <a:t>2. </a:t>
            </a:r>
            <a:r>
              <a:rPr lang="ru-RU" sz="4400" u="sng" dirty="0"/>
              <a:t>Составление смысловых рядов </a:t>
            </a:r>
            <a:r>
              <a:rPr lang="ru-RU" sz="4400" dirty="0"/>
              <a:t>(СР</a:t>
            </a:r>
            <a:r>
              <a:rPr lang="ru-RU" sz="4400" dirty="0" smtClean="0"/>
              <a:t>). Смысловые </a:t>
            </a:r>
            <a:r>
              <a:rPr lang="ru-RU" sz="4400" dirty="0"/>
              <a:t>ряды — это словосочетания или предложения, которые состоят из ключевых слов и некоторых определяющих и дополняющих их вспомогательных слов. Они представляют собой сжатое содержание абзаца и являются основой для выявления доминанты текста. На этом этапе текст подвергается количественному преобразованию — он как бы сжимается, прессуется.</a:t>
            </a:r>
          </a:p>
          <a:p>
            <a:r>
              <a:rPr lang="ru-RU" sz="4400" dirty="0" smtClean="0"/>
              <a:t>3</a:t>
            </a:r>
            <a:r>
              <a:rPr lang="ru-RU" sz="4400" dirty="0"/>
              <a:t>. </a:t>
            </a:r>
            <a:r>
              <a:rPr lang="ru-RU" sz="4400" u="sng" dirty="0"/>
              <a:t>Выявление доминанты </a:t>
            </a:r>
            <a:r>
              <a:rPr lang="ru-RU" sz="4400" dirty="0"/>
              <a:t>(Д</a:t>
            </a:r>
            <a:r>
              <a:rPr lang="ru-RU" sz="4400" dirty="0" smtClean="0"/>
              <a:t>). Доминанта </a:t>
            </a:r>
            <a:r>
              <a:rPr lang="ru-RU" sz="4400" dirty="0"/>
              <a:t>— это основной смысл текста, который выявляет­ся в результате перекодирования прочитанного сообщения с по­мощью ключевых слов и смысловых рядов. Это этап качественно­го преобразования текста. Человек как бы формулирует сообще­ние в наиболее удобной и понятной ему форме. Выявление доми­нанты — главная задача чтения.</a:t>
            </a:r>
          </a:p>
          <a:p>
            <a:endParaRPr lang="ru-RU" sz="4400" dirty="0"/>
          </a:p>
          <a:p>
            <a:endParaRPr lang="ru-RU" sz="4400" dirty="0"/>
          </a:p>
        </p:txBody>
      </p:sp>
    </p:spTree>
    <p:extLst>
      <p:ext uri="{BB962C8B-B14F-4D97-AF65-F5344CB8AC3E}">
        <p14:creationId xmlns:p14="http://schemas.microsoft.com/office/powerpoint/2010/main" val="2188688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Методика чтения текста с использованием дифференциального алгоритма чтения</a:t>
            </a:r>
            <a:br>
              <a:rPr lang="ru-RU" dirty="0"/>
            </a:br>
            <a:endParaRPr lang="ru-RU" dirty="0"/>
          </a:p>
        </p:txBody>
      </p:sp>
      <p:sp>
        <p:nvSpPr>
          <p:cNvPr id="3" name="Объект 2"/>
          <p:cNvSpPr>
            <a:spLocks noGrp="1"/>
          </p:cNvSpPr>
          <p:nvPr>
            <p:ph idx="1"/>
          </p:nvPr>
        </p:nvSpPr>
        <p:spPr>
          <a:xfrm>
            <a:off x="677334" y="1930401"/>
            <a:ext cx="8596668" cy="4110962"/>
          </a:xfrm>
        </p:spPr>
        <p:txBody>
          <a:bodyPr/>
          <a:lstStyle/>
          <a:p>
            <a:endParaRPr lang="ru-RU" dirty="0"/>
          </a:p>
          <a:p>
            <a:r>
              <a:rPr lang="ru-RU" sz="2400" dirty="0"/>
              <a:t>Осваивая технику дифференциального алгоритма, следует три раза читать текст с карандашом в руках</a:t>
            </a:r>
            <a:r>
              <a:rPr lang="ru-RU" sz="2400" dirty="0" smtClean="0"/>
              <a:t>.</a:t>
            </a:r>
          </a:p>
          <a:p>
            <a:r>
              <a:rPr lang="ru-RU" sz="2400" dirty="0" smtClean="0"/>
              <a:t>При </a:t>
            </a:r>
            <a:r>
              <a:rPr lang="ru-RU" sz="2400" dirty="0"/>
              <a:t>первом прочтении надо подчеркнуть ключевые </a:t>
            </a:r>
            <a:r>
              <a:rPr lang="ru-RU" sz="2400" dirty="0" smtClean="0"/>
              <a:t>слова</a:t>
            </a:r>
          </a:p>
          <a:p>
            <a:r>
              <a:rPr lang="ru-RU" sz="2400" dirty="0" smtClean="0"/>
              <a:t>При </a:t>
            </a:r>
            <a:r>
              <a:rPr lang="ru-RU" sz="2400" dirty="0"/>
              <a:t>втором — построить смыс­ловые ряды, которые удобнее записывать на отдельном листе </a:t>
            </a:r>
            <a:r>
              <a:rPr lang="ru-RU" sz="2400" dirty="0" smtClean="0"/>
              <a:t>бумаги.</a:t>
            </a:r>
          </a:p>
          <a:p>
            <a:r>
              <a:rPr lang="ru-RU" sz="2400" dirty="0" smtClean="0"/>
              <a:t>При </a:t>
            </a:r>
            <a:r>
              <a:rPr lang="ru-RU" sz="2400" dirty="0"/>
              <a:t>третьем — прочитать смысловые ряды и на их основе выя­вить доминанту.</a:t>
            </a:r>
          </a:p>
          <a:p>
            <a:endParaRPr lang="ru-RU" dirty="0"/>
          </a:p>
        </p:txBody>
      </p:sp>
    </p:spTree>
    <p:extLst>
      <p:ext uri="{BB962C8B-B14F-4D97-AF65-F5344CB8AC3E}">
        <p14:creationId xmlns:p14="http://schemas.microsoft.com/office/powerpoint/2010/main" val="28468121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b="1" dirty="0">
                <a:solidFill>
                  <a:srgbClr val="FF0000"/>
                </a:solidFill>
                <a:latin typeface="Times New Roman"/>
                <a:ea typeface="Calibri" pitchFamily="34" charset="0"/>
                <a:cs typeface="Times New Roman" pitchFamily="18" charset="0"/>
              </a:rPr>
              <a:t>ТРАДИЦИОННЫЕ РЕКОМЕНДАЦИИ</a:t>
            </a:r>
            <a:br>
              <a:rPr lang="ru-RU" b="1" dirty="0">
                <a:solidFill>
                  <a:srgbClr val="FF0000"/>
                </a:solidFill>
                <a:latin typeface="Times New Roman"/>
                <a:ea typeface="Calibri" pitchFamily="34" charset="0"/>
                <a:cs typeface="Times New Roman" pitchFamily="18" charset="0"/>
              </a:rPr>
            </a:br>
            <a:endParaRPr lang="ru-RU" dirty="0"/>
          </a:p>
        </p:txBody>
      </p:sp>
      <p:sp>
        <p:nvSpPr>
          <p:cNvPr id="3" name="Объект 2"/>
          <p:cNvSpPr>
            <a:spLocks noGrp="1"/>
          </p:cNvSpPr>
          <p:nvPr>
            <p:ph idx="1"/>
          </p:nvPr>
        </p:nvSpPr>
        <p:spPr>
          <a:xfrm>
            <a:off x="677334" y="1521069"/>
            <a:ext cx="8596668" cy="4520293"/>
          </a:xfrm>
        </p:spPr>
        <p:txBody>
          <a:bodyPr>
            <a:normAutofit lnSpcReduction="10000"/>
          </a:bodyPr>
          <a:lstStyle/>
          <a:p>
            <a:pPr lvl="0" eaLnBrk="0" hangingPunct="0">
              <a:buFont typeface="Arial" pitchFamily="34" charset="0"/>
              <a:buChar char="•"/>
            </a:pPr>
            <a:r>
              <a:rPr lang="ru-RU" b="1" dirty="0">
                <a:solidFill>
                  <a:srgbClr val="000000"/>
                </a:solidFill>
                <a:ea typeface="Calibri" pitchFamily="34" charset="0"/>
                <a:cs typeface="Times New Roman" pitchFamily="18" charset="0"/>
              </a:rPr>
              <a:t>Воспринимать </a:t>
            </a:r>
            <a:r>
              <a:rPr lang="ru-RU" dirty="0">
                <a:solidFill>
                  <a:srgbClr val="000000"/>
                </a:solidFill>
                <a:ea typeface="Calibri" pitchFamily="34" charset="0"/>
                <a:cs typeface="Times New Roman" pitchFamily="18" charset="0"/>
              </a:rPr>
              <a:t>на слух художественное произведение.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Учиться </a:t>
            </a:r>
            <a:r>
              <a:rPr lang="ru-RU" dirty="0">
                <a:solidFill>
                  <a:srgbClr val="000000"/>
                </a:solidFill>
                <a:ea typeface="Calibri" pitchFamily="34" charset="0"/>
                <a:cs typeface="Times New Roman" pitchFamily="18" charset="0"/>
              </a:rPr>
              <a:t>работать в паре, </a:t>
            </a:r>
            <a:r>
              <a:rPr lang="ru-RU" b="1" dirty="0">
                <a:solidFill>
                  <a:srgbClr val="000000"/>
                </a:solidFill>
                <a:ea typeface="Calibri" pitchFamily="34" charset="0"/>
                <a:cs typeface="Times New Roman" pitchFamily="18" charset="0"/>
              </a:rPr>
              <a:t>обсуждать </a:t>
            </a:r>
            <a:r>
              <a:rPr lang="ru-RU" dirty="0">
                <a:solidFill>
                  <a:srgbClr val="000000"/>
                </a:solidFill>
                <a:ea typeface="Calibri" pitchFamily="34" charset="0"/>
                <a:cs typeface="Times New Roman" pitchFamily="18" charset="0"/>
              </a:rPr>
              <a:t>прочитанное.</a:t>
            </a:r>
          </a:p>
          <a:p>
            <a:pPr lvl="0" eaLnBrk="0" hangingPunct="0">
              <a:buFont typeface="Arial" pitchFamily="34" charset="0"/>
              <a:buChar char="•"/>
            </a:pPr>
            <a:r>
              <a:rPr lang="ru-RU" b="1" dirty="0">
                <a:solidFill>
                  <a:srgbClr val="000000"/>
                </a:solidFill>
                <a:ea typeface="Calibri" pitchFamily="34" charset="0"/>
                <a:cs typeface="Times New Roman" pitchFamily="18" charset="0"/>
              </a:rPr>
              <a:t> Читать </a:t>
            </a:r>
            <a:r>
              <a:rPr lang="ru-RU" dirty="0">
                <a:solidFill>
                  <a:srgbClr val="000000"/>
                </a:solidFill>
                <a:ea typeface="Calibri" pitchFamily="34" charset="0"/>
                <a:cs typeface="Times New Roman" pitchFamily="18" charset="0"/>
              </a:rPr>
              <a:t>стихи с разным подтекстом, выражая удивление, радость, испуг.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Объяснять </a:t>
            </a:r>
            <a:r>
              <a:rPr lang="ru-RU" dirty="0">
                <a:solidFill>
                  <a:srgbClr val="000000"/>
                </a:solidFill>
                <a:ea typeface="Calibri" pitchFamily="34" charset="0"/>
                <a:cs typeface="Times New Roman" pitchFamily="18" charset="0"/>
              </a:rPr>
              <a:t>смысл названия произведения.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Придумывать </a:t>
            </a:r>
            <a:r>
              <a:rPr lang="ru-RU" dirty="0">
                <a:solidFill>
                  <a:srgbClr val="000000"/>
                </a:solidFill>
                <a:ea typeface="Calibri" pitchFamily="34" charset="0"/>
                <a:cs typeface="Times New Roman" pitchFamily="18" charset="0"/>
              </a:rPr>
              <a:t>свои заголовки.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Находить </a:t>
            </a:r>
            <a:r>
              <a:rPr lang="ru-RU" dirty="0">
                <a:solidFill>
                  <a:srgbClr val="000000"/>
                </a:solidFill>
                <a:ea typeface="Calibri" pitchFamily="34" charset="0"/>
                <a:cs typeface="Times New Roman" pitchFamily="18" charset="0"/>
              </a:rPr>
              <a:t>слова, которые отражают характер героя.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Передавать </a:t>
            </a:r>
            <a:r>
              <a:rPr lang="ru-RU" dirty="0">
                <a:solidFill>
                  <a:srgbClr val="000000"/>
                </a:solidFill>
                <a:ea typeface="Calibri" pitchFamily="34" charset="0"/>
                <a:cs typeface="Times New Roman" pitchFamily="18" charset="0"/>
              </a:rPr>
              <a:t>при чтении настроение стихотворения.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Читать </a:t>
            </a:r>
            <a:r>
              <a:rPr lang="ru-RU" dirty="0">
                <a:solidFill>
                  <a:srgbClr val="000000"/>
                </a:solidFill>
                <a:ea typeface="Calibri" pitchFamily="34" charset="0"/>
                <a:cs typeface="Times New Roman" pitchFamily="18" charset="0"/>
              </a:rPr>
              <a:t>по ролям, отражая характер героя произведения.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Исправлять </a:t>
            </a:r>
            <a:r>
              <a:rPr lang="ru-RU" dirty="0">
                <a:solidFill>
                  <a:srgbClr val="000000"/>
                </a:solidFill>
                <a:ea typeface="Calibri" pitchFamily="34" charset="0"/>
                <a:cs typeface="Times New Roman" pitchFamily="18" charset="0"/>
              </a:rPr>
              <a:t>допущенные ошибки при повторном чтении.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000000"/>
                </a:solidFill>
                <a:ea typeface="Calibri" pitchFamily="34" charset="0"/>
                <a:cs typeface="Times New Roman" pitchFamily="18" charset="0"/>
              </a:rPr>
              <a:t> Сравнивать </a:t>
            </a:r>
            <a:r>
              <a:rPr lang="ru-RU" dirty="0">
                <a:solidFill>
                  <a:srgbClr val="000000"/>
                </a:solidFill>
                <a:ea typeface="Calibri" pitchFamily="34" charset="0"/>
                <a:cs typeface="Times New Roman" pitchFamily="18" charset="0"/>
              </a:rPr>
              <a:t>произведения на одну и ту же тему; </a:t>
            </a:r>
            <a:r>
              <a:rPr lang="ru-RU" b="1" dirty="0">
                <a:solidFill>
                  <a:srgbClr val="000000"/>
                </a:solidFill>
                <a:ea typeface="Calibri" pitchFamily="34" charset="0"/>
                <a:cs typeface="Times New Roman" pitchFamily="18" charset="0"/>
              </a:rPr>
              <a:t>находить </a:t>
            </a:r>
            <a:r>
              <a:rPr lang="ru-RU" dirty="0">
                <a:solidFill>
                  <a:srgbClr val="000000"/>
                </a:solidFill>
                <a:ea typeface="Calibri" pitchFamily="34" charset="0"/>
                <a:cs typeface="Times New Roman" pitchFamily="18" charset="0"/>
              </a:rPr>
              <a:t>сходства и различия. </a:t>
            </a:r>
            <a:endParaRPr lang="ru-RU" dirty="0">
              <a:solidFill>
                <a:srgbClr val="333300"/>
              </a:solidFill>
              <a:latin typeface="Arial" pitchFamily="34" charset="0"/>
              <a:cs typeface="Arial" pitchFamily="34" charset="0"/>
            </a:endParaRPr>
          </a:p>
          <a:p>
            <a:pPr lvl="0" eaLnBrk="0" hangingPunct="0">
              <a:buFont typeface="Arial" pitchFamily="34" charset="0"/>
              <a:buChar char="•"/>
            </a:pPr>
            <a:r>
              <a:rPr lang="ru-RU" b="1" dirty="0">
                <a:solidFill>
                  <a:srgbClr val="333300"/>
                </a:solidFill>
                <a:ea typeface="Calibri" pitchFamily="34" charset="0"/>
                <a:cs typeface="Times New Roman" pitchFamily="18" charset="0"/>
              </a:rPr>
              <a:t> </a:t>
            </a:r>
            <a:r>
              <a:rPr lang="ru-RU" b="1" dirty="0">
                <a:ea typeface="Calibri" pitchFamily="34" charset="0"/>
                <a:cs typeface="Times New Roman" pitchFamily="18" charset="0"/>
              </a:rPr>
              <a:t>Оценивать </a:t>
            </a:r>
            <a:r>
              <a:rPr lang="ru-RU" dirty="0">
                <a:ea typeface="Calibri" pitchFamily="34" charset="0"/>
                <a:cs typeface="Times New Roman" pitchFamily="18" charset="0"/>
              </a:rPr>
              <a:t>свои достижения.</a:t>
            </a:r>
            <a:endParaRPr lang="ru-RU" dirty="0">
              <a:latin typeface="Arial" pitchFamily="34" charset="0"/>
              <a:cs typeface="Arial" pitchFamily="34" charset="0"/>
            </a:endParaRPr>
          </a:p>
          <a:p>
            <a:endParaRPr lang="ru-RU" dirty="0"/>
          </a:p>
        </p:txBody>
      </p:sp>
    </p:spTree>
    <p:extLst>
      <p:ext uri="{BB962C8B-B14F-4D97-AF65-F5344CB8AC3E}">
        <p14:creationId xmlns:p14="http://schemas.microsoft.com/office/powerpoint/2010/main" val="41541353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Содержимое 2"/>
          <p:cNvSpPr>
            <a:spLocks noGrp="1"/>
          </p:cNvSpPr>
          <p:nvPr>
            <p:ph idx="1"/>
          </p:nvPr>
        </p:nvSpPr>
        <p:spPr>
          <a:xfrm>
            <a:off x="738554" y="325315"/>
            <a:ext cx="9319846" cy="6427177"/>
          </a:xfrm>
        </p:spPr>
        <p:txBody>
          <a:bodyPr>
            <a:normAutofit lnSpcReduction="10000"/>
          </a:bodyPr>
          <a:lstStyle/>
          <a:p>
            <a:r>
              <a:rPr lang="ru-RU" altLang="ru-RU" sz="1600" dirty="0" smtClean="0"/>
              <a:t>найди </a:t>
            </a:r>
            <a:r>
              <a:rPr lang="ru-RU" altLang="ru-RU" sz="1600" dirty="0"/>
              <a:t>место в учебнике, где описывается объект, представленный на рисунке;</a:t>
            </a:r>
          </a:p>
          <a:p>
            <a:r>
              <a:rPr lang="ru-RU" altLang="ru-RU" sz="1600" dirty="0" smtClean="0"/>
              <a:t>поставь </a:t>
            </a:r>
            <a:r>
              <a:rPr lang="ru-RU" altLang="ru-RU" sz="1600" dirty="0"/>
              <a:t>вопросы к данному тексту;</a:t>
            </a:r>
          </a:p>
          <a:p>
            <a:r>
              <a:rPr lang="ru-RU" altLang="ru-RU" sz="1600" dirty="0" smtClean="0"/>
              <a:t>составь </a:t>
            </a:r>
            <a:r>
              <a:rPr lang="ru-RU" altLang="ru-RU" sz="1600" dirty="0"/>
              <a:t>суждение по тексту параграфа;</a:t>
            </a:r>
          </a:p>
          <a:p>
            <a:r>
              <a:rPr lang="ru-RU" altLang="ru-RU" sz="1600" dirty="0" smtClean="0"/>
              <a:t>выдели </a:t>
            </a:r>
            <a:r>
              <a:rPr lang="ru-RU" altLang="ru-RU" sz="1600" dirty="0"/>
              <a:t>ключевые слова в отрывке текста, расположи их на листе в определенной последовательности;</a:t>
            </a:r>
          </a:p>
          <a:p>
            <a:r>
              <a:rPr lang="ru-RU" altLang="ru-RU" sz="1600" dirty="0" smtClean="0"/>
              <a:t>составь </a:t>
            </a:r>
            <a:r>
              <a:rPr lang="ru-RU" altLang="ru-RU" sz="1600" dirty="0"/>
              <a:t>рассказ по ключевым словам;</a:t>
            </a:r>
          </a:p>
          <a:p>
            <a:r>
              <a:rPr lang="ru-RU" altLang="ru-RU" sz="1600" dirty="0" smtClean="0"/>
              <a:t>составь </a:t>
            </a:r>
            <a:r>
              <a:rPr lang="ru-RU" altLang="ru-RU" sz="1600" dirty="0"/>
              <a:t>план изучаемого текста;</a:t>
            </a:r>
          </a:p>
          <a:p>
            <a:r>
              <a:rPr lang="ru-RU" altLang="ru-RU" sz="1600" dirty="0" smtClean="0"/>
              <a:t>заполни </a:t>
            </a:r>
            <a:r>
              <a:rPr lang="ru-RU" altLang="ru-RU" sz="1600" dirty="0"/>
              <a:t>слепой текст;</a:t>
            </a:r>
          </a:p>
          <a:p>
            <a:r>
              <a:rPr lang="ru-RU" altLang="ru-RU" sz="1600" dirty="0" smtClean="0"/>
              <a:t>составь </a:t>
            </a:r>
            <a:r>
              <a:rPr lang="ru-RU" altLang="ru-RU" sz="1600" dirty="0"/>
              <a:t>набор понятий научного текста;</a:t>
            </a:r>
          </a:p>
          <a:p>
            <a:r>
              <a:rPr lang="ru-RU" altLang="ru-RU" sz="1600" dirty="0" smtClean="0"/>
              <a:t>создай </a:t>
            </a:r>
            <a:r>
              <a:rPr lang="ru-RU" altLang="ru-RU" sz="1600" dirty="0"/>
              <a:t>таблицу;</a:t>
            </a:r>
          </a:p>
          <a:p>
            <a:r>
              <a:rPr lang="ru-RU" altLang="ru-RU" sz="1600" dirty="0" smtClean="0"/>
              <a:t>зашифруй </a:t>
            </a:r>
            <a:r>
              <a:rPr lang="ru-RU" altLang="ru-RU" sz="1600" dirty="0"/>
              <a:t>понятия текста в символы, систему или последовательность символов;</a:t>
            </a:r>
          </a:p>
          <a:p>
            <a:r>
              <a:rPr lang="ru-RU" altLang="ru-RU" sz="1600" dirty="0" smtClean="0"/>
              <a:t>найди </a:t>
            </a:r>
            <a:r>
              <a:rPr lang="ru-RU" altLang="ru-RU" sz="1600" dirty="0"/>
              <a:t>ошибку в тексте;</a:t>
            </a:r>
          </a:p>
          <a:p>
            <a:r>
              <a:rPr lang="ru-RU" altLang="ru-RU" sz="1600" dirty="0" smtClean="0"/>
              <a:t>составь </a:t>
            </a:r>
            <a:r>
              <a:rPr lang="ru-RU" altLang="ru-RU" sz="1600" dirty="0"/>
              <a:t>разные предложения с одним и тем же понятием</a:t>
            </a:r>
          </a:p>
          <a:p>
            <a:pPr algn="just"/>
            <a:r>
              <a:rPr lang="ru-RU" altLang="ru-RU" sz="1600" dirty="0" smtClean="0"/>
              <a:t>составь </a:t>
            </a:r>
            <a:r>
              <a:rPr lang="ru-RU" altLang="ru-RU" sz="1600" dirty="0"/>
              <a:t>предложения, используя слова </a:t>
            </a:r>
            <a:r>
              <a:rPr lang="ru-RU" altLang="ru-RU" sz="1600" dirty="0" smtClean="0"/>
              <a:t>«</a:t>
            </a:r>
            <a:r>
              <a:rPr lang="ru-RU" altLang="ru-RU" sz="1600" dirty="0"/>
              <a:t>потому, что», «следовательно», «если, то»;</a:t>
            </a:r>
          </a:p>
          <a:p>
            <a:r>
              <a:rPr lang="ru-RU" altLang="ru-RU" sz="1600" dirty="0" smtClean="0"/>
              <a:t>создайте </a:t>
            </a:r>
            <a:r>
              <a:rPr lang="ru-RU" altLang="ru-RU" sz="1600" dirty="0"/>
              <a:t>схему процесса, описанного в тексте;</a:t>
            </a:r>
          </a:p>
          <a:p>
            <a:r>
              <a:rPr lang="ru-RU" altLang="ru-RU" sz="1600" dirty="0" smtClean="0"/>
              <a:t>используя </a:t>
            </a:r>
            <a:r>
              <a:rPr lang="ru-RU" altLang="ru-RU" sz="1600" dirty="0"/>
              <a:t>текст, сделайте подписи к рисунку;</a:t>
            </a:r>
          </a:p>
          <a:p>
            <a:r>
              <a:rPr lang="ru-RU" altLang="ru-RU" sz="1600" dirty="0" smtClean="0"/>
              <a:t>упрости текст так</a:t>
            </a:r>
            <a:r>
              <a:rPr lang="ru-RU" altLang="ru-RU" sz="1600" dirty="0"/>
              <a:t>, </a:t>
            </a:r>
            <a:r>
              <a:rPr lang="ru-RU" altLang="ru-RU" sz="1600" dirty="0" smtClean="0"/>
              <a:t>чтобы </a:t>
            </a:r>
            <a:r>
              <a:rPr lang="ru-RU" altLang="ru-RU" sz="1600" dirty="0"/>
              <a:t>смысл не потерялся;</a:t>
            </a:r>
          </a:p>
          <a:p>
            <a:r>
              <a:rPr lang="ru-RU" altLang="ru-RU" sz="1600" dirty="0" smtClean="0"/>
              <a:t>придумай </a:t>
            </a:r>
            <a:r>
              <a:rPr lang="ru-RU" altLang="ru-RU" sz="1600" dirty="0"/>
              <a:t>название </a:t>
            </a:r>
            <a:r>
              <a:rPr lang="ru-RU" altLang="ru-RU" sz="1600" dirty="0" smtClean="0"/>
              <a:t>текста.</a:t>
            </a:r>
            <a:endParaRPr lang="ru-RU" altLang="ru-RU" sz="1600" dirty="0"/>
          </a:p>
        </p:txBody>
      </p:sp>
    </p:spTree>
    <p:extLst>
      <p:ext uri="{BB962C8B-B14F-4D97-AF65-F5344CB8AC3E}">
        <p14:creationId xmlns:p14="http://schemas.microsoft.com/office/powerpoint/2010/main" val="1442151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504158" cy="1320800"/>
          </a:xfrm>
        </p:spPr>
        <p:txBody>
          <a:bodyPr>
            <a:normAutofit/>
          </a:bodyPr>
          <a:lstStyle/>
          <a:p>
            <a:r>
              <a:rPr lang="ru-RU" sz="3200" b="1" dirty="0"/>
              <a:t>Акцентное «</a:t>
            </a:r>
            <a:r>
              <a:rPr lang="ru-RU" sz="3200" b="1" dirty="0" smtClean="0"/>
              <a:t>вычитывание» текста</a:t>
            </a:r>
            <a:r>
              <a:rPr lang="ru-RU" sz="3200" dirty="0"/>
              <a:t> </a:t>
            </a:r>
            <a:r>
              <a:rPr lang="ru-RU" sz="3200" dirty="0" smtClean="0"/>
              <a:t/>
            </a:r>
            <a:br>
              <a:rPr lang="ru-RU" sz="3200" dirty="0" smtClean="0"/>
            </a:br>
            <a:r>
              <a:rPr lang="ru-RU" sz="3200" dirty="0" smtClean="0"/>
              <a:t>(</a:t>
            </a:r>
            <a:r>
              <a:rPr lang="ru-RU" sz="3200" dirty="0"/>
              <a:t>акцентное чтение)</a:t>
            </a:r>
          </a:p>
        </p:txBody>
      </p:sp>
      <p:sp>
        <p:nvSpPr>
          <p:cNvPr id="3" name="Объект 2"/>
          <p:cNvSpPr>
            <a:spLocks noGrp="1"/>
          </p:cNvSpPr>
          <p:nvPr>
            <p:ph idx="1"/>
          </p:nvPr>
        </p:nvSpPr>
        <p:spPr>
          <a:xfrm>
            <a:off x="677334" y="1930401"/>
            <a:ext cx="8596668" cy="4110962"/>
          </a:xfrm>
        </p:spPr>
        <p:txBody>
          <a:bodyPr>
            <a:normAutofit/>
          </a:bodyPr>
          <a:lstStyle/>
          <a:p>
            <a:r>
              <a:rPr lang="ru-RU" dirty="0" smtClean="0"/>
              <a:t>Прием </a:t>
            </a:r>
            <a:r>
              <a:rPr lang="ru-RU" dirty="0"/>
              <a:t>выборочно-направленного анализа литературного </a:t>
            </a:r>
            <a:r>
              <a:rPr lang="ru-RU" dirty="0" smtClean="0"/>
              <a:t>произведения – вычленение </a:t>
            </a:r>
            <a:r>
              <a:rPr lang="ru-RU" dirty="0"/>
              <a:t>из текста определенных моментов, существенных для понимания авторской </a:t>
            </a:r>
            <a:r>
              <a:rPr lang="ru-RU" dirty="0" smtClean="0"/>
              <a:t>позиции и </a:t>
            </a:r>
            <a:r>
              <a:rPr lang="ru-RU" dirty="0"/>
              <a:t>становлению собственной позиции читателя.</a:t>
            </a:r>
          </a:p>
          <a:p>
            <a:r>
              <a:rPr lang="ru-RU" dirty="0" smtClean="0"/>
              <a:t>Учитель </a:t>
            </a:r>
            <a:r>
              <a:rPr lang="ru-RU" dirty="0"/>
              <a:t>целенаправленно выбирает в тексте определенные моменты, помогающие ему решить конкретную задачу: </a:t>
            </a:r>
            <a:endParaRPr lang="ru-RU" dirty="0" smtClean="0"/>
          </a:p>
          <a:p>
            <a:r>
              <a:rPr lang="ru-RU" dirty="0" smtClean="0"/>
              <a:t>провести </a:t>
            </a:r>
            <a:r>
              <a:rPr lang="ru-RU" dirty="0"/>
              <a:t>наблюдения над развитием </a:t>
            </a:r>
            <a:r>
              <a:rPr lang="ru-RU" dirty="0" smtClean="0"/>
              <a:t>образа,</a:t>
            </a:r>
          </a:p>
          <a:p>
            <a:r>
              <a:rPr lang="ru-RU" dirty="0" smtClean="0"/>
              <a:t>собрать </a:t>
            </a:r>
            <a:r>
              <a:rPr lang="ru-RU" dirty="0"/>
              <a:t>материалы об одном из героев эпического или драматического произведения</a:t>
            </a:r>
            <a:r>
              <a:rPr lang="ru-RU" dirty="0" smtClean="0"/>
              <a:t>,</a:t>
            </a:r>
          </a:p>
          <a:p>
            <a:r>
              <a:rPr lang="ru-RU" dirty="0" smtClean="0"/>
              <a:t>посмотреть </a:t>
            </a:r>
            <a:r>
              <a:rPr lang="ru-RU" dirty="0"/>
              <a:t>на события глазами одного из героев и </a:t>
            </a:r>
            <a:r>
              <a:rPr lang="ru-RU" dirty="0" smtClean="0"/>
              <a:t>т.п.</a:t>
            </a:r>
          </a:p>
          <a:p>
            <a:endParaRPr lang="ru-RU" dirty="0"/>
          </a:p>
        </p:txBody>
      </p:sp>
    </p:spTree>
    <p:extLst>
      <p:ext uri="{BB962C8B-B14F-4D97-AF65-F5344CB8AC3E}">
        <p14:creationId xmlns:p14="http://schemas.microsoft.com/office/powerpoint/2010/main" val="19202671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Правила проведения акцентного вычитывания</a:t>
            </a:r>
            <a:endParaRPr lang="ru-RU" dirty="0"/>
          </a:p>
        </p:txBody>
      </p:sp>
      <p:sp>
        <p:nvSpPr>
          <p:cNvPr id="3" name="Объект 2"/>
          <p:cNvSpPr>
            <a:spLocks noGrp="1"/>
          </p:cNvSpPr>
          <p:nvPr>
            <p:ph idx="1"/>
          </p:nvPr>
        </p:nvSpPr>
        <p:spPr>
          <a:xfrm>
            <a:off x="677334" y="1930400"/>
            <a:ext cx="8596668" cy="4356099"/>
          </a:xfrm>
        </p:spPr>
        <p:txBody>
          <a:bodyPr>
            <a:normAutofit/>
          </a:bodyPr>
          <a:lstStyle/>
          <a:p>
            <a:r>
              <a:rPr lang="ru-RU" dirty="0"/>
              <a:t>Сначала акцентное вычитывание протекает в форме </a:t>
            </a:r>
            <a:r>
              <a:rPr lang="ru-RU" b="1" dirty="0"/>
              <a:t>коллективной классной работы</a:t>
            </a:r>
            <a:r>
              <a:rPr lang="ru-RU" dirty="0"/>
              <a:t>, в процессе которой дети постоянно переходят от «прочитывания» текста к его толкованию, интерпретации, пытаются обосновать свое мнение, подтвердить его, </a:t>
            </a:r>
            <a:r>
              <a:rPr lang="ru-RU" b="1" dirty="0"/>
              <a:t>«доказать текстом».</a:t>
            </a:r>
            <a:r>
              <a:rPr lang="ru-RU" dirty="0"/>
              <a:t> </a:t>
            </a:r>
            <a:endParaRPr lang="ru-RU" dirty="0" smtClean="0"/>
          </a:p>
          <a:p>
            <a:r>
              <a:rPr lang="ru-RU" dirty="0" smtClean="0"/>
              <a:t>Постепенно </a:t>
            </a:r>
            <a:r>
              <a:rPr lang="ru-RU" dirty="0"/>
              <a:t>эту работу следует переводить в форму индивидуального письменного </a:t>
            </a:r>
            <a:r>
              <a:rPr lang="ru-RU" dirty="0" smtClean="0"/>
              <a:t>сочинения. </a:t>
            </a:r>
            <a:r>
              <a:rPr lang="ru-RU" dirty="0"/>
              <a:t>Ученики, выражая свои читательские мнения, становятся уже не только читателями-критиками, но и авторами-критиками. </a:t>
            </a:r>
            <a:r>
              <a:rPr lang="ru-RU" dirty="0" smtClean="0"/>
              <a:t>Первые </a:t>
            </a:r>
            <a:r>
              <a:rPr lang="ru-RU" dirty="0"/>
              <a:t>отзывы должны появляться уже к концу начальной школы. </a:t>
            </a:r>
            <a:endParaRPr lang="ru-RU" dirty="0" smtClean="0"/>
          </a:p>
          <a:p>
            <a:r>
              <a:rPr lang="ru-RU" dirty="0" smtClean="0"/>
              <a:t>Коллективное </a:t>
            </a:r>
            <a:r>
              <a:rPr lang="ru-RU" dirty="0"/>
              <a:t>обсуждение индивидуальных литературно-критических сочинений </a:t>
            </a:r>
            <a:r>
              <a:rPr lang="ru-RU" dirty="0" smtClean="0"/>
              <a:t>очень важно </a:t>
            </a:r>
            <a:r>
              <a:rPr lang="ru-RU" dirty="0"/>
              <a:t>для развития читательской деятельности</a:t>
            </a:r>
            <a:r>
              <a:rPr lang="ru-RU" dirty="0" smtClean="0"/>
              <a:t>.</a:t>
            </a:r>
          </a:p>
          <a:p>
            <a:r>
              <a:rPr lang="ru-RU" dirty="0"/>
              <a:t> </a:t>
            </a:r>
            <a:r>
              <a:rPr lang="ru-RU" b="1" dirty="0"/>
              <a:t>Именно </a:t>
            </a:r>
            <a:r>
              <a:rPr lang="ru-RU" b="1" dirty="0" smtClean="0"/>
              <a:t>благодаря </a:t>
            </a:r>
            <a:r>
              <a:rPr lang="ru-RU" b="1" dirty="0"/>
              <a:t>вновь возникающей необходимости обращения к художественному тексту в поисках доказательных обоснований своих прочтений углубляется понимание </a:t>
            </a:r>
            <a:r>
              <a:rPr lang="ru-RU" b="1" dirty="0" smtClean="0"/>
              <a:t>текста</a:t>
            </a:r>
            <a:r>
              <a:rPr lang="ru-RU" b="1" dirty="0"/>
              <a:t>.</a:t>
            </a:r>
            <a:endParaRPr lang="ru-RU" dirty="0"/>
          </a:p>
        </p:txBody>
      </p:sp>
    </p:spTree>
    <p:extLst>
      <p:ext uri="{BB962C8B-B14F-4D97-AF65-F5344CB8AC3E}">
        <p14:creationId xmlns:p14="http://schemas.microsoft.com/office/powerpoint/2010/main" val="34313384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Технология «Чтение </a:t>
            </a:r>
            <a:r>
              <a:rPr lang="ru-RU" dirty="0"/>
              <a:t>и письмо для развития критического мышления»</a:t>
            </a:r>
          </a:p>
        </p:txBody>
      </p:sp>
      <p:sp>
        <p:nvSpPr>
          <p:cNvPr id="3" name="Объект 2"/>
          <p:cNvSpPr>
            <a:spLocks noGrp="1"/>
          </p:cNvSpPr>
          <p:nvPr>
            <p:ph idx="1"/>
          </p:nvPr>
        </p:nvSpPr>
        <p:spPr>
          <a:xfrm>
            <a:off x="677334" y="1930401"/>
            <a:ext cx="8596668" cy="4320930"/>
          </a:xfrm>
        </p:spPr>
        <p:txBody>
          <a:bodyPr/>
          <a:lstStyle/>
          <a:p>
            <a:r>
              <a:rPr lang="ru-RU" dirty="0"/>
              <a:t>Х</a:t>
            </a:r>
            <a:r>
              <a:rPr lang="ru-RU" dirty="0" smtClean="0"/>
              <a:t>арактерными </a:t>
            </a:r>
            <a:r>
              <a:rPr lang="ru-RU" dirty="0"/>
              <a:t>особенностями критического мышления являются </a:t>
            </a:r>
            <a:r>
              <a:rPr lang="ru-RU" i="1" dirty="0" err="1"/>
              <a:t>оценочность</a:t>
            </a:r>
            <a:r>
              <a:rPr lang="ru-RU" i="1" dirty="0"/>
              <a:t>, открытость новым идеям, собственное мнение и рефлексия собственных </a:t>
            </a:r>
            <a:r>
              <a:rPr lang="ru-RU" i="1" dirty="0" smtClean="0"/>
              <a:t>суждений.</a:t>
            </a:r>
          </a:p>
          <a:p>
            <a:r>
              <a:rPr lang="ru-RU" dirty="0"/>
              <a:t>Критическое мышление – это способ добывать знания, умение анализировать, оценивать, выносить обоснованное суждение, вырабатывать собственное мнение по изучаемой проблеме и умения применять знания  как в стандартной, так и нестандартной ситуации и личном жизненном опыте. </a:t>
            </a:r>
            <a:endParaRPr lang="ru-RU" dirty="0" smtClean="0"/>
          </a:p>
          <a:p>
            <a:r>
              <a:rPr lang="ru-RU" dirty="0" smtClean="0"/>
              <a:t>Ведущим </a:t>
            </a:r>
            <a:r>
              <a:rPr lang="ru-RU" dirty="0"/>
              <a:t>направлением деятельности в критическом мышлении становится поиск оптимальных путей решения поставленной задачи с привлечением уже известных знаний умений и навыков, а также поиск недостающего для решения знания и умения.</a:t>
            </a:r>
          </a:p>
          <a:p>
            <a:endParaRPr lang="ru-RU" dirty="0"/>
          </a:p>
        </p:txBody>
      </p:sp>
    </p:spTree>
    <p:extLst>
      <p:ext uri="{BB962C8B-B14F-4D97-AF65-F5344CB8AC3E}">
        <p14:creationId xmlns:p14="http://schemas.microsoft.com/office/powerpoint/2010/main" val="4141830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Методический аспект формирования критического мышления </a:t>
            </a:r>
          </a:p>
        </p:txBody>
      </p:sp>
      <p:sp>
        <p:nvSpPr>
          <p:cNvPr id="3" name="Объект 2"/>
          <p:cNvSpPr>
            <a:spLocks noGrp="1"/>
          </p:cNvSpPr>
          <p:nvPr>
            <p:ph idx="1"/>
          </p:nvPr>
        </p:nvSpPr>
        <p:spPr>
          <a:xfrm>
            <a:off x="677334" y="1930401"/>
            <a:ext cx="8596668" cy="4110962"/>
          </a:xfrm>
        </p:spPr>
        <p:txBody>
          <a:bodyPr/>
          <a:lstStyle/>
          <a:p>
            <a:r>
              <a:rPr lang="ru-RU" dirty="0" smtClean="0"/>
              <a:t>Данная </a:t>
            </a:r>
            <a:r>
              <a:rPr lang="ru-RU" dirty="0"/>
              <a:t>технология представляет собой систему стратегий, объединяющих приемы учебной работы по видам учебной деятельности</a:t>
            </a:r>
            <a:r>
              <a:rPr lang="ru-RU" dirty="0" smtClean="0"/>
              <a:t>.</a:t>
            </a:r>
          </a:p>
          <a:p>
            <a:r>
              <a:rPr lang="ru-RU" dirty="0" smtClean="0"/>
              <a:t> Состоит из трёх </a:t>
            </a:r>
            <a:r>
              <a:rPr lang="ru-RU" dirty="0"/>
              <a:t>этапов (стадий): </a:t>
            </a:r>
            <a:endParaRPr lang="ru-RU" dirty="0" smtClean="0"/>
          </a:p>
          <a:p>
            <a:r>
              <a:rPr lang="ru-RU" i="1" dirty="0" smtClean="0"/>
              <a:t>стадии вызова: </a:t>
            </a:r>
            <a:r>
              <a:rPr lang="ru-RU" dirty="0" smtClean="0"/>
              <a:t>активизировать</a:t>
            </a:r>
            <a:r>
              <a:rPr lang="ru-RU" dirty="0"/>
              <a:t>, заинтересовать детей, мотивировать их на дальнейшую работу, </a:t>
            </a:r>
            <a:r>
              <a:rPr lang="ru-RU" dirty="0" smtClean="0"/>
              <a:t>«</a:t>
            </a:r>
            <a:r>
              <a:rPr lang="ru-RU" dirty="0"/>
              <a:t>вызвать» уже имеющиеся знания, создать ассоциации по изучаемому </a:t>
            </a:r>
            <a:r>
              <a:rPr lang="ru-RU" dirty="0" smtClean="0"/>
              <a:t>вопросу;</a:t>
            </a:r>
            <a:endParaRPr lang="ru-RU" i="1" dirty="0" smtClean="0"/>
          </a:p>
          <a:p>
            <a:r>
              <a:rPr lang="ru-RU" i="1" dirty="0" smtClean="0"/>
              <a:t>смысловой стадии: </a:t>
            </a:r>
            <a:r>
              <a:rPr lang="ru-RU" dirty="0" smtClean="0"/>
              <a:t>чтение </a:t>
            </a:r>
            <a:r>
              <a:rPr lang="ru-RU" dirty="0"/>
              <a:t>информационных и художественных текстов, структурирование информации, ее анализ и </a:t>
            </a:r>
            <a:r>
              <a:rPr lang="ru-RU" dirty="0" smtClean="0"/>
              <a:t>оценка;</a:t>
            </a:r>
            <a:endParaRPr lang="ru-RU" i="1" dirty="0" smtClean="0"/>
          </a:p>
          <a:p>
            <a:r>
              <a:rPr lang="ru-RU" i="1" dirty="0" smtClean="0"/>
              <a:t>стадии рефлексии: </a:t>
            </a:r>
            <a:r>
              <a:rPr lang="ru-RU" dirty="0" smtClean="0"/>
              <a:t>анализ </a:t>
            </a:r>
            <a:r>
              <a:rPr lang="ru-RU" dirty="0"/>
              <a:t>информации, задавать вопросы, корректировать их, выносить оценочные </a:t>
            </a:r>
            <a:r>
              <a:rPr lang="ru-RU" dirty="0" smtClean="0"/>
              <a:t>суждения.</a:t>
            </a:r>
            <a:endParaRPr lang="ru-RU" dirty="0"/>
          </a:p>
        </p:txBody>
      </p:sp>
    </p:spTree>
    <p:extLst>
      <p:ext uri="{BB962C8B-B14F-4D97-AF65-F5344CB8AC3E}">
        <p14:creationId xmlns:p14="http://schemas.microsoft.com/office/powerpoint/2010/main" val="3948860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ChangeArrowheads="1"/>
          </p:cNvSpPr>
          <p:nvPr/>
        </p:nvSpPr>
        <p:spPr bwMode="auto">
          <a:xfrm>
            <a:off x="756138" y="1490770"/>
            <a:ext cx="8517864" cy="4401205"/>
          </a:xfrm>
          <a:prstGeom prst="rect">
            <a:avLst/>
          </a:prstGeom>
          <a:noFill/>
          <a:ln w="9525">
            <a:noFill/>
            <a:miter lim="800000"/>
            <a:headEnd/>
            <a:tailEnd/>
          </a:ln>
          <a:effectLst/>
        </p:spPr>
        <p:txBody>
          <a:bodyPr wrap="square" anchor="ctr">
            <a:spAutoFit/>
          </a:bodyPr>
          <a:lstStyle/>
          <a:p>
            <a:pPr marL="457200" indent="-457200">
              <a:buFontTx/>
              <a:buChar char="•"/>
              <a:tabLst>
                <a:tab pos="215900" algn="l"/>
              </a:tabLst>
            </a:pPr>
            <a:r>
              <a:rPr kumimoji="1" lang="ru-RU" sz="2800" b="1" dirty="0">
                <a:effectLst>
                  <a:outerShdw blurRad="38100" dist="38100" dir="2700000" algn="tl">
                    <a:srgbClr val="FFFFFF"/>
                  </a:outerShdw>
                </a:effectLst>
              </a:rPr>
              <a:t>положительное отношение к самой читательской деятельности</a:t>
            </a:r>
            <a:r>
              <a:rPr lang="ru-RU" sz="2800" i="1" dirty="0"/>
              <a:t> ("люблю читать")</a:t>
            </a:r>
            <a:r>
              <a:rPr kumimoji="1" lang="ru-RU" sz="2800" b="1" dirty="0">
                <a:effectLst>
                  <a:outerShdw blurRad="38100" dist="38100" dir="2700000" algn="tl">
                    <a:srgbClr val="FFFFFF"/>
                  </a:outerShdw>
                </a:effectLst>
              </a:rPr>
              <a:t> </a:t>
            </a:r>
          </a:p>
          <a:p>
            <a:pPr marL="457200" indent="-457200">
              <a:buFont typeface="Arial" pitchFamily="34" charset="0"/>
              <a:buChar char="•"/>
              <a:tabLst>
                <a:tab pos="215900" algn="l"/>
              </a:tabLst>
            </a:pPr>
            <a:r>
              <a:rPr kumimoji="1" lang="ru-RU" sz="2800" b="1" dirty="0">
                <a:effectLst>
                  <a:outerShdw blurRad="38100" dist="38100" dir="2700000" algn="tl">
                    <a:srgbClr val="FFFFFF"/>
                  </a:outerShdw>
                </a:effectLst>
              </a:rPr>
              <a:t>заинтересованность конкретными книгами </a:t>
            </a:r>
            <a:r>
              <a:rPr lang="ru-RU" sz="2800" i="1" dirty="0"/>
              <a:t>("хочу эти книги")</a:t>
            </a:r>
            <a:endParaRPr kumimoji="1" lang="ru-RU" sz="2800" b="1" dirty="0">
              <a:effectLst>
                <a:outerShdw blurRad="38100" dist="38100" dir="2700000" algn="tl">
                  <a:srgbClr val="FFFFFF"/>
                </a:outerShdw>
              </a:effectLst>
            </a:endParaRPr>
          </a:p>
          <a:p>
            <a:pPr marL="457200" indent="-457200">
              <a:buFont typeface="Arial" pitchFamily="34" charset="0"/>
              <a:buChar char="•"/>
              <a:tabLst>
                <a:tab pos="215900" algn="l"/>
              </a:tabLst>
            </a:pPr>
            <a:r>
              <a:rPr kumimoji="1" lang="ru-RU" sz="2800" b="1" dirty="0">
                <a:effectLst>
                  <a:outerShdw blurRad="38100" dist="38100" dir="2700000" algn="tl">
                    <a:srgbClr val="FFFFFF"/>
                  </a:outerShdw>
                </a:effectLst>
              </a:rPr>
              <a:t>увлечение самим процессом чтения</a:t>
            </a:r>
            <a:r>
              <a:rPr lang="ru-RU" sz="2800" i="1" dirty="0"/>
              <a:t>("хочу </a:t>
            </a:r>
            <a:r>
              <a:rPr lang="ru-RU" sz="2800" i="1" dirty="0" smtClean="0"/>
              <a:t>читать </a:t>
            </a:r>
            <a:r>
              <a:rPr lang="ru-RU" sz="2800" i="1" dirty="0"/>
              <a:t>книги")</a:t>
            </a:r>
            <a:endParaRPr kumimoji="1" lang="ru-RU" sz="2800" b="1" dirty="0">
              <a:effectLst>
                <a:outerShdw blurRad="38100" dist="38100" dir="2700000" algn="tl">
                  <a:srgbClr val="FFFFFF"/>
                </a:outerShdw>
              </a:effectLst>
            </a:endParaRPr>
          </a:p>
          <a:p>
            <a:pPr marL="457200" indent="-457200">
              <a:buFont typeface="Arial" pitchFamily="34" charset="0"/>
              <a:buChar char="•"/>
              <a:tabLst>
                <a:tab pos="215900" algn="l"/>
              </a:tabLst>
            </a:pPr>
            <a:r>
              <a:rPr kumimoji="1" lang="ru-RU" sz="2800" b="1" dirty="0">
                <a:effectLst>
                  <a:outerShdw blurRad="38100" dist="38100" dir="2700000" algn="tl">
                    <a:srgbClr val="FFFFFF"/>
                  </a:outerShdw>
                </a:effectLst>
              </a:rPr>
              <a:t>стремление поделиться с другими радостью от общения с книгой</a:t>
            </a:r>
            <a:r>
              <a:rPr lang="ru-RU" sz="2800" i="1" dirty="0"/>
              <a:t> ("хочу, чтобы другие об этой книге узнали")</a:t>
            </a:r>
            <a:r>
              <a:rPr kumimoji="1" lang="ru-RU" sz="2800" b="1" dirty="0">
                <a:effectLst>
                  <a:outerShdw blurRad="38100" dist="38100" dir="2700000" algn="tl">
                    <a:srgbClr val="FFFFFF"/>
                  </a:outerShdw>
                </a:effectLst>
              </a:rPr>
              <a:t> </a:t>
            </a:r>
          </a:p>
        </p:txBody>
      </p:sp>
      <p:sp>
        <p:nvSpPr>
          <p:cNvPr id="51205" name="Rectangle 5"/>
          <p:cNvSpPr>
            <a:spLocks noChangeArrowheads="1"/>
          </p:cNvSpPr>
          <p:nvPr/>
        </p:nvSpPr>
        <p:spPr bwMode="auto">
          <a:xfrm>
            <a:off x="677334" y="364675"/>
            <a:ext cx="8114974" cy="646331"/>
          </a:xfrm>
          <a:prstGeom prst="rect">
            <a:avLst/>
          </a:prstGeom>
          <a:noFill/>
          <a:ln w="9525">
            <a:noFill/>
            <a:miter lim="800000"/>
            <a:headEnd/>
            <a:tailEnd/>
          </a:ln>
          <a:effectLst/>
        </p:spPr>
        <p:txBody>
          <a:bodyPr wrap="square" anchor="ctr">
            <a:spAutoFit/>
          </a:bodyPr>
          <a:lstStyle/>
          <a:p>
            <a:pPr marL="457200" indent="-457200" algn="ctr">
              <a:tabLst>
                <a:tab pos="215900" algn="l"/>
              </a:tabLst>
            </a:pPr>
            <a:r>
              <a:rPr kumimoji="1" lang="ru-RU" sz="3600" b="1" dirty="0">
                <a:solidFill>
                  <a:srgbClr val="FF0000"/>
                </a:solidFill>
                <a:latin typeface="Times New Roman" pitchFamily="18" charset="0"/>
              </a:rPr>
              <a:t>Читательская компетентность</a:t>
            </a:r>
          </a:p>
        </p:txBody>
      </p:sp>
      <p:sp>
        <p:nvSpPr>
          <p:cNvPr id="9" name="Заголовок 8"/>
          <p:cNvSpPr>
            <a:spLocks noGrp="1"/>
          </p:cNvSpPr>
          <p:nvPr>
            <p:ph type="title"/>
          </p:nvPr>
        </p:nvSpPr>
        <p:spPr/>
        <p:txBody>
          <a:bodyPr/>
          <a:lstStyle/>
          <a:p>
            <a:endParaRPr lang="ru-RU" b="1" dirty="0"/>
          </a:p>
        </p:txBody>
      </p:sp>
      <p:sp>
        <p:nvSpPr>
          <p:cNvPr id="10" name="Объект 9"/>
          <p:cNvSpPr>
            <a:spLocks noGrp="1"/>
          </p:cNvSpPr>
          <p:nvPr>
            <p:ph idx="1"/>
          </p:nvPr>
        </p:nvSpPr>
        <p:spPr>
          <a:xfrm>
            <a:off x="677334" y="2160590"/>
            <a:ext cx="8596668" cy="3484072"/>
          </a:xfrm>
        </p:spPr>
        <p:txBody>
          <a:bodyPr/>
          <a:lstStyle/>
          <a:p>
            <a:endParaRPr lang="ru-RU" dirty="0"/>
          </a:p>
        </p:txBody>
      </p:sp>
    </p:spTree>
    <p:extLst>
      <p:ext uri="{BB962C8B-B14F-4D97-AF65-F5344CB8AC3E}">
        <p14:creationId xmlns:p14="http://schemas.microsoft.com/office/powerpoint/2010/main" val="30923914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Задача учителя:</a:t>
            </a:r>
            <a:endParaRPr lang="ru-RU" dirty="0"/>
          </a:p>
        </p:txBody>
      </p:sp>
      <p:sp>
        <p:nvSpPr>
          <p:cNvPr id="3" name="Объект 2"/>
          <p:cNvSpPr>
            <a:spLocks noGrp="1"/>
          </p:cNvSpPr>
          <p:nvPr>
            <p:ph idx="1"/>
          </p:nvPr>
        </p:nvSpPr>
        <p:spPr>
          <a:xfrm>
            <a:off x="677334" y="1740877"/>
            <a:ext cx="8596668" cy="4300485"/>
          </a:xfrm>
        </p:spPr>
        <p:txBody>
          <a:bodyPr/>
          <a:lstStyle/>
          <a:p>
            <a:pPr lvl="0"/>
            <a:r>
              <a:rPr lang="ru-RU" dirty="0" smtClean="0"/>
              <a:t>направлять </a:t>
            </a:r>
            <a:r>
              <a:rPr lang="ru-RU" dirty="0"/>
              <a:t>усилия учеников в определенное русло;</a:t>
            </a:r>
          </a:p>
          <a:p>
            <a:pPr lvl="0"/>
            <a:r>
              <a:rPr lang="ru-RU" dirty="0"/>
              <a:t>сталкивать различные суждения;</a:t>
            </a:r>
          </a:p>
          <a:p>
            <a:pPr lvl="0"/>
            <a:r>
              <a:rPr lang="ru-RU" dirty="0"/>
              <a:t>создавать условия, побуждающие к принятию самостоятельных решений;</a:t>
            </a:r>
          </a:p>
          <a:p>
            <a:pPr lvl="0"/>
            <a:r>
              <a:rPr lang="ru-RU" dirty="0"/>
              <a:t>дать учащимся возможность самостоятельно делать выводы;</a:t>
            </a:r>
          </a:p>
          <a:p>
            <a:pPr lvl="0"/>
            <a:r>
              <a:rPr lang="ru-RU" dirty="0"/>
              <a:t>подготавливать новые познавательные ситуации внутри уже существующих.</a:t>
            </a:r>
          </a:p>
          <a:p>
            <a:endParaRPr lang="ru-RU" dirty="0"/>
          </a:p>
        </p:txBody>
      </p:sp>
    </p:spTree>
    <p:extLst>
      <p:ext uri="{BB962C8B-B14F-4D97-AF65-F5344CB8AC3E}">
        <p14:creationId xmlns:p14="http://schemas.microsoft.com/office/powerpoint/2010/main" val="2997768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Приёмы на стадии вызова:</a:t>
            </a:r>
            <a:endParaRPr lang="ru-RU" dirty="0"/>
          </a:p>
        </p:txBody>
      </p:sp>
      <p:sp>
        <p:nvSpPr>
          <p:cNvPr id="3" name="Объект 2"/>
          <p:cNvSpPr>
            <a:spLocks noGrp="1"/>
          </p:cNvSpPr>
          <p:nvPr>
            <p:ph idx="1"/>
          </p:nvPr>
        </p:nvSpPr>
        <p:spPr>
          <a:xfrm>
            <a:off x="677334" y="1512277"/>
            <a:ext cx="8596668" cy="4529085"/>
          </a:xfrm>
        </p:spPr>
        <p:txBody>
          <a:bodyPr>
            <a:normAutofit fontScale="92500" lnSpcReduction="10000"/>
          </a:bodyPr>
          <a:lstStyle/>
          <a:p>
            <a:pPr marL="0" indent="0">
              <a:buNone/>
            </a:pPr>
            <a:r>
              <a:rPr lang="ru-RU" b="1" dirty="0" smtClean="0"/>
              <a:t>«</a:t>
            </a:r>
            <a:r>
              <a:rPr lang="ru-RU" b="1" dirty="0"/>
              <a:t>Верите ли вы, что…» </a:t>
            </a:r>
            <a:r>
              <a:rPr lang="ru-RU" b="1" dirty="0" smtClean="0"/>
              <a:t>/«Верные </a:t>
            </a:r>
            <a:r>
              <a:rPr lang="ru-RU" b="1" dirty="0"/>
              <a:t>и неверные </a:t>
            </a:r>
            <a:r>
              <a:rPr lang="ru-RU" b="1" dirty="0" smtClean="0"/>
              <a:t>утверждения»: </a:t>
            </a:r>
          </a:p>
          <a:p>
            <a:pPr marL="0" indent="0">
              <a:buNone/>
            </a:pPr>
            <a:r>
              <a:rPr lang="ru-RU" dirty="0" smtClean="0">
                <a:latin typeface="Times New Roman" panose="02020603050405020304" pitchFamily="18" charset="0"/>
                <a:cs typeface="Times New Roman" panose="02020603050405020304" pitchFamily="18" charset="0"/>
              </a:rPr>
              <a:t>зачитываются </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вопросы </a:t>
            </a:r>
            <a:r>
              <a:rPr lang="ru-RU" dirty="0">
                <a:latin typeface="Times New Roman" panose="02020603050405020304" pitchFamily="18" charset="0"/>
                <a:ea typeface="Times New Roman" panose="02020603050405020304" pitchFamily="18" charset="0"/>
                <a:cs typeface="Times New Roman" panose="02020603050405020304" pitchFamily="18" charset="0"/>
              </a:rPr>
              <a:t>или </a:t>
            </a:r>
            <a:r>
              <a:rPr lang="ru-RU" dirty="0" smtClean="0">
                <a:latin typeface="Times New Roman" panose="02020603050405020304" pitchFamily="18" charset="0"/>
                <a:ea typeface="Times New Roman" panose="02020603050405020304" pitchFamily="18" charset="0"/>
                <a:cs typeface="Times New Roman" panose="02020603050405020304" pitchFamily="18" charset="0"/>
              </a:rPr>
              <a:t>высказывания</a:t>
            </a:r>
            <a:r>
              <a:rPr lang="ru-RU" dirty="0">
                <a:latin typeface="Times New Roman" panose="02020603050405020304" pitchFamily="18" charset="0"/>
                <a:ea typeface="Times New Roman" panose="02020603050405020304" pitchFamily="18" charset="0"/>
                <a:cs typeface="Times New Roman" panose="02020603050405020304" pitchFamily="18" charset="0"/>
              </a:rPr>
              <a:t>, если учащиеся согласны с ними, то в первой строке таблицы ставят «+», а если не согласны – то «-» </a:t>
            </a:r>
            <a:endParaRPr lang="ru-RU" dirty="0" smtClean="0">
              <a:latin typeface="Times New Roman" panose="02020603050405020304" pitchFamily="18" charset="0"/>
              <a:cs typeface="Times New Roman" panose="02020603050405020304" pitchFamily="18" charset="0"/>
            </a:endParaRPr>
          </a:p>
          <a:p>
            <a:pPr marL="0" indent="0">
              <a:buNone/>
            </a:pPr>
            <a:r>
              <a:rPr lang="ru-RU" b="1" dirty="0" smtClean="0"/>
              <a:t>«</a:t>
            </a:r>
            <a:r>
              <a:rPr lang="ru-RU" b="1" dirty="0"/>
              <a:t>Корзина идей» (вопросов, фактов, понятий</a:t>
            </a:r>
            <a:r>
              <a:rPr lang="ru-RU" b="1" dirty="0" smtClean="0"/>
              <a:t>):</a:t>
            </a:r>
          </a:p>
          <a:p>
            <a:pPr marL="0" indent="0">
              <a:buNone/>
            </a:pPr>
            <a:r>
              <a:rPr lang="ru-RU" dirty="0" smtClean="0">
                <a:latin typeface="Times New Roman" panose="02020603050405020304" pitchFamily="18" charset="0"/>
                <a:cs typeface="Times New Roman" panose="02020603050405020304" pitchFamily="18" charset="0"/>
              </a:rPr>
              <a:t>ученики </a:t>
            </a:r>
            <a:r>
              <a:rPr lang="ru-RU" dirty="0">
                <a:latin typeface="Times New Roman" panose="02020603050405020304" pitchFamily="18" charset="0"/>
                <a:cs typeface="Times New Roman" panose="02020603050405020304" pitchFamily="18" charset="0"/>
              </a:rPr>
              <a:t>записывают всё, что им известно по проблеме.  Каждая группа после предварительного обсуждения высказывает свои предположения, потом подводятся  итоги  работы групп, на доске фиксируются все предположения. Из возникших противоречий формулируется цель урока – найти научный ответ на вопрос по теме урока. По мере усвоения новой информации происходит исправление ошибок.</a:t>
            </a:r>
          </a:p>
          <a:p>
            <a:pPr marL="0" indent="0">
              <a:buNone/>
            </a:pPr>
            <a:r>
              <a:rPr lang="ru-RU" b="1" dirty="0" smtClean="0"/>
              <a:t>Таблица  </a:t>
            </a:r>
            <a:r>
              <a:rPr lang="ru-RU" b="1" dirty="0"/>
              <a:t>«Знаю – Хочу узнать – Узнал</a:t>
            </a:r>
            <a:r>
              <a:rPr lang="ru-RU" b="1" dirty="0" smtClean="0"/>
              <a:t>»:</a:t>
            </a:r>
          </a:p>
          <a:p>
            <a:pPr marL="0" indent="0">
              <a:buNone/>
            </a:pPr>
            <a:r>
              <a:rPr lang="ru-RU" dirty="0">
                <a:latin typeface="Times New Roman" panose="02020603050405020304" pitchFamily="18" charset="0"/>
                <a:cs typeface="Times New Roman" panose="02020603050405020304" pitchFamily="18" charset="0"/>
              </a:rPr>
              <a:t>у</a:t>
            </a:r>
            <a:r>
              <a:rPr lang="ru-RU" dirty="0" smtClean="0">
                <a:latin typeface="Times New Roman" panose="02020603050405020304" pitchFamily="18" charset="0"/>
                <a:cs typeface="Times New Roman" panose="02020603050405020304" pitchFamily="18" charset="0"/>
              </a:rPr>
              <a:t>рок начинается с вопроса, </a:t>
            </a:r>
            <a:r>
              <a:rPr lang="ru-RU" dirty="0">
                <a:latin typeface="Times New Roman" panose="02020603050405020304" pitchFamily="18" charset="0"/>
                <a:cs typeface="Times New Roman" panose="02020603050405020304" pitchFamily="18" charset="0"/>
              </a:rPr>
              <a:t>что дети уже знают по данной теме. Когда дети начинают предлагать свои идеи, </a:t>
            </a:r>
            <a:r>
              <a:rPr lang="ru-RU" dirty="0" smtClean="0">
                <a:latin typeface="Times New Roman" panose="02020603050405020304" pitchFamily="18" charset="0"/>
                <a:cs typeface="Times New Roman" panose="02020603050405020304" pitchFamily="18" charset="0"/>
              </a:rPr>
              <a:t>выписываем </a:t>
            </a:r>
            <a:r>
              <a:rPr lang="ru-RU" dirty="0">
                <a:latin typeface="Times New Roman" panose="02020603050405020304" pitchFamily="18" charset="0"/>
                <a:cs typeface="Times New Roman" panose="02020603050405020304" pitchFamily="18" charset="0"/>
              </a:rPr>
              <a:t>их на доску в первую колонку таблицы. В колонку «Хочу узнать» </a:t>
            </a:r>
            <a:r>
              <a:rPr lang="ru-RU" dirty="0" smtClean="0">
                <a:latin typeface="Times New Roman" panose="02020603050405020304" pitchFamily="18" charset="0"/>
                <a:cs typeface="Times New Roman" panose="02020603050405020304" pitchFamily="18" charset="0"/>
              </a:rPr>
              <a:t>вносим свои </a:t>
            </a:r>
            <a:r>
              <a:rPr lang="ru-RU" dirty="0">
                <a:latin typeface="Times New Roman" panose="02020603050405020304" pitchFamily="18" charset="0"/>
                <a:cs typeface="Times New Roman" panose="02020603050405020304" pitchFamily="18" charset="0"/>
              </a:rPr>
              <a:t>спорные мысли и вопросы, возникшие в ходе обсуждения темы урока. Затем </a:t>
            </a:r>
            <a:r>
              <a:rPr lang="ru-RU" dirty="0" smtClean="0">
                <a:latin typeface="Times New Roman" panose="02020603050405020304" pitchFamily="18" charset="0"/>
                <a:cs typeface="Times New Roman" panose="02020603050405020304" pitchFamily="18" charset="0"/>
              </a:rPr>
              <a:t>после чтения текста пытаемся найти </a:t>
            </a:r>
            <a:r>
              <a:rPr lang="ru-RU" dirty="0">
                <a:latin typeface="Times New Roman" panose="02020603050405020304" pitchFamily="18" charset="0"/>
                <a:cs typeface="Times New Roman" panose="02020603050405020304" pitchFamily="18" charset="0"/>
              </a:rPr>
              <a:t>ответы на поставленные </a:t>
            </a:r>
            <a:r>
              <a:rPr lang="ru-RU" dirty="0" smtClean="0">
                <a:latin typeface="Times New Roman" panose="02020603050405020304" pitchFamily="18" charset="0"/>
                <a:cs typeface="Times New Roman" panose="02020603050405020304" pitchFamily="18" charset="0"/>
              </a:rPr>
              <a:t>вопросы и заполняем колонку </a:t>
            </a:r>
            <a:r>
              <a:rPr lang="ru-RU" dirty="0">
                <a:latin typeface="Times New Roman" panose="02020603050405020304" pitchFamily="18" charset="0"/>
                <a:cs typeface="Times New Roman" panose="02020603050405020304" pitchFamily="18" charset="0"/>
              </a:rPr>
              <a:t>«Узнал». Далее </a:t>
            </a:r>
            <a:r>
              <a:rPr lang="ru-RU" dirty="0" smtClean="0">
                <a:latin typeface="Times New Roman" panose="02020603050405020304" pitchFamily="18" charset="0"/>
                <a:cs typeface="Times New Roman" panose="02020603050405020304" pitchFamily="18" charset="0"/>
              </a:rPr>
              <a:t>нужно сравнить</a:t>
            </a:r>
            <a:r>
              <a:rPr lang="ru-RU" dirty="0">
                <a:latin typeface="Times New Roman" panose="02020603050405020304" pitchFamily="18" charset="0"/>
                <a:cs typeface="Times New Roman" panose="02020603050405020304" pitchFamily="18" charset="0"/>
              </a:rPr>
              <a:t>, что </a:t>
            </a:r>
            <a:r>
              <a:rPr lang="ru-RU" dirty="0" smtClean="0">
                <a:latin typeface="Times New Roman" panose="02020603050405020304" pitchFamily="18" charset="0"/>
                <a:cs typeface="Times New Roman" panose="02020603050405020304" pitchFamily="18" charset="0"/>
              </a:rPr>
              <a:t>дети </a:t>
            </a:r>
            <a:r>
              <a:rPr lang="ru-RU" dirty="0">
                <a:latin typeface="Times New Roman" panose="02020603050405020304" pitchFamily="18" charset="0"/>
                <a:cs typeface="Times New Roman" panose="02020603050405020304" pitchFamily="18" charset="0"/>
              </a:rPr>
              <a:t>знали раньше, с информацией, полученной из текста. </a:t>
            </a:r>
          </a:p>
          <a:p>
            <a:endParaRPr lang="ru-RU" dirty="0"/>
          </a:p>
        </p:txBody>
      </p:sp>
    </p:spTree>
    <p:extLst>
      <p:ext uri="{BB962C8B-B14F-4D97-AF65-F5344CB8AC3E}">
        <p14:creationId xmlns:p14="http://schemas.microsoft.com/office/powerpoint/2010/main" val="21000580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Приёмы </a:t>
            </a:r>
            <a:r>
              <a:rPr lang="ru-RU" dirty="0"/>
              <a:t>на стадии осмысления  при работе с текстом </a:t>
            </a:r>
          </a:p>
        </p:txBody>
      </p:sp>
      <p:sp>
        <p:nvSpPr>
          <p:cNvPr id="3" name="Объект 2"/>
          <p:cNvSpPr>
            <a:spLocks noGrp="1"/>
          </p:cNvSpPr>
          <p:nvPr>
            <p:ph idx="1"/>
          </p:nvPr>
        </p:nvSpPr>
        <p:spPr>
          <a:xfrm>
            <a:off x="677334" y="1930401"/>
            <a:ext cx="8596668" cy="4531946"/>
          </a:xfrm>
        </p:spPr>
        <p:txBody>
          <a:bodyPr/>
          <a:lstStyle/>
          <a:p>
            <a:r>
              <a:rPr lang="ru-RU" b="1" dirty="0" err="1"/>
              <a:t>Инсерт</a:t>
            </a:r>
            <a:r>
              <a:rPr lang="ru-RU" b="1" dirty="0" smtClean="0"/>
              <a:t>»: </a:t>
            </a:r>
          </a:p>
          <a:p>
            <a:pPr marL="0" indent="0">
              <a:buNone/>
            </a:pPr>
            <a:r>
              <a:rPr lang="ru-RU" dirty="0"/>
              <a:t>у</a:t>
            </a:r>
            <a:r>
              <a:rPr lang="ru-RU" dirty="0" smtClean="0"/>
              <a:t>чащимся предлагается чтение текста с использованием системы его маркировки, </a:t>
            </a:r>
            <a:r>
              <a:rPr lang="ru-RU" dirty="0"/>
              <a:t>предполагающую следующие значки:</a:t>
            </a:r>
          </a:p>
          <a:p>
            <a:pPr marL="0" indent="0">
              <a:buNone/>
            </a:pPr>
            <a:r>
              <a:rPr lang="ru-RU" dirty="0"/>
              <a:t>V – я это знал;</a:t>
            </a:r>
          </a:p>
          <a:p>
            <a:pPr marL="0" indent="0">
              <a:buNone/>
            </a:pPr>
            <a:r>
              <a:rPr lang="ru-RU" dirty="0"/>
              <a:t>– я думал иначе;</a:t>
            </a:r>
          </a:p>
          <a:p>
            <a:pPr marL="0" indent="0">
              <a:buNone/>
            </a:pPr>
            <a:r>
              <a:rPr lang="ru-RU" dirty="0"/>
              <a:t>+  новое для меня;</a:t>
            </a:r>
          </a:p>
          <a:p>
            <a:pPr marL="0" indent="0">
              <a:buNone/>
            </a:pPr>
            <a:r>
              <a:rPr lang="ru-RU" dirty="0"/>
              <a:t>?  интересно, непонятно, нужно разобраться.</a:t>
            </a:r>
          </a:p>
          <a:p>
            <a:r>
              <a:rPr lang="ru-RU" b="1" dirty="0" smtClean="0"/>
              <a:t>«</a:t>
            </a:r>
            <a:r>
              <a:rPr lang="ru-RU" b="1" dirty="0"/>
              <a:t>Бортовой журнал</a:t>
            </a:r>
            <a:r>
              <a:rPr lang="ru-RU" b="1" dirty="0" smtClean="0"/>
              <a:t>»</a:t>
            </a:r>
            <a:r>
              <a:rPr lang="ru-RU" dirty="0"/>
              <a:t> </a:t>
            </a:r>
            <a:endParaRPr lang="ru-RU" dirty="0" smtClean="0"/>
          </a:p>
          <a:p>
            <a:pPr marL="0" indent="0">
              <a:buNone/>
            </a:pPr>
            <a:r>
              <a:rPr lang="ru-RU" dirty="0"/>
              <a:t>п</a:t>
            </a:r>
            <a:r>
              <a:rPr lang="ru-RU" dirty="0" smtClean="0"/>
              <a:t>риём используется при </a:t>
            </a:r>
            <a:r>
              <a:rPr lang="ru-RU" dirty="0"/>
              <a:t>повторном чтении </a:t>
            </a:r>
            <a:r>
              <a:rPr lang="ru-RU" dirty="0" smtClean="0"/>
              <a:t>текста. </a:t>
            </a:r>
            <a:r>
              <a:rPr lang="ru-RU" dirty="0"/>
              <a:t>У</a:t>
            </a:r>
            <a:r>
              <a:rPr lang="ru-RU" dirty="0" smtClean="0"/>
              <a:t>чащиеся </a:t>
            </a:r>
            <a:r>
              <a:rPr lang="ru-RU" dirty="0"/>
              <a:t>заполняют  таблицу, в которой отмечают ключевые моменты из того, что уже знали, и новую информацию, полученную из текста.</a:t>
            </a:r>
          </a:p>
          <a:p>
            <a:pPr marL="0" indent="0">
              <a:buNone/>
            </a:pPr>
            <a:endParaRPr lang="ru-RU" dirty="0"/>
          </a:p>
        </p:txBody>
      </p:sp>
    </p:spTree>
    <p:extLst>
      <p:ext uri="{BB962C8B-B14F-4D97-AF65-F5344CB8AC3E}">
        <p14:creationId xmlns:p14="http://schemas.microsoft.com/office/powerpoint/2010/main" val="28923761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4785"/>
            <a:ext cx="8596668" cy="5767753"/>
          </a:xfrm>
        </p:spPr>
        <p:txBody>
          <a:bodyPr>
            <a:normAutofit fontScale="85000" lnSpcReduction="10000"/>
          </a:bodyPr>
          <a:lstStyle/>
          <a:p>
            <a:pPr marL="0" indent="0">
              <a:buNone/>
            </a:pPr>
            <a:r>
              <a:rPr lang="ru-RU" b="1" dirty="0" smtClean="0">
                <a:latin typeface="Times New Roman" panose="02020603050405020304" pitchFamily="18" charset="0"/>
                <a:cs typeface="Times New Roman" panose="02020603050405020304" pitchFamily="18" charset="0"/>
              </a:rPr>
              <a:t>«</a:t>
            </a:r>
            <a:r>
              <a:rPr lang="ru-RU" b="1" dirty="0">
                <a:latin typeface="Times New Roman" panose="02020603050405020304" pitchFamily="18" charset="0"/>
                <a:cs typeface="Times New Roman" panose="02020603050405020304" pitchFamily="18" charset="0"/>
              </a:rPr>
              <a:t>Кластер</a:t>
            </a:r>
            <a:r>
              <a:rPr lang="ru-RU" b="1" dirty="0" smtClean="0">
                <a:latin typeface="Times New Roman" panose="02020603050405020304" pitchFamily="18" charset="0"/>
                <a:cs typeface="Times New Roman" panose="02020603050405020304" pitchFamily="18" charset="0"/>
              </a:rPr>
              <a:t>» - </a:t>
            </a:r>
            <a:r>
              <a:rPr lang="ru-RU" dirty="0" smtClean="0">
                <a:latin typeface="Times New Roman" panose="02020603050405020304" pitchFamily="18" charset="0"/>
                <a:cs typeface="Times New Roman" panose="02020603050405020304" pitchFamily="18" charset="0"/>
              </a:rPr>
              <a:t>способ </a:t>
            </a:r>
            <a:r>
              <a:rPr lang="ru-RU" dirty="0">
                <a:latin typeface="Times New Roman" panose="02020603050405020304" pitchFamily="18" charset="0"/>
                <a:cs typeface="Times New Roman" panose="02020603050405020304" pitchFamily="18" charset="0"/>
              </a:rPr>
              <a:t>графического  представления  материала </a:t>
            </a:r>
            <a:r>
              <a:rPr lang="ru-RU" dirty="0" smtClean="0">
                <a:latin typeface="Times New Roman" panose="02020603050405020304" pitchFamily="18" charset="0"/>
                <a:cs typeface="Times New Roman" panose="02020603050405020304" pitchFamily="18" charset="0"/>
              </a:rPr>
              <a:t>используется </a:t>
            </a:r>
            <a:r>
              <a:rPr lang="ru-RU" dirty="0">
                <a:latin typeface="Times New Roman" panose="02020603050405020304" pitchFamily="18" charset="0"/>
                <a:cs typeface="Times New Roman" panose="02020603050405020304" pitchFamily="18" charset="0"/>
              </a:rPr>
              <a:t>на всех стадиях</a:t>
            </a:r>
            <a:r>
              <a:rPr lang="ru-RU" dirty="0" smtClean="0">
                <a:latin typeface="Times New Roman" panose="02020603050405020304" pitchFamily="18" charset="0"/>
                <a:cs typeface="Times New Roman" panose="02020603050405020304" pitchFamily="18" charset="0"/>
              </a:rPr>
              <a:t>.</a:t>
            </a:r>
          </a:p>
          <a:p>
            <a:pPr marL="0" indent="0">
              <a:buNone/>
            </a:pPr>
            <a:r>
              <a:rPr lang="ru-RU" b="1" dirty="0">
                <a:latin typeface="Times New Roman" panose="02020603050405020304" pitchFamily="18" charset="0"/>
                <a:cs typeface="Times New Roman" panose="02020603050405020304" pitchFamily="18" charset="0"/>
              </a:rPr>
              <a:t>«Вопросы Сократа», «Ромашка вопросов</a:t>
            </a:r>
            <a:r>
              <a:rPr lang="ru-RU" b="1" dirty="0" smtClean="0">
                <a:latin typeface="Times New Roman" panose="02020603050405020304" pitchFamily="18" charset="0"/>
                <a:cs typeface="Times New Roman" panose="02020603050405020304" pitchFamily="18" charset="0"/>
              </a:rPr>
              <a:t>», «Тонкие и толстые вопросы»</a:t>
            </a:r>
          </a:p>
          <a:p>
            <a:pPr marL="0" indent="0">
              <a:buNone/>
            </a:pPr>
            <a:r>
              <a:rPr lang="ru-RU" dirty="0" smtClean="0">
                <a:latin typeface="Times New Roman" panose="02020603050405020304" pitchFamily="18" charset="0"/>
                <a:cs typeface="Times New Roman" panose="02020603050405020304" pitchFamily="18" charset="0"/>
              </a:rPr>
              <a:t>техники, формирующие умение формулировать, задавать вопросы, отвечать на них, давая развёрнутый ответ по тексту.</a:t>
            </a:r>
          </a:p>
          <a:p>
            <a:pPr marL="0" indent="0">
              <a:buNone/>
            </a:pPr>
            <a:r>
              <a:rPr lang="ru-RU" b="1" dirty="0" smtClean="0">
                <a:latin typeface="Times New Roman" panose="02020603050405020304" pitchFamily="18" charset="0"/>
                <a:cs typeface="Times New Roman" panose="02020603050405020304" pitchFamily="18" charset="0"/>
              </a:rPr>
              <a:t>«Зигзаг» - </a:t>
            </a:r>
            <a:r>
              <a:rPr lang="ru-RU" dirty="0" smtClean="0">
                <a:latin typeface="Times New Roman" panose="02020603050405020304" pitchFamily="18" charset="0"/>
                <a:cs typeface="Times New Roman" panose="02020603050405020304" pitchFamily="18" charset="0"/>
              </a:rPr>
              <a:t>приём, позволяющий осмыслить на уроке совместно тексты большого объёма:</a:t>
            </a:r>
          </a:p>
          <a:p>
            <a:pPr marL="0" indent="0">
              <a:buNone/>
            </a:pPr>
            <a:r>
              <a:rPr lang="ru-RU" sz="1600" dirty="0" smtClean="0">
                <a:latin typeface="Times New Roman" panose="02020603050405020304" pitchFamily="18" charset="0"/>
                <a:cs typeface="Times New Roman" panose="02020603050405020304" pitchFamily="18" charset="0"/>
              </a:rPr>
              <a:t>1) текст </a:t>
            </a:r>
            <a:r>
              <a:rPr lang="ru-RU" sz="1600" dirty="0">
                <a:latin typeface="Times New Roman" panose="02020603050405020304" pitchFamily="18" charset="0"/>
                <a:cs typeface="Times New Roman" panose="02020603050405020304" pitchFamily="18" charset="0"/>
              </a:rPr>
              <a:t>изначально делится учителем на </a:t>
            </a:r>
            <a:r>
              <a:rPr lang="ru-RU" sz="1600" dirty="0" smtClean="0">
                <a:latin typeface="Times New Roman" panose="02020603050405020304" pitchFamily="18" charset="0"/>
                <a:cs typeface="Times New Roman" panose="02020603050405020304" pitchFamily="18" charset="0"/>
              </a:rPr>
              <a:t>несколько </a:t>
            </a:r>
            <a:r>
              <a:rPr lang="ru-RU" sz="1600" dirty="0" err="1" smtClean="0">
                <a:latin typeface="Times New Roman" panose="02020603050405020304" pitchFamily="18" charset="0"/>
                <a:cs typeface="Times New Roman" panose="02020603050405020304" pitchFamily="18" charset="0"/>
              </a:rPr>
              <a:t>смыловых</a:t>
            </a:r>
            <a:r>
              <a:rPr lang="ru-RU" sz="1600" dirty="0" smtClean="0">
                <a:latin typeface="Times New Roman" panose="02020603050405020304" pitchFamily="18" charset="0"/>
                <a:cs typeface="Times New Roman" panose="02020603050405020304" pitchFamily="18" charset="0"/>
              </a:rPr>
              <a:t> частей;</a:t>
            </a:r>
          </a:p>
          <a:p>
            <a:pPr marL="0" indent="0">
              <a:buNone/>
            </a:pPr>
            <a:r>
              <a:rPr lang="ru-RU" sz="1600" dirty="0" smtClean="0">
                <a:latin typeface="Times New Roman" panose="02020603050405020304" pitchFamily="18" charset="0"/>
                <a:cs typeface="Times New Roman" panose="02020603050405020304" pitchFamily="18" charset="0"/>
              </a:rPr>
              <a:t>2) класс делится на равное количество участников в каждой группе;</a:t>
            </a:r>
          </a:p>
          <a:p>
            <a:pPr marL="0" indent="0">
              <a:buNone/>
            </a:pPr>
            <a:r>
              <a:rPr lang="ru-RU" sz="1600" dirty="0" smtClean="0">
                <a:latin typeface="Times New Roman" panose="02020603050405020304" pitchFamily="18" charset="0"/>
                <a:cs typeface="Times New Roman" panose="02020603050405020304" pitchFamily="18" charset="0"/>
              </a:rPr>
              <a:t>3) каждая </a:t>
            </a:r>
            <a:r>
              <a:rPr lang="ru-RU" sz="1600" dirty="0">
                <a:latin typeface="Times New Roman" panose="02020603050405020304" pitchFamily="18" charset="0"/>
                <a:cs typeface="Times New Roman" panose="02020603050405020304" pitchFamily="18" charset="0"/>
              </a:rPr>
              <a:t>группа получает один и тот же </a:t>
            </a:r>
            <a:r>
              <a:rPr lang="ru-RU" sz="1600" dirty="0" smtClean="0">
                <a:latin typeface="Times New Roman" panose="02020603050405020304" pitchFamily="18" charset="0"/>
                <a:cs typeface="Times New Roman" panose="02020603050405020304" pitchFamily="18" charset="0"/>
              </a:rPr>
              <a:t>текст, а каждый </a:t>
            </a:r>
            <a:r>
              <a:rPr lang="ru-RU" sz="1600" dirty="0">
                <a:latin typeface="Times New Roman" panose="02020603050405020304" pitchFamily="18" charset="0"/>
                <a:cs typeface="Times New Roman" panose="02020603050405020304" pitchFamily="18" charset="0"/>
              </a:rPr>
              <a:t>участник </a:t>
            </a:r>
            <a:r>
              <a:rPr lang="ru-RU" sz="1600" dirty="0" smtClean="0">
                <a:latin typeface="Times New Roman" panose="02020603050405020304" pitchFamily="18" charset="0"/>
                <a:cs typeface="Times New Roman" panose="02020603050405020304" pitchFamily="18" charset="0"/>
              </a:rPr>
              <a:t> - по </a:t>
            </a:r>
            <a:r>
              <a:rPr lang="ru-RU" sz="1600" dirty="0">
                <a:latin typeface="Times New Roman" panose="02020603050405020304" pitchFamily="18" charset="0"/>
                <a:cs typeface="Times New Roman" panose="02020603050405020304" pitchFamily="18" charset="0"/>
              </a:rPr>
              <a:t>одному отрывку из </a:t>
            </a:r>
            <a:r>
              <a:rPr lang="ru-RU" sz="1600" dirty="0" smtClean="0">
                <a:latin typeface="Times New Roman" panose="02020603050405020304" pitchFamily="18" charset="0"/>
                <a:cs typeface="Times New Roman" panose="02020603050405020304" pitchFamily="18" charset="0"/>
              </a:rPr>
              <a:t>текста;</a:t>
            </a:r>
          </a:p>
          <a:p>
            <a:pPr marL="0" lvl="0" indent="0">
              <a:buNone/>
            </a:pPr>
            <a:r>
              <a:rPr lang="ru-RU" sz="1600" dirty="0" smtClean="0">
                <a:latin typeface="Times New Roman" panose="02020603050405020304" pitchFamily="18" charset="0"/>
                <a:cs typeface="Times New Roman" panose="02020603050405020304" pitchFamily="18" charset="0"/>
              </a:rPr>
              <a:t>4) индивидуальная работа (каждый </a:t>
            </a:r>
            <a:r>
              <a:rPr lang="ru-RU" sz="1600" dirty="0">
                <a:latin typeface="Times New Roman" panose="02020603050405020304" pitchFamily="18" charset="0"/>
                <a:cs typeface="Times New Roman" panose="02020603050405020304" pitchFamily="18" charset="0"/>
              </a:rPr>
              <a:t>ученик работает со своей частью текста — прорабатывает информацию, анализирует, составляет опорный </a:t>
            </a:r>
            <a:r>
              <a:rPr lang="ru-RU" sz="1600" dirty="0" smtClean="0">
                <a:latin typeface="Times New Roman" panose="02020603050405020304" pitchFamily="18" charset="0"/>
                <a:cs typeface="Times New Roman" panose="02020603050405020304" pitchFamily="18" charset="0"/>
              </a:rPr>
              <a:t>конспект, кластер</a:t>
            </a:r>
            <a:r>
              <a:rPr lang="ru-RU" sz="1600" dirty="0">
                <a:latin typeface="Times New Roman" panose="02020603050405020304" pitchFamily="18" charset="0"/>
                <a:cs typeface="Times New Roman" panose="02020603050405020304" pitchFamily="18" charset="0"/>
              </a:rPr>
              <a:t>, таблицу, </a:t>
            </a:r>
            <a:r>
              <a:rPr lang="ru-RU" sz="1600" dirty="0" smtClean="0">
                <a:latin typeface="Times New Roman" panose="02020603050405020304" pitchFamily="18" charset="0"/>
                <a:cs typeface="Times New Roman" panose="02020603050405020304" pitchFamily="18" charset="0"/>
              </a:rPr>
              <a:t>схему и </a:t>
            </a:r>
            <a:r>
              <a:rPr lang="ru-RU" sz="1600" dirty="0">
                <a:latin typeface="Times New Roman" panose="02020603050405020304" pitchFamily="18" charset="0"/>
                <a:cs typeface="Times New Roman" panose="02020603050405020304" pitchFamily="18" charset="0"/>
              </a:rPr>
              <a:t>т.д</a:t>
            </a:r>
            <a:r>
              <a:rPr lang="ru-RU" sz="1600" dirty="0" smtClean="0">
                <a:latin typeface="Times New Roman" panose="02020603050405020304" pitchFamily="18" charset="0"/>
                <a:cs typeface="Times New Roman" panose="02020603050405020304" pitchFamily="18" charset="0"/>
              </a:rPr>
              <a:t>.);</a:t>
            </a:r>
          </a:p>
          <a:p>
            <a:pPr marL="0" indent="0">
              <a:buNone/>
            </a:pPr>
            <a:r>
              <a:rPr lang="ru-RU" sz="1600" dirty="0" smtClean="0">
                <a:latin typeface="Times New Roman" panose="02020603050405020304" pitchFamily="18" charset="0"/>
                <a:cs typeface="Times New Roman" panose="02020603050405020304" pitchFamily="18" charset="0"/>
              </a:rPr>
              <a:t>5) групповая работа. Составляются </a:t>
            </a:r>
            <a:r>
              <a:rPr lang="ru-RU" sz="1600" dirty="0">
                <a:latin typeface="Times New Roman" panose="02020603050405020304" pitchFamily="18" charset="0"/>
                <a:cs typeface="Times New Roman" panose="02020603050405020304" pitchFamily="18" charset="0"/>
              </a:rPr>
              <a:t>экспертные </a:t>
            </a:r>
            <a:r>
              <a:rPr lang="ru-RU" sz="1600" dirty="0" smtClean="0">
                <a:latin typeface="Times New Roman" panose="02020603050405020304" pitchFamily="18" charset="0"/>
                <a:cs typeface="Times New Roman" panose="02020603050405020304" pitchFamily="18" charset="0"/>
              </a:rPr>
              <a:t>группы: в </a:t>
            </a:r>
            <a:r>
              <a:rPr lang="ru-RU" sz="1600" dirty="0">
                <a:latin typeface="Times New Roman" panose="02020603050405020304" pitchFamily="18" charset="0"/>
                <a:cs typeface="Times New Roman" panose="02020603050405020304" pitchFamily="18" charset="0"/>
              </a:rPr>
              <a:t>одной команде </a:t>
            </a:r>
            <a:r>
              <a:rPr lang="ru-RU" sz="1600" dirty="0" smtClean="0">
                <a:latin typeface="Times New Roman" panose="02020603050405020304" pitchFamily="18" charset="0"/>
                <a:cs typeface="Times New Roman" panose="02020603050405020304" pitchFamily="18" charset="0"/>
              </a:rPr>
              <a:t>те</a:t>
            </a:r>
            <a:r>
              <a:rPr lang="ru-RU" sz="1600" dirty="0">
                <a:latin typeface="Times New Roman" panose="02020603050405020304" pitchFamily="18" charset="0"/>
                <a:cs typeface="Times New Roman" panose="02020603050405020304" pitchFamily="18" charset="0"/>
              </a:rPr>
              <a:t>, кто получил отрывок № 1, в другой — те, кто получил отрывок № </a:t>
            </a:r>
            <a:r>
              <a:rPr lang="ru-RU" sz="1600" dirty="0" smtClean="0">
                <a:latin typeface="Times New Roman" panose="02020603050405020304" pitchFamily="18" charset="0"/>
                <a:cs typeface="Times New Roman" panose="02020603050405020304" pitchFamily="18" charset="0"/>
              </a:rPr>
              <a:t>2 и т.д. </a:t>
            </a:r>
            <a:r>
              <a:rPr lang="ru-RU" sz="1600" dirty="0">
                <a:latin typeface="Times New Roman" panose="02020603050405020304" pitchFamily="18" charset="0"/>
                <a:cs typeface="Times New Roman" panose="02020603050405020304" pitchFamily="18" charset="0"/>
              </a:rPr>
              <a:t>Учащиеся обмениваются своими работами, мнениями, выбирают самый лучший вариант для презентации своей части текста.</a:t>
            </a:r>
          </a:p>
          <a:p>
            <a:pPr marL="0" indent="0">
              <a:buNone/>
            </a:pPr>
            <a:r>
              <a:rPr lang="ru-RU" sz="1600" dirty="0" smtClean="0">
                <a:latin typeface="Times New Roman" panose="02020603050405020304" pitchFamily="18" charset="0"/>
                <a:cs typeface="Times New Roman" panose="02020603050405020304" pitchFamily="18" charset="0"/>
              </a:rPr>
              <a:t>6) возвращение </a:t>
            </a:r>
            <a:r>
              <a:rPr lang="ru-RU" sz="1600" dirty="0">
                <a:latin typeface="Times New Roman" panose="02020603050405020304" pitchFamily="18" charset="0"/>
                <a:cs typeface="Times New Roman" panose="02020603050405020304" pitchFamily="18" charset="0"/>
              </a:rPr>
              <a:t>в свои рабочие </a:t>
            </a:r>
            <a:r>
              <a:rPr lang="ru-RU" sz="1600" dirty="0" smtClean="0">
                <a:latin typeface="Times New Roman" panose="02020603050405020304" pitchFamily="18" charset="0"/>
                <a:cs typeface="Times New Roman" panose="02020603050405020304" pitchFamily="18" charset="0"/>
              </a:rPr>
              <a:t>группы. Каждый </a:t>
            </a:r>
            <a:r>
              <a:rPr lang="ru-RU" sz="1600" dirty="0">
                <a:latin typeface="Times New Roman" panose="02020603050405020304" pitchFamily="18" charset="0"/>
                <a:cs typeface="Times New Roman" panose="02020603050405020304" pitchFamily="18" charset="0"/>
              </a:rPr>
              <a:t>по очереди презентует свою часть текста. </a:t>
            </a:r>
            <a:r>
              <a:rPr lang="ru-RU" sz="1600" dirty="0" smtClean="0">
                <a:latin typeface="Times New Roman" panose="02020603050405020304" pitchFamily="18" charset="0"/>
                <a:cs typeface="Times New Roman" panose="02020603050405020304" pitchFamily="18" charset="0"/>
              </a:rPr>
              <a:t>Все обмениваются информацией по каждой из частей текста, презентуя кластер, схему, конспект.</a:t>
            </a:r>
            <a:endParaRPr lang="ru-RU" sz="1600" dirty="0">
              <a:latin typeface="Times New Roman" panose="02020603050405020304" pitchFamily="18" charset="0"/>
              <a:cs typeface="Times New Roman" panose="02020603050405020304" pitchFamily="18" charset="0"/>
            </a:endParaRPr>
          </a:p>
          <a:p>
            <a:pPr marL="0" lvl="0" indent="0">
              <a:buNone/>
            </a:pPr>
            <a:r>
              <a:rPr lang="ru-RU" sz="1600" dirty="0" smtClean="0">
                <a:latin typeface="Times New Roman" panose="02020603050405020304" pitchFamily="18" charset="0"/>
                <a:cs typeface="Times New Roman" panose="02020603050405020304" pitchFamily="18" charset="0"/>
              </a:rPr>
              <a:t>7) завершение – общая работа класса. </a:t>
            </a:r>
            <a:r>
              <a:rPr lang="ru-RU" sz="1600" dirty="0">
                <a:latin typeface="Times New Roman" panose="02020603050405020304" pitchFamily="18" charset="0"/>
                <a:cs typeface="Times New Roman" panose="02020603050405020304" pitchFamily="18" charset="0"/>
              </a:rPr>
              <a:t>Каждую часть текста презентует один из экспертов по данному вопросу. В итоге происходит вторичное прослушивание материала. Остальные эксперты "дополняют" коллегу.</a:t>
            </a:r>
          </a:p>
          <a:p>
            <a:pPr marL="0" indent="0">
              <a:buNone/>
            </a:pPr>
            <a:r>
              <a:rPr lang="ru-RU" sz="1600" dirty="0" smtClean="0">
                <a:latin typeface="Times New Roman" panose="02020603050405020304" pitchFamily="18" charset="0"/>
                <a:cs typeface="Times New Roman" panose="02020603050405020304" pitchFamily="18" charset="0"/>
              </a:rPr>
              <a:t>8) рефлексия:  </a:t>
            </a:r>
            <a:r>
              <a:rPr lang="ru-RU" sz="1600" dirty="0">
                <a:latin typeface="Times New Roman" panose="02020603050405020304" pitchFamily="18" charset="0"/>
                <a:cs typeface="Times New Roman" panose="02020603050405020304" pitchFamily="18" charset="0"/>
              </a:rPr>
              <a:t>учащиеся решают, чья презентация материала была наиболее точной и эффективной. А также намечают круг вопросов, которые требуют уточнений, пояснений. Итогом такой работы может стать совместный проект или презентация.</a:t>
            </a:r>
          </a:p>
          <a:p>
            <a:pPr marL="0" indent="0">
              <a:buNone/>
            </a:pPr>
            <a:r>
              <a:rPr lang="ru-RU" sz="1600" dirty="0">
                <a:latin typeface="Times New Roman" panose="02020603050405020304" pitchFamily="18" charset="0"/>
                <a:cs typeface="Times New Roman" panose="02020603050405020304" pitchFamily="18" charset="0"/>
              </a:rPr>
              <a:t> </a:t>
            </a:r>
          </a:p>
          <a:p>
            <a:pPr marL="0" lvl="0" indent="0">
              <a:buNone/>
            </a:pPr>
            <a:endParaRPr lang="ru-RU" sz="1400" dirty="0"/>
          </a:p>
          <a:p>
            <a:pPr marL="0" indent="0">
              <a:buNone/>
            </a:pPr>
            <a:endParaRPr lang="ru-RU" sz="1400" dirty="0" smtClean="0"/>
          </a:p>
          <a:p>
            <a:pPr marL="0" indent="0">
              <a:buNone/>
            </a:pPr>
            <a:endParaRPr lang="ru-RU" dirty="0" smtClean="0"/>
          </a:p>
          <a:p>
            <a:pPr marL="0" indent="0">
              <a:buNone/>
            </a:pPr>
            <a:endParaRPr lang="ru-RU" dirty="0"/>
          </a:p>
        </p:txBody>
      </p:sp>
    </p:spTree>
    <p:extLst>
      <p:ext uri="{BB962C8B-B14F-4D97-AF65-F5344CB8AC3E}">
        <p14:creationId xmlns:p14="http://schemas.microsoft.com/office/powerpoint/2010/main" val="12351013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79585"/>
          </a:xfrm>
        </p:spPr>
        <p:txBody>
          <a:bodyPr/>
          <a:lstStyle/>
          <a:p>
            <a:r>
              <a:rPr lang="ru-RU" dirty="0" smtClean="0"/>
              <a:t>Приёмы стадии рефлексии:</a:t>
            </a:r>
            <a:endParaRPr lang="ru-RU" dirty="0"/>
          </a:p>
        </p:txBody>
      </p:sp>
      <p:sp>
        <p:nvSpPr>
          <p:cNvPr id="3" name="Объект 2"/>
          <p:cNvSpPr>
            <a:spLocks noGrp="1"/>
          </p:cNvSpPr>
          <p:nvPr>
            <p:ph idx="1"/>
          </p:nvPr>
        </p:nvSpPr>
        <p:spPr>
          <a:xfrm>
            <a:off x="677334" y="1389185"/>
            <a:ext cx="8596668" cy="4994030"/>
          </a:xfrm>
        </p:spPr>
        <p:txBody>
          <a:bodyPr>
            <a:normAutofit fontScale="85000" lnSpcReduction="10000"/>
          </a:bodyPr>
          <a:lstStyle/>
          <a:p>
            <a:r>
              <a:rPr lang="ru-RU" b="1" dirty="0" smtClean="0"/>
              <a:t>«</a:t>
            </a:r>
            <a:r>
              <a:rPr lang="ru-RU" b="1" dirty="0" err="1"/>
              <a:t>Синквейн</a:t>
            </a:r>
            <a:r>
              <a:rPr lang="ru-RU" b="1" dirty="0" smtClean="0"/>
              <a:t>»:</a:t>
            </a:r>
          </a:p>
          <a:p>
            <a:pPr marL="0" indent="0">
              <a:buNone/>
            </a:pPr>
            <a:r>
              <a:rPr lang="ru-RU" dirty="0"/>
              <a:t>с</a:t>
            </a:r>
            <a:r>
              <a:rPr lang="ru-RU" dirty="0" smtClean="0"/>
              <a:t>оставление </a:t>
            </a:r>
            <a:r>
              <a:rPr lang="ru-RU" dirty="0" err="1"/>
              <a:t>синквейна</a:t>
            </a:r>
            <a:r>
              <a:rPr lang="ru-RU" dirty="0"/>
              <a:t> требует от ученика в кратких выражениях резюмировать учебный материал. </a:t>
            </a:r>
            <a:r>
              <a:rPr lang="ru-RU" dirty="0" smtClean="0"/>
              <a:t>        </a:t>
            </a:r>
          </a:p>
          <a:p>
            <a:r>
              <a:rPr lang="ru-RU" b="1" dirty="0" smtClean="0"/>
              <a:t>Сводная </a:t>
            </a:r>
            <a:r>
              <a:rPr lang="ru-RU" b="1" dirty="0"/>
              <a:t>таблица», </a:t>
            </a:r>
            <a:r>
              <a:rPr lang="ru-RU" b="1" dirty="0" smtClean="0"/>
              <a:t>«</a:t>
            </a:r>
            <a:r>
              <a:rPr lang="ru-RU" b="1" dirty="0"/>
              <a:t>Концептуальная таблица</a:t>
            </a:r>
            <a:r>
              <a:rPr lang="ru-RU" b="1" dirty="0" smtClean="0"/>
              <a:t>»:</a:t>
            </a:r>
            <a:endParaRPr lang="ru-RU" b="1" dirty="0"/>
          </a:p>
          <a:p>
            <a:pPr marL="0" indent="0">
              <a:buNone/>
            </a:pPr>
            <a:r>
              <a:rPr lang="ru-RU" dirty="0" smtClean="0"/>
              <a:t>данные </a:t>
            </a:r>
            <a:r>
              <a:rPr lang="ru-RU" dirty="0"/>
              <a:t>сравнительной  таблицы помогают увидеть учащимся не только отличительные признаки объектов, но и позволяют быстрее и прочнее запоминать информацию. Составление сравнительных таблиц можно использовать как на стадии вызова, так и на стадии осмысления.            </a:t>
            </a:r>
          </a:p>
          <a:p>
            <a:r>
              <a:rPr lang="ru-RU" b="1" dirty="0" smtClean="0"/>
              <a:t>Перекрестная дискуссия:</a:t>
            </a:r>
          </a:p>
          <a:p>
            <a:pPr marL="0" indent="0">
              <a:buNone/>
            </a:pPr>
            <a:r>
              <a:rPr lang="ru-RU" dirty="0" smtClean="0"/>
              <a:t>этот </a:t>
            </a:r>
            <a:r>
              <a:rPr lang="ru-RU" dirty="0"/>
              <a:t>прием  создает условия для предупреждения однозначного толкования событий, явлений природы, поступков людей. </a:t>
            </a:r>
            <a:endParaRPr lang="ru-RU" dirty="0" smtClean="0"/>
          </a:p>
          <a:p>
            <a:pPr marL="0" indent="0">
              <a:buNone/>
            </a:pPr>
            <a:r>
              <a:rPr lang="ru-RU" dirty="0" smtClean="0"/>
              <a:t>       </a:t>
            </a:r>
            <a:r>
              <a:rPr lang="ru-RU" b="1" dirty="0" smtClean="0"/>
              <a:t>Прием  </a:t>
            </a:r>
            <a:r>
              <a:rPr lang="ru-RU" b="1" dirty="0"/>
              <a:t>«Рефлексивные вопросы» и «Закончи </a:t>
            </a:r>
            <a:r>
              <a:rPr lang="ru-RU" b="1" dirty="0" smtClean="0"/>
              <a:t>предложение»</a:t>
            </a:r>
          </a:p>
          <a:p>
            <a:pPr marL="0" indent="0">
              <a:buNone/>
            </a:pPr>
            <a:r>
              <a:rPr lang="ru-RU" dirty="0" smtClean="0"/>
              <a:t>заключается </a:t>
            </a:r>
            <a:r>
              <a:rPr lang="ru-RU" dirty="0"/>
              <a:t>в наборе вопросов, которые можно задавать в конце урока на стадии рефлексии. </a:t>
            </a:r>
            <a:endParaRPr lang="ru-RU" dirty="0" smtClean="0"/>
          </a:p>
          <a:p>
            <a:pPr marL="0" indent="0" algn="just">
              <a:buNone/>
            </a:pPr>
            <a:r>
              <a:rPr lang="ru-RU" dirty="0" smtClean="0"/>
              <a:t>На </a:t>
            </a:r>
            <a:r>
              <a:rPr lang="ru-RU" dirty="0"/>
              <a:t>стадии рефлексии мы обязательно возвращаемся  к тем приемам, которые были использованы на стадии вызова, чтобы  внести изменения, дополнить или изменить кластер, проверить верные-неверные утверждения, исправить перепутанные логические цепочки, дополнить корзину идей  и таблицу «Знал-Хочу узнать-Узнал» и т.д.</a:t>
            </a:r>
          </a:p>
          <a:p>
            <a:endParaRPr lang="ru-RU" dirty="0"/>
          </a:p>
        </p:txBody>
      </p:sp>
    </p:spTree>
    <p:extLst>
      <p:ext uri="{BB962C8B-B14F-4D97-AF65-F5344CB8AC3E}">
        <p14:creationId xmlns:p14="http://schemas.microsoft.com/office/powerpoint/2010/main" val="28577795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Трудности применения технологии развития критического мышления:</a:t>
            </a:r>
            <a:r>
              <a:rPr lang="ru-RU" dirty="0"/>
              <a:t/>
            </a:r>
            <a:br>
              <a:rPr lang="ru-RU" dirty="0"/>
            </a:br>
            <a:endParaRPr lang="ru-RU" dirty="0"/>
          </a:p>
        </p:txBody>
      </p:sp>
      <p:sp>
        <p:nvSpPr>
          <p:cNvPr id="3" name="Объект 2"/>
          <p:cNvSpPr>
            <a:spLocks noGrp="1"/>
          </p:cNvSpPr>
          <p:nvPr>
            <p:ph idx="1"/>
          </p:nvPr>
        </p:nvSpPr>
        <p:spPr>
          <a:xfrm>
            <a:off x="677334" y="1930401"/>
            <a:ext cx="8596668" cy="4110962"/>
          </a:xfrm>
        </p:spPr>
        <p:txBody>
          <a:bodyPr>
            <a:normAutofit fontScale="92500" lnSpcReduction="10000"/>
          </a:bodyPr>
          <a:lstStyle/>
          <a:p>
            <a:r>
              <a:rPr lang="ru-RU" dirty="0" smtClean="0"/>
              <a:t>1</a:t>
            </a:r>
            <a:r>
              <a:rPr lang="ru-RU" dirty="0"/>
              <a:t>. Реализовать полностью урок в данной технологии  в рамках классно-урочной системы очень </a:t>
            </a:r>
            <a:r>
              <a:rPr lang="ru-RU" dirty="0" smtClean="0"/>
              <a:t>сложно.</a:t>
            </a:r>
            <a:endParaRPr lang="ru-RU" dirty="0"/>
          </a:p>
          <a:p>
            <a:r>
              <a:rPr lang="ru-RU" dirty="0"/>
              <a:t>2. Не все дети способны работать с большим объёмом информации. Техника чтения не у всех одинакова, не все синхронно могут работать.</a:t>
            </a:r>
          </a:p>
          <a:p>
            <a:r>
              <a:rPr lang="ru-RU" dirty="0"/>
              <a:t>3. Технология не всегда эффективна в слабых классах (как и любая другая, развивающая).</a:t>
            </a:r>
          </a:p>
          <a:p>
            <a:r>
              <a:rPr lang="ru-RU" dirty="0"/>
              <a:t>4. Неправильное понимание стратегий и методов. В технологии огромное количество приёмов, что вызывает затруднение в их выборе при подготовке к уроку.</a:t>
            </a:r>
          </a:p>
          <a:p>
            <a:r>
              <a:rPr lang="ru-RU" dirty="0"/>
              <a:t>5. Непринятие некоторых приёмов детьми, нелюбимые (творческого характера и работа с большим объёмом информации).</a:t>
            </a:r>
          </a:p>
          <a:p>
            <a:r>
              <a:rPr lang="ru-RU" dirty="0"/>
              <a:t>6. Сложность в подборе материала (из разных источников).</a:t>
            </a:r>
          </a:p>
          <a:p>
            <a:r>
              <a:rPr lang="ru-RU" dirty="0"/>
              <a:t>7. Большие </a:t>
            </a:r>
            <a:r>
              <a:rPr lang="ru-RU" dirty="0" smtClean="0"/>
              <a:t>эмоциональные и </a:t>
            </a:r>
            <a:r>
              <a:rPr lang="ru-RU" dirty="0"/>
              <a:t>временные </a:t>
            </a:r>
            <a:r>
              <a:rPr lang="ru-RU" dirty="0" smtClean="0"/>
              <a:t>затраты</a:t>
            </a:r>
            <a:r>
              <a:rPr lang="ru-RU" dirty="0"/>
              <a:t>.</a:t>
            </a:r>
          </a:p>
          <a:p>
            <a:endParaRPr lang="ru-RU" dirty="0"/>
          </a:p>
        </p:txBody>
      </p:sp>
    </p:spTree>
    <p:extLst>
      <p:ext uri="{BB962C8B-B14F-4D97-AF65-F5344CB8AC3E}">
        <p14:creationId xmlns:p14="http://schemas.microsoft.com/office/powerpoint/2010/main" val="1585460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981200" y="677008"/>
            <a:ext cx="8229600" cy="770792"/>
          </a:xfrm>
        </p:spPr>
        <p:txBody>
          <a:bodyPr/>
          <a:lstStyle/>
          <a:p>
            <a:pPr eaLnBrk="1" hangingPunct="1"/>
            <a:r>
              <a:rPr lang="ru-RU" altLang="ru-RU" b="1" dirty="0">
                <a:solidFill>
                  <a:srgbClr val="C00000"/>
                </a:solidFill>
              </a:rPr>
              <a:t>ЧТЕНИЕ</a:t>
            </a:r>
          </a:p>
        </p:txBody>
      </p:sp>
      <p:sp>
        <p:nvSpPr>
          <p:cNvPr id="3075" name="Rectangle 3"/>
          <p:cNvSpPr>
            <a:spLocks noGrp="1" noChangeArrowheads="1"/>
          </p:cNvSpPr>
          <p:nvPr>
            <p:ph type="body" idx="1"/>
          </p:nvPr>
        </p:nvSpPr>
        <p:spPr>
          <a:xfrm>
            <a:off x="1090246" y="1556238"/>
            <a:ext cx="8783516" cy="4229100"/>
          </a:xfrm>
        </p:spPr>
        <p:txBody>
          <a:bodyPr>
            <a:normAutofit/>
          </a:bodyPr>
          <a:lstStyle/>
          <a:p>
            <a:pPr eaLnBrk="1" hangingPunct="1">
              <a:lnSpc>
                <a:spcPct val="90000"/>
              </a:lnSpc>
              <a:buFontTx/>
              <a:buNone/>
            </a:pPr>
            <a:r>
              <a:rPr lang="ru-RU" altLang="ru-RU" sz="2800" dirty="0"/>
              <a:t>– сложный психический процесс</a:t>
            </a:r>
            <a:r>
              <a:rPr lang="ru-RU" altLang="ru-RU" sz="2800" dirty="0" smtClean="0"/>
              <a:t>;</a:t>
            </a:r>
            <a:endParaRPr lang="ru-RU" altLang="ru-RU" sz="2800" dirty="0"/>
          </a:p>
          <a:p>
            <a:pPr marL="0" indent="0" eaLnBrk="1" hangingPunct="1">
              <a:lnSpc>
                <a:spcPct val="90000"/>
              </a:lnSpc>
              <a:buNone/>
            </a:pPr>
            <a:r>
              <a:rPr lang="ru-RU" altLang="ru-RU" sz="2800" dirty="0" smtClean="0"/>
              <a:t>- процесс </a:t>
            </a:r>
            <a:r>
              <a:rPr lang="ru-RU" altLang="ru-RU" sz="2800" dirty="0"/>
              <a:t>смыслового восприятия письменной речи</a:t>
            </a:r>
            <a:r>
              <a:rPr lang="ru-RU" altLang="ru-RU" sz="2800" dirty="0" smtClean="0"/>
              <a:t>;</a:t>
            </a:r>
            <a:endParaRPr lang="ru-RU" altLang="ru-RU" sz="2800" dirty="0"/>
          </a:p>
          <a:p>
            <a:pPr eaLnBrk="1" hangingPunct="1">
              <a:lnSpc>
                <a:spcPct val="90000"/>
              </a:lnSpc>
              <a:buFontTx/>
              <a:buNone/>
            </a:pPr>
            <a:r>
              <a:rPr lang="ru-RU" altLang="ru-RU" sz="2800" dirty="0"/>
              <a:t>- форма речевой (речемыслительной) деятельности.</a:t>
            </a:r>
          </a:p>
        </p:txBody>
      </p:sp>
    </p:spTree>
    <p:extLst>
      <p:ext uri="{BB962C8B-B14F-4D97-AF65-F5344CB8AC3E}">
        <p14:creationId xmlns:p14="http://schemas.microsoft.com/office/powerpoint/2010/main" val="2475718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p:txBody>
          <a:bodyPr/>
          <a:lstStyle/>
          <a:p>
            <a:pPr eaLnBrk="1" hangingPunct="1"/>
            <a:r>
              <a:rPr lang="ru-RU" altLang="ru-RU" b="1" smtClean="0">
                <a:solidFill>
                  <a:srgbClr val="C00000"/>
                </a:solidFill>
              </a:rPr>
              <a:t>Читательская грамотность</a:t>
            </a:r>
            <a:endParaRPr lang="ru-RU" altLang="ru-RU" smtClean="0">
              <a:solidFill>
                <a:srgbClr val="C00000"/>
              </a:solidFill>
            </a:endParaRPr>
          </a:p>
        </p:txBody>
      </p:sp>
      <p:sp>
        <p:nvSpPr>
          <p:cNvPr id="4099" name="Содержимое 2"/>
          <p:cNvSpPr>
            <a:spLocks noGrp="1"/>
          </p:cNvSpPr>
          <p:nvPr>
            <p:ph idx="1"/>
          </p:nvPr>
        </p:nvSpPr>
        <p:spPr/>
        <p:txBody>
          <a:bodyPr/>
          <a:lstStyle/>
          <a:p>
            <a:pPr eaLnBrk="1" hangingPunct="1">
              <a:buFontTx/>
              <a:buNone/>
            </a:pPr>
            <a:r>
              <a:rPr lang="ru-RU" altLang="ru-RU" b="1" dirty="0" smtClean="0"/>
              <a:t>     </a:t>
            </a:r>
            <a:r>
              <a:rPr lang="ru-RU" altLang="ru-RU" sz="2800" b="1" dirty="0" smtClean="0"/>
              <a:t>способность человека </a:t>
            </a:r>
            <a:r>
              <a:rPr lang="ru-RU" altLang="ru-RU" sz="2800" b="1" u="sng" dirty="0" smtClean="0"/>
              <a:t>понимать</a:t>
            </a:r>
            <a:r>
              <a:rPr lang="ru-RU" altLang="ru-RU" sz="2800" b="1" dirty="0" smtClean="0"/>
              <a:t> и </a:t>
            </a:r>
            <a:r>
              <a:rPr lang="ru-RU" altLang="ru-RU" sz="2800" b="1" u="sng" dirty="0" smtClean="0"/>
              <a:t>использовать письменные тек</a:t>
            </a:r>
            <a:r>
              <a:rPr lang="ru-RU" altLang="ru-RU" sz="2800" b="1" dirty="0" smtClean="0"/>
              <a:t>сты, </a:t>
            </a:r>
            <a:r>
              <a:rPr lang="ru-RU" altLang="ru-RU" sz="2800" b="1" u="sng" dirty="0" smtClean="0"/>
              <a:t>размышлять о </a:t>
            </a:r>
            <a:r>
              <a:rPr lang="ru-RU" altLang="ru-RU" sz="2800" b="1" dirty="0" smtClean="0"/>
              <a:t>них и </a:t>
            </a:r>
            <a:r>
              <a:rPr lang="ru-RU" altLang="ru-RU" sz="2800" b="1" u="sng" dirty="0" smtClean="0"/>
              <a:t>заниматься чтением</a:t>
            </a:r>
            <a:r>
              <a:rPr lang="ru-RU" altLang="ru-RU" sz="2800" b="1" dirty="0" smtClean="0"/>
              <a:t> для того, чтобы достигать своих целей, расширять свои знания и возможности, участвовать в социальной жизни</a:t>
            </a:r>
            <a:endParaRPr lang="ru-RU" altLang="ru-RU" sz="2800" dirty="0" smtClean="0"/>
          </a:p>
        </p:txBody>
      </p:sp>
    </p:spTree>
    <p:extLst>
      <p:ext uri="{BB962C8B-B14F-4D97-AF65-F5344CB8AC3E}">
        <p14:creationId xmlns:p14="http://schemas.microsoft.com/office/powerpoint/2010/main" val="220506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p:txBody>
          <a:bodyPr/>
          <a:lstStyle/>
          <a:p>
            <a:r>
              <a:rPr lang="ru-RU" altLang="ru-RU" smtClean="0">
                <a:solidFill>
                  <a:srgbClr val="C00000"/>
                </a:solidFill>
              </a:rPr>
              <a:t>Диагностика навыка чтения. Тест Эббингауза</a:t>
            </a:r>
          </a:p>
        </p:txBody>
      </p:sp>
      <p:sp>
        <p:nvSpPr>
          <p:cNvPr id="7171" name="Содержимое 2"/>
          <p:cNvSpPr>
            <a:spLocks noGrp="1"/>
          </p:cNvSpPr>
          <p:nvPr>
            <p:ph idx="1"/>
          </p:nvPr>
        </p:nvSpPr>
        <p:spPr/>
        <p:txBody>
          <a:bodyPr>
            <a:normAutofit fontScale="92500" lnSpcReduction="10000"/>
          </a:bodyPr>
          <a:lstStyle/>
          <a:p>
            <a:pPr>
              <a:buFontTx/>
              <a:buNone/>
            </a:pPr>
            <a:r>
              <a:rPr lang="ru-RU" altLang="ru-RU" sz="2400" i="1"/>
              <a:t>Прочитайте и вставьте слова в пропуски</a:t>
            </a:r>
            <a:r>
              <a:rPr lang="ru-RU" altLang="ru-RU" sz="2400"/>
              <a:t>. </a:t>
            </a:r>
          </a:p>
          <a:p>
            <a:pPr>
              <a:buFontTx/>
              <a:buNone/>
            </a:pPr>
            <a:r>
              <a:rPr lang="ru-RU" altLang="ru-RU" sz="2400"/>
              <a:t>    </a:t>
            </a:r>
          </a:p>
          <a:p>
            <a:pPr>
              <a:buFontTx/>
              <a:buNone/>
            </a:pPr>
            <a:r>
              <a:rPr lang="ru-RU" altLang="ru-RU" sz="2400"/>
              <a:t>Скоро она зашла в самую чащу___________ . Ни одна __________ не залетала сюда, ни единый __________ не проникал сквозь __________ ветви. Высокие стволы__________плотными</a:t>
            </a:r>
            <a:br>
              <a:rPr lang="ru-RU" altLang="ru-RU" sz="2400"/>
            </a:br>
            <a:r>
              <a:rPr lang="ru-RU" altLang="ru-RU" sz="2400"/>
              <a:t>рядами, точно стены. Кругом было так_____________ , что Элиза___________свои собственные шаги, слышала шуршание каждого сухого_______________ , попадавшего ей_______ ноги.</a:t>
            </a:r>
            <a:br>
              <a:rPr lang="ru-RU" altLang="ru-RU" sz="2400"/>
            </a:br>
            <a:r>
              <a:rPr lang="ru-RU" altLang="ru-RU" sz="2400"/>
              <a:t>Никогда еще Элиза______________ в такой ___________ . </a:t>
            </a:r>
          </a:p>
          <a:p>
            <a:endParaRPr lang="ru-RU" altLang="ru-RU" smtClean="0"/>
          </a:p>
        </p:txBody>
      </p:sp>
    </p:spTree>
    <p:extLst>
      <p:ext uri="{BB962C8B-B14F-4D97-AF65-F5344CB8AC3E}">
        <p14:creationId xmlns:p14="http://schemas.microsoft.com/office/powerpoint/2010/main" val="320062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p:txBody>
          <a:bodyPr/>
          <a:lstStyle/>
          <a:p>
            <a:endParaRPr lang="ru-RU" altLang="ru-RU" smtClean="0"/>
          </a:p>
        </p:txBody>
      </p:sp>
      <p:sp>
        <p:nvSpPr>
          <p:cNvPr id="13315" name="Содержимое 2"/>
          <p:cNvSpPr>
            <a:spLocks noGrp="1"/>
          </p:cNvSpPr>
          <p:nvPr>
            <p:ph idx="1"/>
          </p:nvPr>
        </p:nvSpPr>
        <p:spPr>
          <a:xfrm>
            <a:off x="1981200" y="3048000"/>
            <a:ext cx="8229600" cy="3505200"/>
          </a:xfrm>
        </p:spPr>
        <p:txBody>
          <a:bodyPr/>
          <a:lstStyle/>
          <a:p>
            <a:pPr algn="just">
              <a:buFontTx/>
              <a:buNone/>
            </a:pPr>
            <a:endParaRPr lang="ru-RU" altLang="ru-RU"/>
          </a:p>
          <a:p>
            <a:pPr algn="just">
              <a:buFontTx/>
              <a:buNone/>
            </a:pPr>
            <a:r>
              <a:rPr lang="ru-RU" altLang="ru-RU" sz="2000"/>
              <a:t>     Халла живёт на острове Хеймаэй. Она смотрит в небо каждый день. Стои́т на высокой скале и глядит на море, чтобы увидеть первого тýпика в этом году. Она шепчет слово «ланди», что по-исландски означает «т</a:t>
            </a:r>
            <a:r>
              <a:rPr lang="en-US" altLang="ru-RU" sz="2000"/>
              <a:t>ý</a:t>
            </a:r>
            <a:r>
              <a:rPr lang="ru-RU" altLang="ru-RU" sz="2000"/>
              <a:t>пик». Вскоре они появляются по всему небу – повсюду тýпики, тýпики.  Они возвращаются с зимовки на море, возвращаются на остров Халлы  и на ближайшие необитаемые острова, чтобы отложить яйца и вывести птенцов. «Клоуны моря» возвращаются к одним и тем же гнёздам год за годом. Это единственное время, когда они выходят на берег…..</a:t>
            </a:r>
          </a:p>
        </p:txBody>
      </p:sp>
      <p:pic>
        <p:nvPicPr>
          <p:cNvPr id="1331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52400"/>
            <a:ext cx="58674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4615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a:xfrm>
            <a:off x="1981200" y="274638"/>
            <a:ext cx="8229600" cy="792162"/>
          </a:xfrm>
        </p:spPr>
        <p:txBody>
          <a:bodyPr/>
          <a:lstStyle/>
          <a:p>
            <a:r>
              <a:rPr lang="ru-RU" altLang="ru-RU" smtClean="0">
                <a:solidFill>
                  <a:srgbClr val="C00000"/>
                </a:solidFill>
              </a:rPr>
              <a:t>Вопросы:</a:t>
            </a:r>
          </a:p>
        </p:txBody>
      </p:sp>
      <p:sp>
        <p:nvSpPr>
          <p:cNvPr id="14339" name="Содержимое 2"/>
          <p:cNvSpPr>
            <a:spLocks noGrp="1"/>
          </p:cNvSpPr>
          <p:nvPr>
            <p:ph idx="1"/>
          </p:nvPr>
        </p:nvSpPr>
        <p:spPr>
          <a:xfrm>
            <a:off x="1981200" y="990601"/>
            <a:ext cx="8229600" cy="5135563"/>
          </a:xfrm>
        </p:spPr>
        <p:txBody>
          <a:bodyPr>
            <a:normAutofit lnSpcReduction="10000"/>
          </a:bodyPr>
          <a:lstStyle/>
          <a:p>
            <a:r>
              <a:rPr lang="ru-RU" altLang="ru-RU" sz="2400" dirty="0"/>
              <a:t>1</a:t>
            </a:r>
            <a:r>
              <a:rPr lang="vi-VN" altLang="ru-RU" sz="2800" b="1" dirty="0" smtClean="0"/>
              <a:t>. </a:t>
            </a:r>
            <a:r>
              <a:rPr lang="vi-VN" altLang="ru-RU" sz="2800" b="1" dirty="0"/>
              <a:t>Где зимуют ту́пики?</a:t>
            </a:r>
          </a:p>
          <a:p>
            <a:r>
              <a:rPr lang="en-US" altLang="ru-RU" sz="2800" dirty="0"/>
              <a:t>A </a:t>
            </a:r>
            <a:r>
              <a:rPr lang="ru-RU" altLang="ru-RU" sz="2800" dirty="0"/>
              <a:t>- внутри скал</a:t>
            </a:r>
          </a:p>
          <a:p>
            <a:r>
              <a:rPr lang="en-US" altLang="ru-RU" sz="2800" dirty="0"/>
              <a:t>B </a:t>
            </a:r>
            <a:r>
              <a:rPr lang="ru-RU" altLang="ru-RU" sz="2800" dirty="0"/>
              <a:t>- на побережье</a:t>
            </a:r>
          </a:p>
          <a:p>
            <a:r>
              <a:rPr lang="en-US" altLang="ru-RU" sz="2800" dirty="0"/>
              <a:t>C </a:t>
            </a:r>
            <a:r>
              <a:rPr lang="ru-RU" altLang="ru-RU" sz="2800" dirty="0"/>
              <a:t>- на море</a:t>
            </a:r>
          </a:p>
          <a:p>
            <a:r>
              <a:rPr lang="en-US" altLang="ru-RU" sz="2800" dirty="0"/>
              <a:t>D </a:t>
            </a:r>
            <a:r>
              <a:rPr lang="ru-RU" altLang="ru-RU" sz="2800" dirty="0"/>
              <a:t>- на льду</a:t>
            </a:r>
          </a:p>
          <a:p>
            <a:r>
              <a:rPr lang="ru-RU" altLang="ru-RU" sz="2800" dirty="0" smtClean="0"/>
              <a:t>2. </a:t>
            </a:r>
            <a:r>
              <a:rPr lang="ru-RU" altLang="ru-RU" sz="2800" b="1" dirty="0"/>
              <a:t>Зачем </a:t>
            </a:r>
            <a:r>
              <a:rPr lang="ru-RU" altLang="ru-RU" sz="2800" b="1" dirty="0" err="1"/>
              <a:t>ту́пики</a:t>
            </a:r>
            <a:r>
              <a:rPr lang="ru-RU" altLang="ru-RU" sz="2800" b="1" dirty="0"/>
              <a:t> прилетают на остров?</a:t>
            </a:r>
          </a:p>
          <a:p>
            <a:r>
              <a:rPr lang="en-US" altLang="ru-RU" sz="2800" dirty="0"/>
              <a:t>A </a:t>
            </a:r>
            <a:r>
              <a:rPr lang="ru-RU" altLang="ru-RU" sz="2800" dirty="0"/>
              <a:t> - чтобы спастись</a:t>
            </a:r>
          </a:p>
          <a:p>
            <a:r>
              <a:rPr lang="en-US" altLang="ru-RU" sz="2800" dirty="0"/>
              <a:t>B</a:t>
            </a:r>
            <a:r>
              <a:rPr lang="ru-RU" altLang="ru-RU" sz="2800" dirty="0"/>
              <a:t> - </a:t>
            </a:r>
            <a:r>
              <a:rPr lang="en-US" altLang="ru-RU" sz="2800" dirty="0"/>
              <a:t> </a:t>
            </a:r>
            <a:r>
              <a:rPr lang="ru-RU" altLang="ru-RU" sz="2800" dirty="0"/>
              <a:t>чтобы найти еду</a:t>
            </a:r>
          </a:p>
          <a:p>
            <a:r>
              <a:rPr lang="en-US" altLang="ru-RU" sz="2800" dirty="0"/>
              <a:t>C </a:t>
            </a:r>
            <a:r>
              <a:rPr lang="ru-RU" altLang="ru-RU" sz="2800" dirty="0"/>
              <a:t>- чтобы отложить яйца</a:t>
            </a:r>
          </a:p>
          <a:p>
            <a:r>
              <a:rPr lang="en-US" altLang="ru-RU" sz="2800" dirty="0"/>
              <a:t>D </a:t>
            </a:r>
            <a:r>
              <a:rPr lang="ru-RU" altLang="ru-RU" sz="2800" dirty="0"/>
              <a:t>- чтобы научиться летать</a:t>
            </a:r>
          </a:p>
        </p:txBody>
      </p:sp>
    </p:spTree>
    <p:extLst>
      <p:ext uri="{BB962C8B-B14F-4D97-AF65-F5344CB8AC3E}">
        <p14:creationId xmlns:p14="http://schemas.microsoft.com/office/powerpoint/2010/main" val="829553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1"/>
          <p:cNvSpPr>
            <a:spLocks noGrp="1"/>
          </p:cNvSpPr>
          <p:nvPr>
            <p:ph type="title"/>
          </p:nvPr>
        </p:nvSpPr>
        <p:spPr>
          <a:xfrm>
            <a:off x="1134208" y="274638"/>
            <a:ext cx="8115300" cy="1630362"/>
          </a:xfrm>
        </p:spPr>
        <p:txBody>
          <a:bodyPr>
            <a:normAutofit fontScale="90000"/>
          </a:bodyPr>
          <a:lstStyle/>
          <a:p>
            <a:r>
              <a:rPr lang="ru-RU" altLang="ru-RU" sz="2800" b="1" dirty="0"/>
              <a:t/>
            </a:r>
            <a:br>
              <a:rPr lang="ru-RU" altLang="ru-RU" sz="2800" b="1" dirty="0"/>
            </a:br>
            <a:r>
              <a:rPr lang="ru-RU" altLang="ru-RU" sz="2800" b="1" dirty="0">
                <a:solidFill>
                  <a:srgbClr val="C00000"/>
                </a:solidFill>
              </a:rPr>
              <a:t>При чтении художественных и информационных (научно-популярных) текстов оцениваются четыре группы читательских умений:</a:t>
            </a:r>
            <a:r>
              <a:rPr lang="ru-RU" altLang="ru-RU" dirty="0" smtClean="0"/>
              <a:t/>
            </a:r>
            <a:br>
              <a:rPr lang="ru-RU" altLang="ru-RU" dirty="0" smtClean="0"/>
            </a:br>
            <a:endParaRPr lang="ru-RU" altLang="ru-RU" dirty="0" smtClean="0"/>
          </a:p>
        </p:txBody>
      </p:sp>
      <p:sp>
        <p:nvSpPr>
          <p:cNvPr id="20483" name="Содержимое 2"/>
          <p:cNvSpPr>
            <a:spLocks noGrp="1"/>
          </p:cNvSpPr>
          <p:nvPr>
            <p:ph idx="1"/>
          </p:nvPr>
        </p:nvSpPr>
        <p:spPr>
          <a:xfrm>
            <a:off x="914400" y="1981201"/>
            <a:ext cx="8897815" cy="4144963"/>
          </a:xfrm>
        </p:spPr>
        <p:txBody>
          <a:bodyPr/>
          <a:lstStyle/>
          <a:p>
            <a:pPr>
              <a:buFontTx/>
              <a:buNone/>
            </a:pPr>
            <a:r>
              <a:rPr lang="ru-RU" altLang="ru-RU" sz="2400" dirty="0" smtClean="0"/>
              <a:t>1) нахождение информации, заданной в явном виде – 20% вопросов</a:t>
            </a:r>
          </a:p>
          <a:p>
            <a:pPr>
              <a:buFontTx/>
              <a:buNone/>
            </a:pPr>
            <a:r>
              <a:rPr lang="ru-RU" altLang="ru-RU" sz="2400" dirty="0" smtClean="0"/>
              <a:t>2)  </a:t>
            </a:r>
            <a:r>
              <a:rPr lang="ru-RU" altLang="ru-RU" sz="2400" b="1" u="sng" dirty="0" smtClean="0"/>
              <a:t>формулирование выводов </a:t>
            </a:r>
            <a:r>
              <a:rPr lang="ru-RU" altLang="ru-RU" sz="2400" dirty="0" smtClean="0"/>
              <a:t>– 30%</a:t>
            </a:r>
          </a:p>
          <a:p>
            <a:pPr>
              <a:buFontTx/>
              <a:buNone/>
            </a:pPr>
            <a:r>
              <a:rPr lang="ru-RU" altLang="ru-RU" sz="2400" dirty="0" smtClean="0"/>
              <a:t>3) </a:t>
            </a:r>
            <a:r>
              <a:rPr lang="ru-RU" altLang="ru-RU" sz="2400" b="1" u="sng" dirty="0" smtClean="0"/>
              <a:t>интерпретация и обобщение информации </a:t>
            </a:r>
            <a:r>
              <a:rPr lang="ru-RU" altLang="ru-RU" sz="2400" b="1" dirty="0" smtClean="0"/>
              <a:t>–</a:t>
            </a:r>
            <a:r>
              <a:rPr lang="ru-RU" altLang="ru-RU" sz="2400" dirty="0" smtClean="0"/>
              <a:t> 30% вопросов</a:t>
            </a:r>
          </a:p>
          <a:p>
            <a:pPr>
              <a:buFontTx/>
              <a:buNone/>
            </a:pPr>
            <a:r>
              <a:rPr lang="ru-RU" altLang="ru-RU" sz="2400" dirty="0" smtClean="0"/>
              <a:t>4) анализ и оценка содержания, языковых особенностей и структуры текста – 20%</a:t>
            </a:r>
          </a:p>
          <a:p>
            <a:endParaRPr lang="ru-RU" altLang="ru-RU" dirty="0" smtClean="0"/>
          </a:p>
        </p:txBody>
      </p:sp>
    </p:spTree>
    <p:extLst>
      <p:ext uri="{BB962C8B-B14F-4D97-AF65-F5344CB8AC3E}">
        <p14:creationId xmlns:p14="http://schemas.microsoft.com/office/powerpoint/2010/main" val="2888577442"/>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546</TotalTime>
  <Words>2468</Words>
  <Application>Microsoft Office PowerPoint</Application>
  <PresentationFormat>Широкоэкранный</PresentationFormat>
  <Paragraphs>207</Paragraphs>
  <Slides>35</Slides>
  <Notes>2</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35</vt:i4>
      </vt:variant>
    </vt:vector>
  </HeadingPairs>
  <TitlesOfParts>
    <vt:vector size="43" baseType="lpstr">
      <vt:lpstr>Arial</vt:lpstr>
      <vt:lpstr>Arial Unicode MS</vt:lpstr>
      <vt:lpstr>Calibri</vt:lpstr>
      <vt:lpstr>Century Schoolbook</vt:lpstr>
      <vt:lpstr>Times New Roman</vt:lpstr>
      <vt:lpstr>Trebuchet MS</vt:lpstr>
      <vt:lpstr>Wingdings 3</vt:lpstr>
      <vt:lpstr>Аспект</vt:lpstr>
      <vt:lpstr>ФОРМИРОВАНИЕ ЧИТАТЕЛЬСКОЙ ГРАМОТНОСТИ</vt:lpstr>
      <vt:lpstr>«Прежде, чем ты хочешь призвать ребёнка к какой-либо деятельности, заинтересуй его ею.  А  интерес к любому занятию, в том числе и к чтению, будет стабильным при условии, если ребёнок готов к этой деятельности, что у него напряжены все силы, необходимые для неё, и что ребёнок будет действовать сам, преподавателю же остаётся только руководить и направлять его деятельность».  </vt:lpstr>
      <vt:lpstr>Презентация PowerPoint</vt:lpstr>
      <vt:lpstr>ЧТЕНИЕ</vt:lpstr>
      <vt:lpstr>Читательская грамотность</vt:lpstr>
      <vt:lpstr>Диагностика навыка чтения. Тест Эббингауза</vt:lpstr>
      <vt:lpstr>Презентация PowerPoint</vt:lpstr>
      <vt:lpstr>Вопросы:</vt:lpstr>
      <vt:lpstr> При чтении художественных и информационных (научно-популярных) текстов оцениваются четыре группы читательских умений: </vt:lpstr>
      <vt:lpstr>1. Нахождение информации, заданной в явном виде</vt:lpstr>
      <vt:lpstr>2.Формулирование выводов</vt:lpstr>
      <vt:lpstr>3. Интерпретация и обобщение информации </vt:lpstr>
      <vt:lpstr>4. Анализ и оценка содержания, языковых особенностей и структуры текста</vt:lpstr>
      <vt:lpstr>Трудности  учащихся </vt:lpstr>
      <vt:lpstr>Трудности  учащихся </vt:lpstr>
      <vt:lpstr>Трудности  учащихся </vt:lpstr>
      <vt:lpstr>Трудности  учащихся </vt:lpstr>
      <vt:lpstr>Трудности  учащихся </vt:lpstr>
      <vt:lpstr>Рекомендации:</vt:lpstr>
      <vt:lpstr>Рекомендации</vt:lpstr>
      <vt:lpstr>Дифференциальный алгоритм чтения</vt:lpstr>
      <vt:lpstr>Блоки алгоритма </vt:lpstr>
      <vt:lpstr>Методика чтения текста с использованием дифференциального алгоритма чтения </vt:lpstr>
      <vt:lpstr>ТРАДИЦИОННЫЕ РЕКОМЕНДАЦИИ </vt:lpstr>
      <vt:lpstr>Презентация PowerPoint</vt:lpstr>
      <vt:lpstr>Акцентное «вычитывание» текста  (акцентное чтение)</vt:lpstr>
      <vt:lpstr>Правила проведения акцентного вычитывания</vt:lpstr>
      <vt:lpstr>Технология «Чтение и письмо для развития критического мышления»</vt:lpstr>
      <vt:lpstr>Методический аспект формирования критического мышления </vt:lpstr>
      <vt:lpstr>Задача учителя:</vt:lpstr>
      <vt:lpstr>Приёмы на стадии вызова:</vt:lpstr>
      <vt:lpstr>Приёмы на стадии осмысления  при работе с текстом </vt:lpstr>
      <vt:lpstr>Презентация PowerPoint</vt:lpstr>
      <vt:lpstr>Приёмы стадии рефлексии:</vt:lpstr>
      <vt:lpstr>Трудности применения технологии развития критического мышления: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34</cp:revision>
  <dcterms:created xsi:type="dcterms:W3CDTF">2020-12-15T16:18:16Z</dcterms:created>
  <dcterms:modified xsi:type="dcterms:W3CDTF">2023-02-15T18:27:20Z</dcterms:modified>
</cp:coreProperties>
</file>