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412" r:id="rId2"/>
    <p:sldId id="437" r:id="rId3"/>
    <p:sldId id="421" r:id="rId4"/>
    <p:sldId id="417" r:id="rId5"/>
    <p:sldId id="420" r:id="rId6"/>
    <p:sldId id="424" r:id="rId7"/>
    <p:sldId id="436" r:id="rId8"/>
    <p:sldId id="418" r:id="rId9"/>
    <p:sldId id="427" r:id="rId10"/>
    <p:sldId id="415" r:id="rId11"/>
    <p:sldId id="428" r:id="rId12"/>
    <p:sldId id="431" r:id="rId13"/>
    <p:sldId id="429" r:id="rId14"/>
    <p:sldId id="430" r:id="rId15"/>
    <p:sldId id="432" r:id="rId16"/>
    <p:sldId id="433" r:id="rId17"/>
    <p:sldId id="434" r:id="rId18"/>
    <p:sldId id="416" r:id="rId19"/>
    <p:sldId id="435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b="1"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b="1"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b="1"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b="1" i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CC00"/>
    <a:srgbClr val="0066FF"/>
    <a:srgbClr val="0099FF"/>
    <a:srgbClr val="6600FF"/>
    <a:srgbClr val="990033"/>
    <a:srgbClr val="0000FF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92" autoAdjust="0"/>
    <p:restoredTop sz="94471" autoAdjust="0"/>
  </p:normalViewPr>
  <p:slideViewPr>
    <p:cSldViewPr>
      <p:cViewPr varScale="1">
        <p:scale>
          <a:sx n="70" d="100"/>
          <a:sy n="70" d="100"/>
        </p:scale>
        <p:origin x="144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image" Target="../media/image15.wmf"/><Relationship Id="rId18" Type="http://schemas.openxmlformats.org/officeDocument/2006/relationships/image" Target="../media/image2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12" Type="http://schemas.openxmlformats.org/officeDocument/2006/relationships/image" Target="../media/image14.wmf"/><Relationship Id="rId17" Type="http://schemas.openxmlformats.org/officeDocument/2006/relationships/image" Target="../media/image19.wmf"/><Relationship Id="rId2" Type="http://schemas.openxmlformats.org/officeDocument/2006/relationships/image" Target="../media/image4.wmf"/><Relationship Id="rId16" Type="http://schemas.openxmlformats.org/officeDocument/2006/relationships/image" Target="../media/image18.wmf"/><Relationship Id="rId20" Type="http://schemas.openxmlformats.org/officeDocument/2006/relationships/image" Target="../media/image22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11" Type="http://schemas.openxmlformats.org/officeDocument/2006/relationships/image" Target="../media/image13.wmf"/><Relationship Id="rId5" Type="http://schemas.openxmlformats.org/officeDocument/2006/relationships/image" Target="../media/image7.wmf"/><Relationship Id="rId15" Type="http://schemas.openxmlformats.org/officeDocument/2006/relationships/image" Target="../media/image17.wmf"/><Relationship Id="rId10" Type="http://schemas.openxmlformats.org/officeDocument/2006/relationships/image" Target="../media/image12.wmf"/><Relationship Id="rId19" Type="http://schemas.openxmlformats.org/officeDocument/2006/relationships/image" Target="../media/image21.wmf"/><Relationship Id="rId4" Type="http://schemas.openxmlformats.org/officeDocument/2006/relationships/image" Target="../media/image6.wmf"/><Relationship Id="rId9" Type="http://schemas.openxmlformats.org/officeDocument/2006/relationships/image" Target="../media/image11.wmf"/><Relationship Id="rId14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i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i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i="0"/>
            </a:lvl1pPr>
          </a:lstStyle>
          <a:p>
            <a:fld id="{03228DAF-6502-429A-A127-5066D3EE5F3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918296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41F4A0-6754-43FE-8AFC-F3E63BED192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0077998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FD63FB-3A61-4111-8831-C67FEDB6AC6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6777109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EDDE7A-D2A1-4A76-9F67-210AC2AFC9A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7290153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0882CF-FCD2-46C2-941F-16AC35B19D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8739044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2B343F-5652-4FAA-A9D2-8DEDD9D1112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6524563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7F55B-D791-4863-89D1-EF230DA0993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736016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4F72E5-FBC1-4299-B32B-DB077640548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9775089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3E4A8D-0FBF-48DA-9A4A-4AD57DDA3CA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4113361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63AC28-6167-408A-BCE0-F3E29894594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3279620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ECCF27-73C9-4425-A7D0-F881D725810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0111326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1ACDF4-58D0-4E98-9AC9-732620B94EF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4603818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i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i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/>
            </a:lvl1pPr>
          </a:lstStyle>
          <a:p>
            <a:fld id="{EAEEEE38-53AA-4F3A-BF38-F19CEDEB316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8.wmf"/><Relationship Id="rId4" Type="http://schemas.openxmlformats.org/officeDocument/2006/relationships/oleObject" Target="../embeddings/oleObject2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0.wmf"/><Relationship Id="rId4" Type="http://schemas.openxmlformats.org/officeDocument/2006/relationships/oleObject" Target="../embeddings/oleObject22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7.wmf"/><Relationship Id="rId18" Type="http://schemas.openxmlformats.org/officeDocument/2006/relationships/oleObject" Target="../embeddings/oleObject8.bin"/><Relationship Id="rId26" Type="http://schemas.openxmlformats.org/officeDocument/2006/relationships/oleObject" Target="../embeddings/oleObject12.bin"/><Relationship Id="rId39" Type="http://schemas.openxmlformats.org/officeDocument/2006/relationships/image" Target="../media/image20.wmf"/><Relationship Id="rId3" Type="http://schemas.openxmlformats.org/officeDocument/2006/relationships/image" Target="../media/image23.jpg"/><Relationship Id="rId21" Type="http://schemas.openxmlformats.org/officeDocument/2006/relationships/image" Target="../media/image11.wmf"/><Relationship Id="rId34" Type="http://schemas.openxmlformats.org/officeDocument/2006/relationships/oleObject" Target="../embeddings/oleObject16.bin"/><Relationship Id="rId42" Type="http://schemas.openxmlformats.org/officeDocument/2006/relationships/oleObject" Target="../embeddings/oleObject20.bin"/><Relationship Id="rId7" Type="http://schemas.openxmlformats.org/officeDocument/2006/relationships/image" Target="../media/image4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9.wmf"/><Relationship Id="rId25" Type="http://schemas.openxmlformats.org/officeDocument/2006/relationships/image" Target="../media/image13.wmf"/><Relationship Id="rId33" Type="http://schemas.openxmlformats.org/officeDocument/2006/relationships/image" Target="../media/image17.wmf"/><Relationship Id="rId38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29" Type="http://schemas.openxmlformats.org/officeDocument/2006/relationships/image" Target="../media/image15.wmf"/><Relationship Id="rId41" Type="http://schemas.openxmlformats.org/officeDocument/2006/relationships/image" Target="../media/image21.w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6.wmf"/><Relationship Id="rId24" Type="http://schemas.openxmlformats.org/officeDocument/2006/relationships/oleObject" Target="../embeddings/oleObject11.bin"/><Relationship Id="rId32" Type="http://schemas.openxmlformats.org/officeDocument/2006/relationships/oleObject" Target="../embeddings/oleObject15.bin"/><Relationship Id="rId37" Type="http://schemas.openxmlformats.org/officeDocument/2006/relationships/image" Target="../media/image19.wmf"/><Relationship Id="rId40" Type="http://schemas.openxmlformats.org/officeDocument/2006/relationships/oleObject" Target="../embeddings/oleObject19.bin"/><Relationship Id="rId5" Type="http://schemas.openxmlformats.org/officeDocument/2006/relationships/image" Target="../media/image3.wmf"/><Relationship Id="rId15" Type="http://schemas.openxmlformats.org/officeDocument/2006/relationships/image" Target="../media/image8.wmf"/><Relationship Id="rId23" Type="http://schemas.openxmlformats.org/officeDocument/2006/relationships/image" Target="../media/image12.wmf"/><Relationship Id="rId28" Type="http://schemas.openxmlformats.org/officeDocument/2006/relationships/oleObject" Target="../embeddings/oleObject13.bin"/><Relationship Id="rId36" Type="http://schemas.openxmlformats.org/officeDocument/2006/relationships/oleObject" Target="../embeddings/oleObject17.bin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10.wmf"/><Relationship Id="rId31" Type="http://schemas.openxmlformats.org/officeDocument/2006/relationships/image" Target="../media/image16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wmf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0.bin"/><Relationship Id="rId27" Type="http://schemas.openxmlformats.org/officeDocument/2006/relationships/image" Target="../media/image14.wmf"/><Relationship Id="rId30" Type="http://schemas.openxmlformats.org/officeDocument/2006/relationships/oleObject" Target="../embeddings/oleObject14.bin"/><Relationship Id="rId35" Type="http://schemas.openxmlformats.org/officeDocument/2006/relationships/image" Target="../media/image18.wmf"/><Relationship Id="rId43" Type="http://schemas.openxmlformats.org/officeDocument/2006/relationships/image" Target="../media/image22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457200" y="533400"/>
            <a:ext cx="8280920" cy="5838680"/>
            <a:chOff x="457200" y="533400"/>
            <a:chExt cx="8280920" cy="5838680"/>
          </a:xfrm>
        </p:grpSpPr>
        <p:grpSp>
          <p:nvGrpSpPr>
            <p:cNvPr id="9" name="Группа 8"/>
            <p:cNvGrpSpPr/>
            <p:nvPr/>
          </p:nvGrpSpPr>
          <p:grpSpPr>
            <a:xfrm>
              <a:off x="457200" y="533400"/>
              <a:ext cx="8280920" cy="1331046"/>
              <a:chOff x="457200" y="40554"/>
              <a:chExt cx="8280920" cy="1331046"/>
            </a:xfrm>
            <a:solidFill>
              <a:srgbClr val="FFFF00"/>
            </a:solidFill>
          </p:grpSpPr>
          <p:sp>
            <p:nvSpPr>
              <p:cNvPr id="11" name="Горизонтальный свиток 10"/>
              <p:cNvSpPr/>
              <p:nvPr/>
            </p:nvSpPr>
            <p:spPr>
              <a:xfrm>
                <a:off x="457200" y="40554"/>
                <a:ext cx="8280920" cy="1331046"/>
              </a:xfrm>
              <a:prstGeom prst="horizontalScroll">
                <a:avLst/>
              </a:prstGeom>
              <a:grpFill/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828800" y="304800"/>
                <a:ext cx="6459397" cy="769441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ru-RU" sz="4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Стандартный вид числа</a:t>
                </a:r>
                <a:endParaRPr lang="ru-RU" sz="44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0600" y="2128692"/>
              <a:ext cx="7543800" cy="42433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6353866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98218"/>
            <a:ext cx="9448799" cy="5909045"/>
            <a:chOff x="0" y="98218"/>
            <a:chExt cx="9448799" cy="5909045"/>
          </a:xfrm>
        </p:grpSpPr>
        <p:sp>
          <p:nvSpPr>
            <p:cNvPr id="4" name="Горизонтальный свиток 3"/>
            <p:cNvSpPr/>
            <p:nvPr/>
          </p:nvSpPr>
          <p:spPr>
            <a:xfrm>
              <a:off x="0" y="98218"/>
              <a:ext cx="9144000" cy="3483181"/>
            </a:xfrm>
            <a:prstGeom prst="horizontalScroll">
              <a:avLst/>
            </a:prstGeom>
            <a:solidFill>
              <a:srgbClr val="FFFF00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Прямоугольник 4"/>
                <p:cNvSpPr/>
                <p:nvPr/>
              </p:nvSpPr>
              <p:spPr>
                <a:xfrm>
                  <a:off x="595896" y="823514"/>
                  <a:ext cx="8852903" cy="138499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ru-RU" sz="2800" dirty="0" smtClean="0">
                      <a:solidFill>
                        <a:srgbClr val="FF0000"/>
                      </a:solidFill>
                      <a:latin typeface="Times New Roman"/>
                      <a:ea typeface="Calibri"/>
                    </a:rPr>
                    <a:t>Стандартным </a:t>
                  </a:r>
                  <a:r>
                    <a:rPr lang="ru-RU" sz="2800" dirty="0">
                      <a:solidFill>
                        <a:srgbClr val="FF0000"/>
                      </a:solidFill>
                      <a:latin typeface="Times New Roman"/>
                      <a:ea typeface="Calibri"/>
                    </a:rPr>
                    <a:t>видом числа </a:t>
                  </a:r>
                  <a14:m>
                    <m:oMath xmlns:m="http://schemas.openxmlformats.org/officeDocument/2006/math">
                      <m:r>
                        <a:rPr lang="ru-RU" sz="2800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𝜶</m:t>
                      </m:r>
                    </m:oMath>
                  </a14:m>
                  <a:r>
                    <a:rPr lang="ru-RU" sz="2800" dirty="0">
                      <a:solidFill>
                        <a:srgbClr val="FF0000"/>
                      </a:solidFill>
                      <a:latin typeface="Times New Roman"/>
                      <a:ea typeface="Calibri"/>
                    </a:rPr>
                    <a:t> </a:t>
                  </a:r>
                  <a:r>
                    <a:rPr lang="ru-RU" sz="2800" dirty="0">
                      <a:latin typeface="Times New Roman"/>
                      <a:ea typeface="Calibri"/>
                    </a:rPr>
                    <a:t>называют его запись в виде</a:t>
                  </a:r>
                  <a:r>
                    <a:rPr lang="ru-RU" sz="2800" dirty="0" smtClean="0">
                      <a:latin typeface="Times New Roman"/>
                      <a:ea typeface="Calibri"/>
                    </a:rPr>
                    <a:t>: </a:t>
                  </a:r>
                </a:p>
                <a:p>
                  <a:pPr algn="ctr"/>
                  <a14:m>
                    <m:oMath xmlns:m="http://schemas.openxmlformats.org/officeDocument/2006/math">
                      <m:r>
                        <a:rPr lang="en-US" sz="2800" dirty="0" smtClean="0">
                          <a:solidFill>
                            <a:srgbClr val="FF0000"/>
                          </a:solidFill>
                          <a:latin typeface="Cambria Math"/>
                          <a:ea typeface="Calibri"/>
                        </a:rPr>
                        <m:t>𝒂</m:t>
                      </m:r>
                      <m:r>
                        <a:rPr lang="en-US" sz="2800" dirty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en-US" sz="28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800" dirty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en-US" sz="2800" dirty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𝒏</m:t>
                          </m:r>
                        </m:sup>
                      </m:sSup>
                    </m:oMath>
                  </a14:m>
                  <a:r>
                    <a:rPr lang="ru-RU" sz="2800" dirty="0">
                      <a:latin typeface="Times New Roman"/>
                      <a:ea typeface="Calibri"/>
                    </a:rPr>
                    <a:t>, где </a:t>
                  </a:r>
                  <a14:m>
                    <m:oMath xmlns:m="http://schemas.openxmlformats.org/officeDocument/2006/math">
                      <m:r>
                        <a:rPr lang="en-US" sz="2800" dirty="0">
                          <a:latin typeface="Cambria Math"/>
                          <a:ea typeface="Calibri"/>
                        </a:rPr>
                        <m:t>𝟏</m:t>
                      </m:r>
                      <m:r>
                        <a:rPr lang="en-US" sz="2800" dirty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en-US" sz="2800" dirty="0">
                          <a:latin typeface="Cambria Math"/>
                          <a:ea typeface="Cambria Math"/>
                        </a:rPr>
                        <m:t>𝒂</m:t>
                      </m:r>
                      <m:r>
                        <a:rPr lang="en-US" sz="2800" dirty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en-US" sz="2800" dirty="0">
                          <a:latin typeface="Cambria Math"/>
                          <a:ea typeface="Cambria Math"/>
                        </a:rPr>
                        <m:t>𝟏𝟎</m:t>
                      </m:r>
                    </m:oMath>
                  </a14:m>
                  <a:r>
                    <a:rPr lang="ru-RU" sz="2800" dirty="0">
                      <a:latin typeface="Times New Roman"/>
                      <a:ea typeface="Calibri"/>
                    </a:rPr>
                    <a:t> и </a:t>
                  </a:r>
                  <a14:m>
                    <m:oMath xmlns:m="http://schemas.openxmlformats.org/officeDocument/2006/math">
                      <m:r>
                        <a:rPr lang="en-US" sz="2800" dirty="0">
                          <a:latin typeface="Cambria Math"/>
                          <a:ea typeface="Calibri"/>
                        </a:rPr>
                        <m:t>𝒏</m:t>
                      </m:r>
                    </m:oMath>
                  </a14:m>
                  <a:r>
                    <a:rPr lang="ru-RU" sz="2800" dirty="0">
                      <a:latin typeface="Times New Roman"/>
                      <a:ea typeface="Calibri"/>
                    </a:rPr>
                    <a:t> – целое число. </a:t>
                  </a:r>
                  <a:endParaRPr lang="ru-RU" sz="2800" dirty="0"/>
                </a:p>
              </p:txBody>
            </p:sp>
          </mc:Choice>
          <mc:Fallback xmlns="">
            <p:sp>
              <p:nvSpPr>
                <p:cNvPr id="5" name="Прямоугольник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5896" y="823514"/>
                  <a:ext cx="8852903" cy="1384995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1446" t="-4405" b="-11454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Прямоугольник 5"/>
                <p:cNvSpPr/>
                <p:nvPr/>
              </p:nvSpPr>
              <p:spPr>
                <a:xfrm>
                  <a:off x="595896" y="2418382"/>
                  <a:ext cx="6477286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sz="2800" dirty="0">
                      <a:latin typeface="Times New Roman"/>
                      <a:ea typeface="Calibri"/>
                    </a:rPr>
                    <a:t>Число </a:t>
                  </a:r>
                  <a14:m>
                    <m:oMath xmlns:m="http://schemas.openxmlformats.org/officeDocument/2006/math">
                      <m:r>
                        <a:rPr lang="en-US" sz="2800" dirty="0" smtClean="0">
                          <a:solidFill>
                            <a:srgbClr val="FF0000"/>
                          </a:solidFill>
                          <a:latin typeface="Cambria Math"/>
                          <a:ea typeface="Calibri"/>
                        </a:rPr>
                        <m:t>𝒏</m:t>
                      </m:r>
                    </m:oMath>
                  </a14:m>
                  <a:r>
                    <a:rPr lang="ru-RU" sz="2800" dirty="0">
                      <a:latin typeface="Times New Roman"/>
                      <a:ea typeface="Calibri"/>
                    </a:rPr>
                    <a:t> называется </a:t>
                  </a:r>
                  <a:r>
                    <a:rPr lang="ru-RU" sz="2800" dirty="0">
                      <a:solidFill>
                        <a:srgbClr val="FF0000"/>
                      </a:solidFill>
                      <a:latin typeface="Times New Roman"/>
                      <a:ea typeface="Calibri"/>
                    </a:rPr>
                    <a:t>порядком</a:t>
                  </a:r>
                  <a:r>
                    <a:rPr lang="ru-RU" sz="2800" dirty="0">
                      <a:latin typeface="Times New Roman"/>
                      <a:ea typeface="Calibri"/>
                    </a:rPr>
                    <a:t> числа </a:t>
                  </a:r>
                  <a14:m>
                    <m:oMath xmlns:m="http://schemas.openxmlformats.org/officeDocument/2006/math">
                      <m:r>
                        <a:rPr lang="ru-RU" sz="2800" dirty="0">
                          <a:latin typeface="Cambria Math"/>
                          <a:ea typeface="Cambria Math"/>
                        </a:rPr>
                        <m:t>𝜶</m:t>
                      </m:r>
                    </m:oMath>
                  </a14:m>
                  <a:r>
                    <a:rPr lang="ru-RU" sz="2800" dirty="0">
                      <a:latin typeface="Times New Roman"/>
                      <a:ea typeface="Calibri"/>
                    </a:rPr>
                    <a:t>.</a:t>
                  </a:r>
                  <a:endParaRPr lang="ru-RU" sz="2800" dirty="0"/>
                </a:p>
              </p:txBody>
            </p:sp>
          </mc:Choice>
          <mc:Fallback xmlns="">
            <p:sp>
              <p:nvSpPr>
                <p:cNvPr id="6" name="Прямоугольник 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5896" y="2418382"/>
                  <a:ext cx="6477286" cy="523220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1977" t="-12791" r="-1036" b="-31395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Прямоугольник 6"/>
                <p:cNvSpPr/>
                <p:nvPr/>
              </p:nvSpPr>
              <p:spPr>
                <a:xfrm>
                  <a:off x="381000" y="3791272"/>
                  <a:ext cx="8610600" cy="221599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just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2400" dirty="0" smtClean="0">
                      <a:solidFill>
                        <a:srgbClr val="7030A0"/>
                      </a:solidFill>
                      <a:latin typeface="Times New Roman"/>
                      <a:ea typeface="Calibri"/>
                      <a:cs typeface="Times New Roman"/>
                    </a:rPr>
                    <a:t>Для того, чтобы </a:t>
                  </a:r>
                  <a:r>
                    <a:rPr lang="ru-RU" sz="2400" dirty="0">
                      <a:solidFill>
                        <a:srgbClr val="7030A0"/>
                      </a:solidFill>
                      <a:latin typeface="Times New Roman"/>
                      <a:ea typeface="Calibri"/>
                      <a:cs typeface="Times New Roman"/>
                    </a:rPr>
                    <a:t>привести число к стандартному виду, надо перенести в нём запятую так, чтобы она была сразу после первой значащей цифры, и полученное число умножить на 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ru-RU" sz="2400" i="1" dirty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cs typeface="Times New Roman"/>
                            </a:rPr>
                          </m:ctrlPr>
                        </m:sSupPr>
                        <m:e>
                          <m:r>
                            <a:rPr lang="ru-RU" sz="2400" dirty="0">
                              <a:solidFill>
                                <a:srgbClr val="7030A0"/>
                              </a:solidFill>
                              <a:latin typeface="Cambria Math"/>
                              <a:cs typeface="Times New Roman"/>
                            </a:rPr>
                            <m:t>𝟏𝟎</m:t>
                          </m:r>
                        </m:e>
                        <m:sup>
                          <m:r>
                            <a:rPr lang="en-US" sz="2400" dirty="0">
                              <a:solidFill>
                                <a:srgbClr val="7030A0"/>
                              </a:solidFill>
                              <a:latin typeface="Cambria Math"/>
                              <a:cs typeface="Times New Roman"/>
                            </a:rPr>
                            <m:t>𝒏</m:t>
                          </m:r>
                        </m:sup>
                      </m:sSup>
                    </m:oMath>
                  </a14:m>
                  <a:r>
                    <a:rPr lang="ru-RU" sz="2400" dirty="0">
                      <a:solidFill>
                        <a:srgbClr val="7030A0"/>
                      </a:solidFill>
                      <a:latin typeface="Times New Roman"/>
                      <a:ea typeface="Calibri"/>
                      <a:cs typeface="Times New Roman"/>
                    </a:rPr>
                    <a:t>, где </a:t>
                  </a:r>
                  <a14:m>
                    <m:oMath xmlns:m="http://schemas.openxmlformats.org/officeDocument/2006/math">
                      <m:r>
                        <a:rPr lang="en-US" sz="2400" dirty="0">
                          <a:solidFill>
                            <a:srgbClr val="7030A0"/>
                          </a:solidFill>
                          <a:latin typeface="Cambria Math"/>
                          <a:ea typeface="Calibri"/>
                          <a:cs typeface="Times New Roman"/>
                        </a:rPr>
                        <m:t>𝒏</m:t>
                      </m:r>
                    </m:oMath>
                  </a14:m>
                  <a:r>
                    <a:rPr lang="ru-RU" sz="2400" dirty="0">
                      <a:solidFill>
                        <a:srgbClr val="7030A0"/>
                      </a:solidFill>
                      <a:latin typeface="Times New Roman"/>
                      <a:ea typeface="Calibri"/>
                      <a:cs typeface="Times New Roman"/>
                    </a:rPr>
                    <a:t> подбирается так, чтобы произведение было равно данному числу. </a:t>
                  </a:r>
                </a:p>
              </p:txBody>
            </p:sp>
          </mc:Choice>
          <mc:Fallback xmlns="">
            <p:sp>
              <p:nvSpPr>
                <p:cNvPr id="7" name="Прямоугольник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000" y="3791272"/>
                  <a:ext cx="8610600" cy="2215991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1133" t="-1102" r="-1062" b="-413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613460487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Горизонтальный свиток 8"/>
          <p:cNvSpPr/>
          <p:nvPr/>
        </p:nvSpPr>
        <p:spPr>
          <a:xfrm>
            <a:off x="152400" y="228600"/>
            <a:ext cx="8839200" cy="1331046"/>
          </a:xfrm>
          <a:prstGeom prst="horizontalScroll">
            <a:avLst/>
          </a:prstGeom>
          <a:solidFill>
            <a:srgbClr val="FFFF00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Picture 6" descr="https://cdni.rt.com/russian/images/2018.02/original/5a8aff8b370f2ce70b8b46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07" y="1676400"/>
            <a:ext cx="8321722" cy="4623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2"/>
                </a:solidFill>
                <a:prstDash val="solid"/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57200" y="509402"/>
            <a:ext cx="8153400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от Марса до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Солнца = </a:t>
            </a:r>
            <a:r>
              <a:rPr lang="ru-RU" sz="4400" i="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228000000</a:t>
            </a:r>
            <a:endParaRPr lang="ru-RU" sz="4400" dirty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42476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Горизонтальный свиток 8"/>
          <p:cNvSpPr/>
          <p:nvPr/>
        </p:nvSpPr>
        <p:spPr>
          <a:xfrm>
            <a:off x="507740" y="228600"/>
            <a:ext cx="8280920" cy="1331046"/>
          </a:xfrm>
          <a:prstGeom prst="horizontalScroll">
            <a:avLst/>
          </a:prstGeom>
          <a:solidFill>
            <a:srgbClr val="FFFF00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Picture 6" descr="https://cdni.rt.com/russian/images/2018.02/original/5a8aff8b370f2ce70b8b46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07" y="1676400"/>
            <a:ext cx="8321722" cy="4623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2"/>
                </a:solidFill>
                <a:prstDash val="solid"/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4864652"/>
              </p:ext>
            </p:extLst>
          </p:nvPr>
        </p:nvGraphicFramePr>
        <p:xfrm>
          <a:off x="2286000" y="533400"/>
          <a:ext cx="4559300" cy="7376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84" name="Уравнение" r:id="rId4" imgW="1409400" imgH="228600" progId="Equation.3">
                  <p:embed/>
                </p:oleObj>
              </mc:Choice>
              <mc:Fallback>
                <p:oleObj name="Уравнение" r:id="rId4" imgW="1409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533400"/>
                        <a:ext cx="4559300" cy="7376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426276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Горизонтальный свиток 8"/>
          <p:cNvSpPr/>
          <p:nvPr/>
        </p:nvSpPr>
        <p:spPr>
          <a:xfrm>
            <a:off x="507740" y="228600"/>
            <a:ext cx="8280920" cy="1331046"/>
          </a:xfrm>
          <a:prstGeom prst="horizontalScroll">
            <a:avLst/>
          </a:prstGeom>
          <a:solidFill>
            <a:srgbClr val="FFFF00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2"/>
                </a:solidFill>
                <a:prstDash val="solid"/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8850" name="Picture 2" descr="https://culturavrn.ru/datas/users/cornv1g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803113"/>
            <a:ext cx="6324600" cy="421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38200" y="509402"/>
            <a:ext cx="7696200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3200" i="0" dirty="0" err="1" smtClean="0">
                <a:latin typeface="Monotype Corsiva" panose="03010101010201010101" pitchFamily="66" charset="0"/>
              </a:rPr>
              <a:t>Коронавирус</a:t>
            </a:r>
            <a:r>
              <a:rPr lang="ru-RU" sz="3200" i="0" dirty="0" smtClean="0">
                <a:latin typeface="Monotype Corsiva" panose="03010101010201010101" pitchFamily="66" charset="0"/>
              </a:rPr>
              <a:t> </a:t>
            </a:r>
            <a:r>
              <a:rPr lang="en-US" sz="3200" i="0" dirty="0" smtClean="0">
                <a:latin typeface="Monotype Corsiva" panose="03010101010201010101" pitchFamily="66" charset="0"/>
              </a:rPr>
              <a:t>COVID-19</a:t>
            </a:r>
            <a:r>
              <a:rPr lang="ru-RU" sz="3200" i="0" dirty="0" smtClean="0">
                <a:latin typeface="Monotype Corsiva" panose="03010101010201010101" pitchFamily="66" charset="0"/>
              </a:rPr>
              <a:t> = </a:t>
            </a:r>
            <a:r>
              <a:rPr lang="ru-RU" sz="4400" i="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0,00000016 </a:t>
            </a:r>
            <a:r>
              <a:rPr lang="ru-RU" sz="4400" i="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м</a:t>
            </a:r>
            <a:endParaRPr lang="ru-RU" sz="4400" dirty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24512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Горизонтальный свиток 8"/>
          <p:cNvSpPr/>
          <p:nvPr/>
        </p:nvSpPr>
        <p:spPr>
          <a:xfrm>
            <a:off x="507740" y="228600"/>
            <a:ext cx="8280920" cy="1331046"/>
          </a:xfrm>
          <a:prstGeom prst="horizontalScroll">
            <a:avLst/>
          </a:prstGeom>
          <a:solidFill>
            <a:srgbClr val="FFFF00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2"/>
                </a:solidFill>
                <a:prstDash val="solid"/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8850" name="Picture 2" descr="https://culturavrn.ru/datas/users/cornv1g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803113"/>
            <a:ext cx="6324600" cy="421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981199" y="761999"/>
            <a:ext cx="23724973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2"/>
                </a:solidFill>
                <a:prstDash val="solid"/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8755157"/>
              </p:ext>
            </p:extLst>
          </p:nvPr>
        </p:nvGraphicFramePr>
        <p:xfrm>
          <a:off x="1968189" y="502918"/>
          <a:ext cx="4886972" cy="7924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910" name="Уравнение" r:id="rId4" imgW="1409700" imgH="228600" progId="Equation.3">
                  <p:embed/>
                </p:oleObj>
              </mc:Choice>
              <mc:Fallback>
                <p:oleObj name="Уравнение" r:id="rId4" imgW="1409700" imgH="2286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8189" y="502918"/>
                        <a:ext cx="4886972" cy="7924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47388249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507740" y="228600"/>
            <a:ext cx="8280920" cy="1331046"/>
          </a:xfrm>
          <a:prstGeom prst="horizontalScroll">
            <a:avLst/>
          </a:prstGeom>
          <a:solidFill>
            <a:srgbClr val="FFFF00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57600" y="509402"/>
            <a:ext cx="3581400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4400" i="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№954</a:t>
            </a:r>
            <a:endParaRPr lang="ru-RU" sz="4400" dirty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2"/>
          <a:srcRect r="80882"/>
          <a:stretch/>
        </p:blipFill>
        <p:spPr>
          <a:xfrm>
            <a:off x="1219200" y="1528050"/>
            <a:ext cx="3559687" cy="3854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899229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507740" y="228600"/>
            <a:ext cx="8280920" cy="1331046"/>
          </a:xfrm>
          <a:prstGeom prst="horizontalScroll">
            <a:avLst/>
          </a:prstGeom>
          <a:solidFill>
            <a:srgbClr val="FFFF00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57600" y="509402"/>
            <a:ext cx="3581400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4400" i="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№955</a:t>
            </a:r>
            <a:endParaRPr lang="ru-RU" sz="4400" dirty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944751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507740" y="228600"/>
            <a:ext cx="8280920" cy="1331046"/>
          </a:xfrm>
          <a:prstGeom prst="horizontalScroll">
            <a:avLst/>
          </a:prstGeom>
          <a:solidFill>
            <a:srgbClr val="FFFF00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57600" y="509402"/>
            <a:ext cx="3581400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4400" i="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№958</a:t>
            </a:r>
            <a:endParaRPr lang="ru-RU" sz="4400" dirty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823029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cs8.pikabu.ru/post_img/big/2016/06/02/6/146485738111983342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80"/>
          <a:stretch/>
        </p:blipFill>
        <p:spPr bwMode="auto">
          <a:xfrm>
            <a:off x="0" y="0"/>
            <a:ext cx="91712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трелка вверх 2"/>
          <p:cNvSpPr/>
          <p:nvPr/>
        </p:nvSpPr>
        <p:spPr bwMode="auto">
          <a:xfrm>
            <a:off x="4280848" y="4457700"/>
            <a:ext cx="609600" cy="990600"/>
          </a:xfrm>
          <a:prstGeom prst="upArrow">
            <a:avLst/>
          </a:prstGeom>
          <a:solidFill>
            <a:srgbClr val="FFFF00"/>
          </a:solidFill>
          <a:ln w="9525" cap="flat" cmpd="sng" algn="ctr">
            <a:solidFill>
              <a:schemeClr val="tx2"/>
            </a:solidFill>
            <a:prstDash val="solid"/>
            <a:round/>
            <a:headEnd type="none" w="lg" len="lg"/>
            <a:tailEnd type="none" w="lg" len="lg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Земля</a:t>
            </a:r>
          </a:p>
        </p:txBody>
      </p:sp>
      <p:sp>
        <p:nvSpPr>
          <p:cNvPr id="5" name="Стрелка вверх 4"/>
          <p:cNvSpPr/>
          <p:nvPr/>
        </p:nvSpPr>
        <p:spPr bwMode="auto">
          <a:xfrm rot="6042634">
            <a:off x="1150262" y="4725164"/>
            <a:ext cx="609600" cy="1295400"/>
          </a:xfrm>
          <a:prstGeom prst="upArrow">
            <a:avLst/>
          </a:prstGeom>
          <a:solidFill>
            <a:srgbClr val="FFFF00"/>
          </a:solidFill>
          <a:ln w="9525" cap="flat" cmpd="sng" algn="ctr">
            <a:solidFill>
              <a:schemeClr val="tx2"/>
            </a:solidFill>
            <a:prstDash val="solid"/>
            <a:round/>
            <a:headEnd type="none" w="lg" len="lg"/>
            <a:tailEnd type="none" w="lg" len="lg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Юпитер</a:t>
            </a:r>
          </a:p>
        </p:txBody>
      </p:sp>
      <p:sp>
        <p:nvSpPr>
          <p:cNvPr id="6" name="Стрелка вверх 5"/>
          <p:cNvSpPr/>
          <p:nvPr/>
        </p:nvSpPr>
        <p:spPr bwMode="auto">
          <a:xfrm rot="13929149">
            <a:off x="2463511" y="5373628"/>
            <a:ext cx="520629" cy="838200"/>
          </a:xfrm>
          <a:prstGeom prst="upArrow">
            <a:avLst/>
          </a:prstGeom>
          <a:solidFill>
            <a:srgbClr val="FFFF00"/>
          </a:solidFill>
          <a:ln w="9525" cap="flat" cmpd="sng" algn="ctr">
            <a:solidFill>
              <a:schemeClr val="tx2"/>
            </a:solidFill>
            <a:prstDash val="solid"/>
            <a:round/>
            <a:headEnd type="none" w="lg" len="lg"/>
            <a:tailEnd type="none" w="lg" len="lg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Марс</a:t>
            </a:r>
          </a:p>
        </p:txBody>
      </p:sp>
      <p:sp>
        <p:nvSpPr>
          <p:cNvPr id="7" name="Стрелка вверх 6"/>
          <p:cNvSpPr/>
          <p:nvPr/>
        </p:nvSpPr>
        <p:spPr bwMode="auto">
          <a:xfrm rot="3947979">
            <a:off x="2806429" y="4232155"/>
            <a:ext cx="609600" cy="990600"/>
          </a:xfrm>
          <a:prstGeom prst="upArrow">
            <a:avLst/>
          </a:prstGeom>
          <a:solidFill>
            <a:srgbClr val="FFFF00"/>
          </a:solidFill>
          <a:ln w="9525" cap="flat" cmpd="sng" algn="ctr">
            <a:solidFill>
              <a:schemeClr val="tx2"/>
            </a:solidFill>
            <a:prstDash val="solid"/>
            <a:round/>
            <a:headEnd type="none" w="lg" len="lg"/>
            <a:tailEnd type="none" w="lg" len="lg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Уран</a:t>
            </a:r>
          </a:p>
        </p:txBody>
      </p:sp>
      <p:sp>
        <p:nvSpPr>
          <p:cNvPr id="8" name="Стрелка вверх 7"/>
          <p:cNvSpPr/>
          <p:nvPr/>
        </p:nvSpPr>
        <p:spPr bwMode="auto">
          <a:xfrm rot="11352706">
            <a:off x="3440591" y="5264394"/>
            <a:ext cx="609600" cy="1192653"/>
          </a:xfrm>
          <a:prstGeom prst="upArrow">
            <a:avLst/>
          </a:prstGeom>
          <a:solidFill>
            <a:srgbClr val="FFFF00"/>
          </a:solidFill>
          <a:ln w="9525" cap="flat" cmpd="sng" algn="ctr">
            <a:solidFill>
              <a:schemeClr val="tx2"/>
            </a:solidFill>
            <a:prstDash val="solid"/>
            <a:round/>
            <a:headEnd type="none" w="lg" len="lg"/>
            <a:tailEnd type="none" w="lg" len="lg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Нептун</a:t>
            </a:r>
          </a:p>
        </p:txBody>
      </p:sp>
      <p:sp>
        <p:nvSpPr>
          <p:cNvPr id="9" name="Стрелка вверх 8"/>
          <p:cNvSpPr/>
          <p:nvPr/>
        </p:nvSpPr>
        <p:spPr bwMode="auto">
          <a:xfrm rot="3287382">
            <a:off x="4574844" y="5256399"/>
            <a:ext cx="609600" cy="1295400"/>
          </a:xfrm>
          <a:prstGeom prst="upArrow">
            <a:avLst/>
          </a:prstGeom>
          <a:solidFill>
            <a:srgbClr val="FFFF00"/>
          </a:solidFill>
          <a:ln w="9525" cap="flat" cmpd="sng" algn="ctr">
            <a:solidFill>
              <a:schemeClr val="tx2"/>
            </a:solidFill>
            <a:prstDash val="solid"/>
            <a:round/>
            <a:headEnd type="none" w="lg" len="lg"/>
            <a:tailEnd type="none" w="lg" len="lg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Плутон</a:t>
            </a:r>
          </a:p>
        </p:txBody>
      </p:sp>
      <p:sp>
        <p:nvSpPr>
          <p:cNvPr id="10" name="Стрелка вверх 9"/>
          <p:cNvSpPr/>
          <p:nvPr/>
        </p:nvSpPr>
        <p:spPr bwMode="auto">
          <a:xfrm>
            <a:off x="761999" y="5561836"/>
            <a:ext cx="609600" cy="1219200"/>
          </a:xfrm>
          <a:prstGeom prst="upArrow">
            <a:avLst/>
          </a:prstGeom>
          <a:solidFill>
            <a:srgbClr val="FFFF00"/>
          </a:solidFill>
          <a:ln w="9525" cap="flat" cmpd="sng" algn="ctr">
            <a:solidFill>
              <a:schemeClr val="tx2"/>
            </a:solidFill>
            <a:prstDash val="solid"/>
            <a:round/>
            <a:headEnd type="none" w="lg" len="lg"/>
            <a:tailEnd type="none" w="lg" len="lg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Венера</a:t>
            </a:r>
          </a:p>
        </p:txBody>
      </p:sp>
      <p:sp>
        <p:nvSpPr>
          <p:cNvPr id="11" name="Стрелка вверх 10"/>
          <p:cNvSpPr/>
          <p:nvPr/>
        </p:nvSpPr>
        <p:spPr bwMode="auto">
          <a:xfrm rot="5938051">
            <a:off x="5605243" y="4380915"/>
            <a:ext cx="609600" cy="1485900"/>
          </a:xfrm>
          <a:prstGeom prst="upArrow">
            <a:avLst/>
          </a:prstGeom>
          <a:solidFill>
            <a:srgbClr val="FFFF00"/>
          </a:solidFill>
          <a:ln w="9525" cap="flat" cmpd="sng" algn="ctr">
            <a:solidFill>
              <a:schemeClr val="tx2"/>
            </a:solidFill>
            <a:prstDash val="solid"/>
            <a:round/>
            <a:headEnd type="none" w="lg" len="lg"/>
            <a:tailEnd type="none" w="lg" len="lg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Меркурий</a:t>
            </a:r>
          </a:p>
        </p:txBody>
      </p:sp>
      <p:sp>
        <p:nvSpPr>
          <p:cNvPr id="12" name="Стрелка вверх 11"/>
          <p:cNvSpPr/>
          <p:nvPr/>
        </p:nvSpPr>
        <p:spPr bwMode="auto">
          <a:xfrm rot="13027381">
            <a:off x="5605242" y="5499379"/>
            <a:ext cx="609600" cy="1236617"/>
          </a:xfrm>
          <a:prstGeom prst="upArrow">
            <a:avLst/>
          </a:prstGeom>
          <a:solidFill>
            <a:srgbClr val="FFFF00"/>
          </a:solidFill>
          <a:ln w="9525" cap="flat" cmpd="sng" algn="ctr">
            <a:solidFill>
              <a:schemeClr val="tx2"/>
            </a:solidFill>
            <a:prstDash val="solid"/>
            <a:round/>
            <a:headEnd type="none" w="lg" len="lg"/>
            <a:tailEnd type="none" w="lg" len="lg"/>
          </a:ln>
          <a:effec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cs typeface="Arial" charset="0"/>
              </a:rPr>
              <a:t>Сатурн</a:t>
            </a:r>
          </a:p>
        </p:txBody>
      </p:sp>
    </p:spTree>
    <p:extLst>
      <p:ext uri="{BB962C8B-B14F-4D97-AF65-F5344CB8AC3E}">
        <p14:creationId xmlns:p14="http://schemas.microsoft.com/office/powerpoint/2010/main" val="715640543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244187" y="304800"/>
            <a:ext cx="8280920" cy="3048000"/>
          </a:xfrm>
          <a:prstGeom prst="horizontalScroll">
            <a:avLst/>
          </a:prstGeom>
          <a:solidFill>
            <a:srgbClr val="FFFF00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3747" y="1066800"/>
            <a:ext cx="678180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3600" i="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Домашнее задание: </a:t>
            </a:r>
            <a:r>
              <a:rPr lang="ru-RU" sz="3600" b="0" i="0" dirty="0" smtClean="0">
                <a:latin typeface="Monotype Corsiva" panose="03010101010201010101" pitchFamily="66" charset="0"/>
              </a:rPr>
              <a:t>п.35, стр.189-190,</a:t>
            </a:r>
          </a:p>
          <a:p>
            <a:r>
              <a:rPr lang="ru-RU" sz="3600" b="0" i="0" dirty="0" smtClean="0">
                <a:latin typeface="Monotype Corsiva" panose="03010101010201010101" pitchFamily="66" charset="0"/>
              </a:rPr>
              <a:t> №957, 959</a:t>
            </a:r>
            <a:endParaRPr lang="ru-RU" sz="3600" b="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07611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https://kto-chto-gde.ru/wp-content/uploads/2019/03/ot-baalbeka-do-derbenta-20-chudes-sveta-k-kotorym-luchshe-ne-priblizhatsya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560" y="1216381"/>
            <a:ext cx="8458200" cy="5641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Горизонтальный свиток 2"/>
          <p:cNvSpPr/>
          <p:nvPr/>
        </p:nvSpPr>
        <p:spPr>
          <a:xfrm>
            <a:off x="457200" y="-76200"/>
            <a:ext cx="8280920" cy="1331046"/>
          </a:xfrm>
          <a:prstGeom prst="horizontalScroll">
            <a:avLst/>
          </a:prstGeom>
          <a:solidFill>
            <a:srgbClr val="FFFF00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72796" y="268069"/>
            <a:ext cx="7056804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Самый высокий водопад на Земле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304187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Горизонтальный свиток 8"/>
          <p:cNvSpPr/>
          <p:nvPr/>
        </p:nvSpPr>
        <p:spPr>
          <a:xfrm>
            <a:off x="381000" y="228600"/>
            <a:ext cx="8670471" cy="1331046"/>
          </a:xfrm>
          <a:prstGeom prst="horizontalScroll">
            <a:avLst/>
          </a:prstGeom>
          <a:solidFill>
            <a:srgbClr val="FFFF00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" y="479048"/>
            <a:ext cx="8382000" cy="89255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Выполните вычисления на листах. Заполните на доске таблицы буквами, учитывая найденные ответы.</a:t>
            </a:r>
            <a:endParaRPr lang="ru-RU" sz="2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602740"/>
            <a:ext cx="8975271" cy="4188460"/>
          </a:xfrm>
          <a:prstGeom prst="rect">
            <a:avLst/>
          </a:prstGeom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2539972"/>
              </p:ext>
            </p:extLst>
          </p:nvPr>
        </p:nvGraphicFramePr>
        <p:xfrm>
          <a:off x="7239000" y="1622048"/>
          <a:ext cx="395287" cy="6644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5" name="Уравнение" r:id="rId4" imgW="228600" imgH="393480" progId="Equation.3">
                  <p:embed/>
                </p:oleObj>
              </mc:Choice>
              <mc:Fallback>
                <p:oleObj name="Уравнение" r:id="rId4" imgW="228600" imgH="3934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1622048"/>
                        <a:ext cx="395287" cy="66449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8625397"/>
              </p:ext>
            </p:extLst>
          </p:nvPr>
        </p:nvGraphicFramePr>
        <p:xfrm>
          <a:off x="4502150" y="1814513"/>
          <a:ext cx="153988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6" name="Уравнение" r:id="rId6" imgW="88560" imgH="164880" progId="Equation.3">
                  <p:embed/>
                </p:oleObj>
              </mc:Choice>
              <mc:Fallback>
                <p:oleObj name="Уравнение" r:id="rId6" imgW="8856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2150" y="1814513"/>
                        <a:ext cx="153988" cy="2778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5311896"/>
              </p:ext>
            </p:extLst>
          </p:nvPr>
        </p:nvGraphicFramePr>
        <p:xfrm>
          <a:off x="5176838" y="1812925"/>
          <a:ext cx="219075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7" name="Уравнение" r:id="rId8" imgW="126720" imgH="164880" progId="Equation.3">
                  <p:embed/>
                </p:oleObj>
              </mc:Choice>
              <mc:Fallback>
                <p:oleObj name="Уравнение" r:id="rId8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6838" y="1812925"/>
                        <a:ext cx="219075" cy="279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5350557"/>
              </p:ext>
            </p:extLst>
          </p:nvPr>
        </p:nvGraphicFramePr>
        <p:xfrm>
          <a:off x="5889625" y="1803400"/>
          <a:ext cx="198438" cy="30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8" name="Уравнение" r:id="rId10" imgW="114120" imgH="177480" progId="Equation.3">
                  <p:embed/>
                </p:oleObj>
              </mc:Choice>
              <mc:Fallback>
                <p:oleObj name="Уравнение" r:id="rId10" imgW="1141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9625" y="1803400"/>
                        <a:ext cx="198438" cy="3000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9714036"/>
              </p:ext>
            </p:extLst>
          </p:nvPr>
        </p:nvGraphicFramePr>
        <p:xfrm>
          <a:off x="6345238" y="1803400"/>
          <a:ext cx="352425" cy="30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9" name="Уравнение" r:id="rId12" imgW="203040" imgH="177480" progId="Equation.3">
                  <p:embed/>
                </p:oleObj>
              </mc:Choice>
              <mc:Fallback>
                <p:oleObj name="Уравнение" r:id="rId12" imgW="2030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45238" y="1803400"/>
                        <a:ext cx="352425" cy="3000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4089268"/>
              </p:ext>
            </p:extLst>
          </p:nvPr>
        </p:nvGraphicFramePr>
        <p:xfrm>
          <a:off x="6931025" y="1803400"/>
          <a:ext cx="219075" cy="30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0" name="Уравнение" r:id="rId14" imgW="126720" imgH="177480" progId="Equation.3">
                  <p:embed/>
                </p:oleObj>
              </mc:Choice>
              <mc:Fallback>
                <p:oleObj name="Уравнение" r:id="rId14" imgW="1267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1025" y="1803400"/>
                        <a:ext cx="219075" cy="3000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6544283"/>
              </p:ext>
            </p:extLst>
          </p:nvPr>
        </p:nvGraphicFramePr>
        <p:xfrm>
          <a:off x="4746625" y="3230563"/>
          <a:ext cx="198438" cy="300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1" name="Уравнение" r:id="rId16" imgW="114120" imgH="177480" progId="Equation.3">
                  <p:embed/>
                </p:oleObj>
              </mc:Choice>
              <mc:Fallback>
                <p:oleObj name="Уравнение" r:id="rId16" imgW="1141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6625" y="3230563"/>
                        <a:ext cx="198438" cy="3000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5436358"/>
              </p:ext>
            </p:extLst>
          </p:nvPr>
        </p:nvGraphicFramePr>
        <p:xfrm>
          <a:off x="5110163" y="3230563"/>
          <a:ext cx="350837" cy="300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2" name="Уравнение" r:id="rId18" imgW="203040" imgH="177480" progId="Equation.3">
                  <p:embed/>
                </p:oleObj>
              </mc:Choice>
              <mc:Fallback>
                <p:oleObj name="Уравнение" r:id="rId18" imgW="2030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0163" y="3230563"/>
                        <a:ext cx="350837" cy="3000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8284229"/>
              </p:ext>
            </p:extLst>
          </p:nvPr>
        </p:nvGraphicFramePr>
        <p:xfrm>
          <a:off x="5648325" y="3240088"/>
          <a:ext cx="219075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3" name="Уравнение" r:id="rId20" imgW="126720" imgH="164880" progId="Equation.3">
                  <p:embed/>
                </p:oleObj>
              </mc:Choice>
              <mc:Fallback>
                <p:oleObj name="Уравнение" r:id="rId20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8325" y="3240088"/>
                        <a:ext cx="219075" cy="279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112013"/>
              </p:ext>
            </p:extLst>
          </p:nvPr>
        </p:nvGraphicFramePr>
        <p:xfrm>
          <a:off x="6197600" y="3211513"/>
          <a:ext cx="350838" cy="29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4" name="Уравнение" r:id="rId22" imgW="203040" imgH="177480" progId="Equation.3">
                  <p:embed/>
                </p:oleObj>
              </mc:Choice>
              <mc:Fallback>
                <p:oleObj name="Уравнение" r:id="rId22" imgW="2030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7600" y="3211513"/>
                        <a:ext cx="350838" cy="298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0298123"/>
              </p:ext>
            </p:extLst>
          </p:nvPr>
        </p:nvGraphicFramePr>
        <p:xfrm>
          <a:off x="6637338" y="3230563"/>
          <a:ext cx="350837" cy="300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5" name="Уравнение" r:id="rId24" imgW="203040" imgH="177480" progId="Equation.3">
                  <p:embed/>
                </p:oleObj>
              </mc:Choice>
              <mc:Fallback>
                <p:oleObj name="Уравнение" r:id="rId24" imgW="2030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7338" y="3230563"/>
                        <a:ext cx="350837" cy="3000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6459524"/>
              </p:ext>
            </p:extLst>
          </p:nvPr>
        </p:nvGraphicFramePr>
        <p:xfrm>
          <a:off x="7151688" y="3048000"/>
          <a:ext cx="263525" cy="66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6" name="Уравнение" r:id="rId26" imgW="152280" imgH="393480" progId="Equation.3">
                  <p:embed/>
                </p:oleObj>
              </mc:Choice>
              <mc:Fallback>
                <p:oleObj name="Уравнение" r:id="rId26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1688" y="3048000"/>
                        <a:ext cx="263525" cy="6651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0307703"/>
              </p:ext>
            </p:extLst>
          </p:nvPr>
        </p:nvGraphicFramePr>
        <p:xfrm>
          <a:off x="7600950" y="3230563"/>
          <a:ext cx="307975" cy="300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7" name="Уравнение" r:id="rId28" imgW="177480" imgH="177480" progId="Equation.3">
                  <p:embed/>
                </p:oleObj>
              </mc:Choice>
              <mc:Fallback>
                <p:oleObj name="Уравнение" r:id="rId28" imgW="177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00950" y="3230563"/>
                        <a:ext cx="307975" cy="3000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2464462"/>
              </p:ext>
            </p:extLst>
          </p:nvPr>
        </p:nvGraphicFramePr>
        <p:xfrm>
          <a:off x="8074025" y="3230563"/>
          <a:ext cx="219075" cy="300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8" name="Уравнение" r:id="rId30" imgW="126720" imgH="177480" progId="Equation.3">
                  <p:embed/>
                </p:oleObj>
              </mc:Choice>
              <mc:Fallback>
                <p:oleObj name="Уравнение" r:id="rId30" imgW="1267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74025" y="3230563"/>
                        <a:ext cx="219075" cy="3000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Объект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3630534"/>
              </p:ext>
            </p:extLst>
          </p:nvPr>
        </p:nvGraphicFramePr>
        <p:xfrm>
          <a:off x="8388350" y="3230563"/>
          <a:ext cx="352425" cy="300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9" name="Уравнение" r:id="rId32" imgW="203040" imgH="177480" progId="Equation.3">
                  <p:embed/>
                </p:oleObj>
              </mc:Choice>
              <mc:Fallback>
                <p:oleObj name="Уравнение" r:id="rId32" imgW="2030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8350" y="3230563"/>
                        <a:ext cx="352425" cy="3000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Объект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6880396"/>
              </p:ext>
            </p:extLst>
          </p:nvPr>
        </p:nvGraphicFramePr>
        <p:xfrm>
          <a:off x="3014663" y="4449763"/>
          <a:ext cx="307975" cy="300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20" name="Уравнение" r:id="rId34" imgW="177480" imgH="177480" progId="Equation.3">
                  <p:embed/>
                </p:oleObj>
              </mc:Choice>
              <mc:Fallback>
                <p:oleObj name="Уравнение" r:id="rId34" imgW="177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4663" y="4449763"/>
                        <a:ext cx="307975" cy="3000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Объект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0722327"/>
              </p:ext>
            </p:extLst>
          </p:nvPr>
        </p:nvGraphicFramePr>
        <p:xfrm>
          <a:off x="3570288" y="4267200"/>
          <a:ext cx="263525" cy="66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21" name="Уравнение" r:id="rId36" imgW="152280" imgH="393480" progId="Equation.3">
                  <p:embed/>
                </p:oleObj>
              </mc:Choice>
              <mc:Fallback>
                <p:oleObj name="Уравнение" r:id="rId36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0288" y="4267200"/>
                        <a:ext cx="263525" cy="6651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Объект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703470"/>
              </p:ext>
            </p:extLst>
          </p:nvPr>
        </p:nvGraphicFramePr>
        <p:xfrm>
          <a:off x="4108450" y="4267200"/>
          <a:ext cx="263525" cy="66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22" name="Уравнение" r:id="rId38" imgW="152280" imgH="393480" progId="Equation.3">
                  <p:embed/>
                </p:oleObj>
              </mc:Choice>
              <mc:Fallback>
                <p:oleObj name="Уравнение" r:id="rId38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8450" y="4267200"/>
                        <a:ext cx="263525" cy="6651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Объект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2199449"/>
              </p:ext>
            </p:extLst>
          </p:nvPr>
        </p:nvGraphicFramePr>
        <p:xfrm>
          <a:off x="4565650" y="4264025"/>
          <a:ext cx="263525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23" name="Уравнение" r:id="rId40" imgW="152280" imgH="393480" progId="Equation.3">
                  <p:embed/>
                </p:oleObj>
              </mc:Choice>
              <mc:Fallback>
                <p:oleObj name="Уравнение" r:id="rId40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5650" y="4264025"/>
                        <a:ext cx="263525" cy="6635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8048430"/>
              </p:ext>
            </p:extLst>
          </p:nvPr>
        </p:nvGraphicFramePr>
        <p:xfrm>
          <a:off x="5067300" y="4456113"/>
          <a:ext cx="219075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24" name="Уравнение" r:id="rId42" imgW="126720" imgH="164880" progId="Equation.3">
                  <p:embed/>
                </p:oleObj>
              </mc:Choice>
              <mc:Fallback>
                <p:oleObj name="Уравнение" r:id="rId42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7300" y="4456113"/>
                        <a:ext cx="219075" cy="279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8178807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Горизонтальный свиток 8"/>
          <p:cNvSpPr/>
          <p:nvPr/>
        </p:nvSpPr>
        <p:spPr>
          <a:xfrm>
            <a:off x="507740" y="228600"/>
            <a:ext cx="8280920" cy="1331046"/>
          </a:xfrm>
          <a:prstGeom prst="horizontalScroll">
            <a:avLst/>
          </a:prstGeom>
          <a:solidFill>
            <a:srgbClr val="FFFF00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0140" y="457200"/>
            <a:ext cx="810286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от Марса до Солнца 228 000 000 км.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секунд свет от Солнца дойдет до Марса,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света 300 000 км/с?</a:t>
            </a:r>
          </a:p>
        </p:txBody>
      </p:sp>
      <p:pic>
        <p:nvPicPr>
          <p:cNvPr id="12" name="Picture 6" descr="https://cdni.rt.com/russian/images/2018.02/original/5a8aff8b370f2ce70b8b46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07" y="2082421"/>
            <a:ext cx="8321722" cy="4623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04791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Горизонтальный свиток 8"/>
          <p:cNvSpPr/>
          <p:nvPr/>
        </p:nvSpPr>
        <p:spPr>
          <a:xfrm>
            <a:off x="507740" y="228600"/>
            <a:ext cx="8280920" cy="1331046"/>
          </a:xfrm>
          <a:prstGeom prst="horizontalScroll">
            <a:avLst/>
          </a:prstGeom>
          <a:solidFill>
            <a:srgbClr val="FFFF00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0140" y="457200"/>
            <a:ext cx="810286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от Марса до Солнца 228 000 000 км.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секунд свет от Солнца дойдет до Марса,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света 300 000 км/с?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362200" y="1457980"/>
            <a:ext cx="51420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228000000/300=760000 (секунд)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6" descr="https://cdni.rt.com/russian/images/2018.02/original/5a8aff8b370f2ce70b8b46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07" y="2082421"/>
            <a:ext cx="8321722" cy="4623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620761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Горизонтальный свиток 8"/>
          <p:cNvSpPr/>
          <p:nvPr/>
        </p:nvSpPr>
        <p:spPr>
          <a:xfrm>
            <a:off x="507740" y="228600"/>
            <a:ext cx="8280920" cy="1331046"/>
          </a:xfrm>
          <a:prstGeom prst="horizontalScroll">
            <a:avLst/>
          </a:prstGeom>
          <a:solidFill>
            <a:srgbClr val="FFFF00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24200" y="509402"/>
            <a:ext cx="2768860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4400" i="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228000000</a:t>
            </a:r>
            <a:endParaRPr lang="ru-RU" sz="4400" dirty="0">
              <a:solidFill>
                <a:srgbClr val="FF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4" name="Picture 6" descr="https://cdni.rt.com/russian/images/2018.02/original/5a8aff8b370f2ce70b8b46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07" y="1676400"/>
            <a:ext cx="8321722" cy="4623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1655811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457200" y="533400"/>
            <a:ext cx="8280920" cy="5838680"/>
            <a:chOff x="457200" y="533400"/>
            <a:chExt cx="8280920" cy="5838680"/>
          </a:xfrm>
        </p:grpSpPr>
        <p:grpSp>
          <p:nvGrpSpPr>
            <p:cNvPr id="9" name="Группа 8"/>
            <p:cNvGrpSpPr/>
            <p:nvPr/>
          </p:nvGrpSpPr>
          <p:grpSpPr>
            <a:xfrm>
              <a:off x="457200" y="533400"/>
              <a:ext cx="8280920" cy="1331046"/>
              <a:chOff x="457200" y="40554"/>
              <a:chExt cx="8280920" cy="1331046"/>
            </a:xfrm>
            <a:solidFill>
              <a:srgbClr val="FFFF00"/>
            </a:solidFill>
          </p:grpSpPr>
          <p:sp>
            <p:nvSpPr>
              <p:cNvPr id="11" name="Горизонтальный свиток 10"/>
              <p:cNvSpPr/>
              <p:nvPr/>
            </p:nvSpPr>
            <p:spPr>
              <a:xfrm>
                <a:off x="457200" y="40554"/>
                <a:ext cx="8280920" cy="1331046"/>
              </a:xfrm>
              <a:prstGeom prst="horizontalScroll">
                <a:avLst/>
              </a:prstGeom>
              <a:grpFill/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828800" y="304800"/>
                <a:ext cx="6459397" cy="769441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ru-RU" sz="44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Стандартный вид числа</a:t>
                </a:r>
                <a:endParaRPr lang="ru-RU" sz="44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90600" y="2128692"/>
              <a:ext cx="7543800" cy="42433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5171825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9109" r="12984"/>
          <a:stretch/>
        </p:blipFill>
        <p:spPr>
          <a:xfrm>
            <a:off x="5334000" y="1752600"/>
            <a:ext cx="3657600" cy="3322094"/>
          </a:xfrm>
          <a:prstGeom prst="rect">
            <a:avLst/>
          </a:prstGeom>
        </p:spPr>
      </p:pic>
      <p:pic>
        <p:nvPicPr>
          <p:cNvPr id="70658" name="Picture 2" descr="https://telegra.ph/file/1acad26b749e5e54151e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4949552" cy="421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Горизонтальный свиток 17"/>
          <p:cNvSpPr/>
          <p:nvPr/>
        </p:nvSpPr>
        <p:spPr>
          <a:xfrm>
            <a:off x="457200" y="152400"/>
            <a:ext cx="8280920" cy="1331046"/>
          </a:xfrm>
          <a:prstGeom prst="horizontalScroll">
            <a:avLst/>
          </a:prstGeom>
          <a:solidFill>
            <a:srgbClr val="FFFF00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2000" y="556313"/>
            <a:ext cx="7924800" cy="49244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2600" i="0" dirty="0" smtClean="0">
                <a:latin typeface="Times New Roman" pitchFamily="18" charset="0"/>
                <a:cs typeface="Times New Roman" pitchFamily="18" charset="0"/>
              </a:rPr>
              <a:t>Масса Земли: </a:t>
            </a:r>
            <a:r>
              <a:rPr lang="ru-RU" sz="2600" i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5 980 000 000 000 000 000 000 000 кг</a:t>
            </a:r>
          </a:p>
        </p:txBody>
      </p:sp>
    </p:spTree>
    <p:extLst>
      <p:ext uri="{BB962C8B-B14F-4D97-AF65-F5344CB8AC3E}">
        <p14:creationId xmlns:p14="http://schemas.microsoft.com/office/powerpoint/2010/main" val="1310275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Горизонтальный свиток 17"/>
          <p:cNvSpPr/>
          <p:nvPr/>
        </p:nvSpPr>
        <p:spPr>
          <a:xfrm>
            <a:off x="457200" y="152400"/>
            <a:ext cx="8280920" cy="1331046"/>
          </a:xfrm>
          <a:prstGeom prst="horizontalScroll">
            <a:avLst/>
          </a:prstGeom>
          <a:solidFill>
            <a:srgbClr val="FFFF00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90600" y="543580"/>
            <a:ext cx="7204408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2800" i="0" dirty="0" smtClean="0">
                <a:latin typeface="Times New Roman" pitchFamily="18" charset="0"/>
                <a:cs typeface="Times New Roman" pitchFamily="18" charset="0"/>
              </a:rPr>
              <a:t>Диаметр молекулы воды: </a:t>
            </a:r>
            <a:r>
              <a:rPr lang="ru-RU" sz="2800" i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 000 000 000 3 м</a:t>
            </a:r>
          </a:p>
        </p:txBody>
      </p:sp>
      <p:pic>
        <p:nvPicPr>
          <p:cNvPr id="75778" name="Picture 2" descr="https://kto-chto-gde.ru/wp-content/uploads/2020/06/12-faktov-kotorye-otpravyat-vas-v-intellektualnyj-nokaut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010" y="1515041"/>
            <a:ext cx="6629400" cy="4169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4733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2"/>
          </a:solidFill>
          <a:prstDash val="solid"/>
          <a:round/>
          <a:headEnd type="none" w="lg" len="lg"/>
          <a:tailEnd type="none" w="lg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2"/>
          </a:solidFill>
          <a:prstDash val="solid"/>
          <a:round/>
          <a:headEnd type="none" w="lg" len="lg"/>
          <a:tailEnd type="none" w="lg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7422</TotalTime>
  <Words>156</Words>
  <Application>Microsoft Office PowerPoint</Application>
  <PresentationFormat>Экран (4:3)</PresentationFormat>
  <Paragraphs>30</Paragraphs>
  <Slides>19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Cambria Math</vt:lpstr>
      <vt:lpstr>Monotype Corsiva</vt:lpstr>
      <vt:lpstr>Times New Roman</vt:lpstr>
      <vt:lpstr>Оформление по умолчанию</vt:lpstr>
      <vt:lpstr>Уравнение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Пользователь Windows</cp:lastModifiedBy>
  <cp:revision>389</cp:revision>
  <cp:lastPrinted>1601-01-01T00:00:00Z</cp:lastPrinted>
  <dcterms:created xsi:type="dcterms:W3CDTF">1601-01-01T00:00:00Z</dcterms:created>
  <dcterms:modified xsi:type="dcterms:W3CDTF">2021-02-20T23:31:19Z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