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311" r:id="rId2"/>
    <p:sldId id="312" r:id="rId3"/>
    <p:sldId id="313" r:id="rId4"/>
    <p:sldId id="334" r:id="rId5"/>
    <p:sldId id="335" r:id="rId6"/>
    <p:sldId id="337" r:id="rId7"/>
    <p:sldId id="340" r:id="rId8"/>
    <p:sldId id="338" r:id="rId9"/>
    <p:sldId id="339" r:id="rId10"/>
    <p:sldId id="314" r:id="rId11"/>
    <p:sldId id="315" r:id="rId12"/>
    <p:sldId id="327" r:id="rId13"/>
    <p:sldId id="328" r:id="rId14"/>
    <p:sldId id="343" r:id="rId15"/>
    <p:sldId id="330" r:id="rId16"/>
    <p:sldId id="341" r:id="rId17"/>
    <p:sldId id="345" r:id="rId18"/>
    <p:sldId id="344" r:id="rId19"/>
  </p:sldIdLst>
  <p:sldSz cx="9144000" cy="6858000" type="screen4x3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0500AD66-C9E3-4A7C-89F7-1FAE522E1B76}">
          <p14:sldIdLst>
            <p14:sldId id="311"/>
            <p14:sldId id="312"/>
            <p14:sldId id="313"/>
            <p14:sldId id="334"/>
            <p14:sldId id="335"/>
            <p14:sldId id="337"/>
            <p14:sldId id="340"/>
            <p14:sldId id="338"/>
            <p14:sldId id="339"/>
            <p14:sldId id="314"/>
            <p14:sldId id="315"/>
            <p14:sldId id="327"/>
            <p14:sldId id="328"/>
            <p14:sldId id="343"/>
            <p14:sldId id="330"/>
            <p14:sldId id="341"/>
            <p14:sldId id="345"/>
            <p14:sldId id="34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7492"/>
    <a:srgbClr val="FFC000"/>
    <a:srgbClr val="00CC9C"/>
    <a:srgbClr val="A5B9C8"/>
    <a:srgbClr val="5E738E"/>
    <a:srgbClr val="01CD9C"/>
    <a:srgbClr val="006600"/>
    <a:srgbClr val="FF9999"/>
    <a:srgbClr val="00808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2" autoAdjust="0"/>
    <p:restoredTop sz="94249" autoAdjust="0"/>
  </p:normalViewPr>
  <p:slideViewPr>
    <p:cSldViewPr snapToGrid="0">
      <p:cViewPr varScale="1">
        <p:scale>
          <a:sx n="66" d="100"/>
          <a:sy n="66" d="100"/>
        </p:scale>
        <p:origin x="-45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EF4B61-5EA7-4BFD-8F6A-6094B37E24DD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B374F7-9B8E-428D-9B7B-6CF09955D35D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>
            <a:buClrTx/>
            <a:buSzPts val="1200"/>
            <a:buFont typeface="Arial" panose="020B0604020202020204" pitchFamily="34" charset="0"/>
            <a:buNone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Отношение среднего балла ЕГЭ в 10% школ с лучшими результатами ЕГЭ к среднему баллу ЕГЭ в 10% школ с худшими результатами ЕГЭ</a:t>
          </a:r>
        </a:p>
      </dgm:t>
    </dgm:pt>
    <dgm:pt modelId="{A5642F19-4FA1-4B0A-B8BC-20793CA71F11}" type="parTrans" cxnId="{432017CC-3B8C-48F4-9D35-B64ED64D8765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A019D284-050E-4673-9226-758A7DAC728D}" type="sibTrans" cxnId="{432017CC-3B8C-48F4-9D35-B64ED64D8765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17B049BC-EF86-48A4-A779-C064763862B5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>
            <a:buClrTx/>
            <a:buSzPts val="1200"/>
            <a:buFont typeface="Arial" panose="020B0604020202020204" pitchFamily="34" charset="0"/>
            <a:buNone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Обновление содержания и методов обучения предметной области «Технология» и других предметных областей</a:t>
          </a:r>
        </a:p>
      </dgm:t>
    </dgm:pt>
    <dgm:pt modelId="{0620A82F-45E9-4FBB-8D32-E9400F1924D7}" type="parTrans" cxnId="{8102FDF8-71E7-4AAE-AE87-FA8875F8659F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F4F423EF-B873-4051-ABDB-F206F58118F1}" type="sibTrans" cxnId="{8102FDF8-71E7-4AAE-AE87-FA8875F8659F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3776AB71-5EB9-4F33-A396-B23BA02DBAC8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>
            <a:buClrTx/>
            <a:buSzPts val="1200"/>
            <a:buFont typeface="Arial" panose="020B0604020202020204" pitchFamily="34" charset="0"/>
            <a:buNone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Охват обучающихся основными и дополнительными общеобразовательными программами цифрового, естественнонаучного и гуманитарного профилей</a:t>
          </a:r>
        </a:p>
      </dgm:t>
    </dgm:pt>
    <dgm:pt modelId="{E1BD0CD4-BCFB-43FE-9917-3A9FCB0F056B}" type="parTrans" cxnId="{0882B39F-BD6A-411B-986E-1B083EF5B6C7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BBCC6006-241F-4BCF-9D10-5FA4A673AD5D}" type="sibTrans" cxnId="{0882B39F-BD6A-411B-986E-1B083EF5B6C7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4BAD4AB4-9566-40A5-A2A5-1C228CE0F9AF}" type="pres">
      <dgm:prSet presAssocID="{F4EF4B61-5EA7-4BFD-8F6A-6094B37E24D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9ADCA5-E03C-42F6-B1FE-20E6A0A0A234}" type="pres">
      <dgm:prSet presAssocID="{3CB374F7-9B8E-428D-9B7B-6CF09955D35D}" presName="linNode" presStyleCnt="0"/>
      <dgm:spPr/>
    </dgm:pt>
    <dgm:pt modelId="{E3F83EC3-1981-4B28-AD4E-2CF04C70C78C}" type="pres">
      <dgm:prSet presAssocID="{3CB374F7-9B8E-428D-9B7B-6CF09955D35D}" presName="parentText" presStyleLbl="node1" presStyleIdx="0" presStyleCnt="3" custScaleX="242306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0017F491-C694-4EED-82B6-DCF857EA87A2}" type="pres">
      <dgm:prSet presAssocID="{A019D284-050E-4673-9226-758A7DAC728D}" presName="sp" presStyleCnt="0"/>
      <dgm:spPr/>
    </dgm:pt>
    <dgm:pt modelId="{F2C312E1-231B-4015-BD86-696C10A28C08}" type="pres">
      <dgm:prSet presAssocID="{17B049BC-EF86-48A4-A779-C064763862B5}" presName="linNode" presStyleCnt="0"/>
      <dgm:spPr/>
    </dgm:pt>
    <dgm:pt modelId="{56D895B8-0873-45BD-B50A-FE9A96CACA8B}" type="pres">
      <dgm:prSet presAssocID="{17B049BC-EF86-48A4-A779-C064763862B5}" presName="parentText" presStyleLbl="node1" presStyleIdx="1" presStyleCnt="3" custScaleX="242306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9D439700-9024-48FF-B3FD-5B4295C2E713}" type="pres">
      <dgm:prSet presAssocID="{F4F423EF-B873-4051-ABDB-F206F58118F1}" presName="sp" presStyleCnt="0"/>
      <dgm:spPr/>
    </dgm:pt>
    <dgm:pt modelId="{6098D8C5-46AF-4B73-9295-A67D8E2C197C}" type="pres">
      <dgm:prSet presAssocID="{3776AB71-5EB9-4F33-A396-B23BA02DBAC8}" presName="linNode" presStyleCnt="0"/>
      <dgm:spPr/>
    </dgm:pt>
    <dgm:pt modelId="{3ACEBB66-512B-458B-86A2-DA4168885FF7}" type="pres">
      <dgm:prSet presAssocID="{3776AB71-5EB9-4F33-A396-B23BA02DBAC8}" presName="parentText" presStyleLbl="node1" presStyleIdx="2" presStyleCnt="3" custScaleX="242306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0D0DB8CE-76D3-450D-950C-0CB966EF05F3}" type="presOf" srcId="{F4EF4B61-5EA7-4BFD-8F6A-6094B37E24DD}" destId="{4BAD4AB4-9566-40A5-A2A5-1C228CE0F9AF}" srcOrd="0" destOrd="0" presId="urn:microsoft.com/office/officeart/2005/8/layout/vList5"/>
    <dgm:cxn modelId="{8102FDF8-71E7-4AAE-AE87-FA8875F8659F}" srcId="{F4EF4B61-5EA7-4BFD-8F6A-6094B37E24DD}" destId="{17B049BC-EF86-48A4-A779-C064763862B5}" srcOrd="1" destOrd="0" parTransId="{0620A82F-45E9-4FBB-8D32-E9400F1924D7}" sibTransId="{F4F423EF-B873-4051-ABDB-F206F58118F1}"/>
    <dgm:cxn modelId="{432017CC-3B8C-48F4-9D35-B64ED64D8765}" srcId="{F4EF4B61-5EA7-4BFD-8F6A-6094B37E24DD}" destId="{3CB374F7-9B8E-428D-9B7B-6CF09955D35D}" srcOrd="0" destOrd="0" parTransId="{A5642F19-4FA1-4B0A-B8BC-20793CA71F11}" sibTransId="{A019D284-050E-4673-9226-758A7DAC728D}"/>
    <dgm:cxn modelId="{A9CEA660-3007-4D50-9891-F0B01992DF39}" type="presOf" srcId="{3CB374F7-9B8E-428D-9B7B-6CF09955D35D}" destId="{E3F83EC3-1981-4B28-AD4E-2CF04C70C78C}" srcOrd="0" destOrd="0" presId="urn:microsoft.com/office/officeart/2005/8/layout/vList5"/>
    <dgm:cxn modelId="{B099B823-7BA9-4AE9-A63F-52D7DF893458}" type="presOf" srcId="{17B049BC-EF86-48A4-A779-C064763862B5}" destId="{56D895B8-0873-45BD-B50A-FE9A96CACA8B}" srcOrd="0" destOrd="0" presId="urn:microsoft.com/office/officeart/2005/8/layout/vList5"/>
    <dgm:cxn modelId="{004237E5-7107-48BD-B194-9BB23E39AFD4}" type="presOf" srcId="{3776AB71-5EB9-4F33-A396-B23BA02DBAC8}" destId="{3ACEBB66-512B-458B-86A2-DA4168885FF7}" srcOrd="0" destOrd="0" presId="urn:microsoft.com/office/officeart/2005/8/layout/vList5"/>
    <dgm:cxn modelId="{0882B39F-BD6A-411B-986E-1B083EF5B6C7}" srcId="{F4EF4B61-5EA7-4BFD-8F6A-6094B37E24DD}" destId="{3776AB71-5EB9-4F33-A396-B23BA02DBAC8}" srcOrd="2" destOrd="0" parTransId="{E1BD0CD4-BCFB-43FE-9917-3A9FCB0F056B}" sibTransId="{BBCC6006-241F-4BCF-9D10-5FA4A673AD5D}"/>
    <dgm:cxn modelId="{FBF4F4BD-E0A6-4B9B-9156-5524EA34EDDD}" type="presParOf" srcId="{4BAD4AB4-9566-40A5-A2A5-1C228CE0F9AF}" destId="{E09ADCA5-E03C-42F6-B1FE-20E6A0A0A234}" srcOrd="0" destOrd="0" presId="urn:microsoft.com/office/officeart/2005/8/layout/vList5"/>
    <dgm:cxn modelId="{DF5D83C3-D626-4A95-8E77-34254B5FF611}" type="presParOf" srcId="{E09ADCA5-E03C-42F6-B1FE-20E6A0A0A234}" destId="{E3F83EC3-1981-4B28-AD4E-2CF04C70C78C}" srcOrd="0" destOrd="0" presId="urn:microsoft.com/office/officeart/2005/8/layout/vList5"/>
    <dgm:cxn modelId="{48D0FFC8-3C34-4AC2-8BFA-5FD75DAB9372}" type="presParOf" srcId="{4BAD4AB4-9566-40A5-A2A5-1C228CE0F9AF}" destId="{0017F491-C694-4EED-82B6-DCF857EA87A2}" srcOrd="1" destOrd="0" presId="urn:microsoft.com/office/officeart/2005/8/layout/vList5"/>
    <dgm:cxn modelId="{412EF6EC-6FD7-475F-9F9B-066460A2C1E5}" type="presParOf" srcId="{4BAD4AB4-9566-40A5-A2A5-1C228CE0F9AF}" destId="{F2C312E1-231B-4015-BD86-696C10A28C08}" srcOrd="2" destOrd="0" presId="urn:microsoft.com/office/officeart/2005/8/layout/vList5"/>
    <dgm:cxn modelId="{811D9232-4604-47C7-A69B-A4426ADA8F1C}" type="presParOf" srcId="{F2C312E1-231B-4015-BD86-696C10A28C08}" destId="{56D895B8-0873-45BD-B50A-FE9A96CACA8B}" srcOrd="0" destOrd="0" presId="urn:microsoft.com/office/officeart/2005/8/layout/vList5"/>
    <dgm:cxn modelId="{EE2F1041-3EAB-4517-BFA7-DF424693C91B}" type="presParOf" srcId="{4BAD4AB4-9566-40A5-A2A5-1C228CE0F9AF}" destId="{9D439700-9024-48FF-B3FD-5B4295C2E713}" srcOrd="3" destOrd="0" presId="urn:microsoft.com/office/officeart/2005/8/layout/vList5"/>
    <dgm:cxn modelId="{D9C477C4-1FFC-40DB-B8B6-F9F5A1499DCF}" type="presParOf" srcId="{4BAD4AB4-9566-40A5-A2A5-1C228CE0F9AF}" destId="{6098D8C5-46AF-4B73-9295-A67D8E2C197C}" srcOrd="4" destOrd="0" presId="urn:microsoft.com/office/officeart/2005/8/layout/vList5"/>
    <dgm:cxn modelId="{E1ABC5F6-CE39-427C-871B-0D304C40D3E0}" type="presParOf" srcId="{6098D8C5-46AF-4B73-9295-A67D8E2C197C}" destId="{3ACEBB66-512B-458B-86A2-DA4168885FF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EF4B61-5EA7-4BFD-8F6A-6094B37E24DD}" type="doc">
      <dgm:prSet loTypeId="urn:diagrams.loki3.com/VaryingWidthList+Icon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C0FC09-F33D-4536-BD5D-E5A4FD20AC59}">
      <dgm:prSet phldrT="[Текст]" custT="1"/>
      <dgm:spPr>
        <a:solidFill>
          <a:schemeClr val="accent6">
            <a:lumMod val="40000"/>
            <a:lumOff val="60000"/>
          </a:schemeClr>
        </a:solidFill>
        <a:ln w="1905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b="1" dirty="0">
              <a:solidFill>
                <a:schemeClr val="accent6">
                  <a:lumMod val="50000"/>
                </a:schemeClr>
              </a:solidFill>
              <a:latin typeface="Book Antiqua" panose="02040602050305030304" pitchFamily="18" charset="0"/>
            </a:rPr>
            <a:t>КОМПЛЕКС  МЕР</a:t>
          </a:r>
        </a:p>
      </dgm:t>
    </dgm:pt>
    <dgm:pt modelId="{546FFA0E-26CA-4C79-874D-53923498AA08}" type="parTrans" cxnId="{2C930D83-D738-4E56-9606-2E86E59AC933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546DDD89-62B7-4A7F-A648-22CD11DF1EAA}" type="sibTrans" cxnId="{2C930D83-D738-4E56-9606-2E86E59AC933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3FB0F898-F2C2-46DD-BE1D-7629AAA2EAD9}">
      <dgm:prSet phldrT="[Текст]" custT="1"/>
      <dgm:spPr>
        <a:noFill/>
        <a:ln w="1270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b="1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Реализация ПМП 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/>
          </a:r>
          <a:br>
            <a:rPr lang="ru-RU" sz="14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</a:b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«Цифровое образование: инвестиции в будущее», «Иноязычное образование», «Читательская компетентность», 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«Финансовая грамотность – вклад в надежное будущее», «Шахматное образование», «Дополнительное образование – инвестиции в будущее»</a:t>
          </a:r>
        </a:p>
      </dgm:t>
    </dgm:pt>
    <dgm:pt modelId="{A405CCC2-321D-4942-9B51-EC48C5515AFB}" type="parTrans" cxnId="{3F4BDFD2-D7B9-4230-8BB4-9A0F5F584A5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C2D00727-28F8-4236-A7D5-E25ED0175F06}" type="sibTrans" cxnId="{3F4BDFD2-D7B9-4230-8BB4-9A0F5F584A5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A1C848F4-811D-4E1C-86AC-F3E3C0040F63}">
      <dgm:prSet phldrT="[Текст]" custT="1"/>
      <dgm:spPr>
        <a:noFill/>
        <a:ln w="1270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Создание </a:t>
          </a:r>
          <a:r>
            <a:rPr lang="ru-RU" sz="1400" dirty="0" err="1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высокооснащенных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 ученических мест для реализации предмета «Технология», детских технопарков «</a:t>
          </a:r>
          <a:r>
            <a:rPr lang="ru-RU" sz="1400" dirty="0" err="1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Кванториум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»</a:t>
          </a:r>
          <a:endParaRPr lang="ru-RU" sz="1400" dirty="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CF890C8A-934E-481C-BBB3-9210620EEC16}" type="parTrans" cxnId="{343AD53E-CDF6-451A-8263-98D22E854112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036FBB64-82BD-4216-858F-D73682BEC4C5}" type="sibTrans" cxnId="{343AD53E-CDF6-451A-8263-98D22E854112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64B237C2-A38D-40D4-9F95-D0165D0A7C7D}">
      <dgm:prSet phldrT="[Текст]" custT="1"/>
      <dgm:spPr>
        <a:noFill/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Обеспечение функционирования </a:t>
          </a:r>
          <a:r>
            <a:rPr lang="ru-RU" sz="1400" b="1" dirty="0">
              <a:solidFill>
                <a:schemeClr val="tx1"/>
              </a:solidFill>
              <a:latin typeface="Book Antiqua" panose="02040602050305030304" pitchFamily="18" charset="0"/>
            </a:rPr>
            <a:t>внутренней системы оценки качества образования</a:t>
          </a:r>
        </a:p>
      </dgm:t>
    </dgm:pt>
    <dgm:pt modelId="{48E88AEA-6A3C-496C-8A4C-D79A8A47438C}" type="parTrans" cxnId="{A3FB35C7-4034-44FE-B0B5-8F11A737342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7A42FB2-A3A7-4A87-A5F5-CA552E5ECE3A}" type="sibTrans" cxnId="{A3FB35C7-4034-44FE-B0B5-8F11A737342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7B9A2C0-B653-4074-B0A0-1514B91EE387}">
      <dgm:prSet phldrT="[Текст]" custT="1"/>
      <dgm:spPr>
        <a:noFill/>
        <a:ln w="1270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Создание детских технопарков «</a:t>
          </a:r>
          <a:r>
            <a:rPr lang="ru-RU" sz="1400" dirty="0" err="1">
              <a:solidFill>
                <a:schemeClr val="tx1"/>
              </a:solidFill>
              <a:latin typeface="Book Antiqua" panose="02040602050305030304" pitchFamily="18" charset="0"/>
            </a:rPr>
            <a:t>Кванториум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» по модели «</a:t>
          </a:r>
          <a:r>
            <a:rPr lang="ru-RU" sz="1400" dirty="0" err="1">
              <a:solidFill>
                <a:schemeClr val="tx1"/>
              </a:solidFill>
              <a:latin typeface="Book Antiqua" panose="02040602050305030304" pitchFamily="18" charset="0"/>
            </a:rPr>
            <a:t>Квантолаб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»</a:t>
          </a:r>
        </a:p>
      </dgm:t>
    </dgm:pt>
    <dgm:pt modelId="{A1B99B2F-E533-494C-B551-6BEBF161DA71}" type="parTrans" cxnId="{D1C30D4C-D9E8-4258-8865-DDEDD739DFA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BAB8060-74E3-4043-B6DC-954854F282EB}" type="sibTrans" cxnId="{D1C30D4C-D9E8-4258-8865-DDEDD739DFA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F1E2F93-AC95-475E-A501-9A94AB1DFA67}" type="pres">
      <dgm:prSet presAssocID="{F4EF4B61-5EA7-4BFD-8F6A-6094B37E24DD}" presName="Name0" presStyleCnt="0">
        <dgm:presLayoutVars>
          <dgm:resizeHandles/>
        </dgm:presLayoutVars>
      </dgm:prSet>
      <dgm:spPr/>
      <dgm:t>
        <a:bodyPr/>
        <a:lstStyle/>
        <a:p>
          <a:endParaRPr lang="ru-RU"/>
        </a:p>
      </dgm:t>
    </dgm:pt>
    <dgm:pt modelId="{28D07F5E-80C8-4588-9769-02BCB8EFC379}" type="pres">
      <dgm:prSet presAssocID="{61C0FC09-F33D-4536-BD5D-E5A4FD20AC59}" presName="text" presStyleLbl="node1" presStyleIdx="0" presStyleCnt="5" custScaleX="391521" custScaleY="25344" custLinFactY="-10431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3987CF-BCE3-4E16-8B54-7537FA08A8A8}" type="pres">
      <dgm:prSet presAssocID="{546DDD89-62B7-4A7F-A648-22CD11DF1EAA}" presName="space" presStyleCnt="0"/>
      <dgm:spPr/>
    </dgm:pt>
    <dgm:pt modelId="{C443B22B-1174-48FA-B27C-58807CB17FA5}" type="pres">
      <dgm:prSet presAssocID="{3FB0F898-F2C2-46DD-BE1D-7629AAA2EAD9}" presName="text" presStyleLbl="node1" presStyleIdx="1" presStyleCnt="5" custScaleX="162413" custScaleY="79096" custLinFactNeighborY="309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626F64A-7D52-47B2-BDC7-AA4BA637BA32}" type="pres">
      <dgm:prSet presAssocID="{C2D00727-28F8-4236-A7D5-E25ED0175F06}" presName="space" presStyleCnt="0"/>
      <dgm:spPr/>
    </dgm:pt>
    <dgm:pt modelId="{4B1FBAEA-216B-4AF7-86F9-506891967566}" type="pres">
      <dgm:prSet presAssocID="{64B237C2-A38D-40D4-9F95-D0165D0A7C7D}" presName="text" presStyleLbl="node1" presStyleIdx="2" presStyleCnt="5" custScaleX="155818" custScaleY="29517" custLinFactNeighborY="-1793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709D5DE6-D9E0-415D-BAD3-2EA7CF62406E}" type="pres">
      <dgm:prSet presAssocID="{07A42FB2-A3A7-4A87-A5F5-CA552E5ECE3A}" presName="space" presStyleCnt="0"/>
      <dgm:spPr/>
    </dgm:pt>
    <dgm:pt modelId="{D0974286-1CF3-448C-8884-24BCE8F638ED}" type="pres">
      <dgm:prSet presAssocID="{A1C848F4-811D-4E1C-86AC-F3E3C0040F63}" presName="text" presStyleLbl="node1" presStyleIdx="3" presStyleCnt="5" custScaleX="182715" custScaleY="36150" custLinFactNeighborY="-9371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AB0A22F1-55DC-4590-AD8B-87364EB53FFC}" type="pres">
      <dgm:prSet presAssocID="{036FBB64-82BD-4216-858F-D73682BEC4C5}" presName="space" presStyleCnt="0"/>
      <dgm:spPr/>
    </dgm:pt>
    <dgm:pt modelId="{51FFF1EA-BA2C-4836-9E89-5B69028A15D8}" type="pres">
      <dgm:prSet presAssocID="{77B9A2C0-B653-4074-B0A0-1514B91EE387}" presName="text" presStyleLbl="node1" presStyleIdx="4" presStyleCnt="5" custScaleX="171067" custScaleY="21809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B4C65BFF-4353-43D2-A5F1-1E6371AE93D6}" type="presOf" srcId="{61C0FC09-F33D-4536-BD5D-E5A4FD20AC59}" destId="{28D07F5E-80C8-4588-9769-02BCB8EFC379}" srcOrd="0" destOrd="0" presId="urn:diagrams.loki3.com/VaryingWidthList+Icon"/>
    <dgm:cxn modelId="{234F2C7A-ADD4-48E9-BE14-5D3FF7567180}" type="presOf" srcId="{F4EF4B61-5EA7-4BFD-8F6A-6094B37E24DD}" destId="{9F1E2F93-AC95-475E-A501-9A94AB1DFA67}" srcOrd="0" destOrd="0" presId="urn:diagrams.loki3.com/VaryingWidthList+Icon"/>
    <dgm:cxn modelId="{3F4BDFD2-D7B9-4230-8BB4-9A0F5F584A5A}" srcId="{F4EF4B61-5EA7-4BFD-8F6A-6094B37E24DD}" destId="{3FB0F898-F2C2-46DD-BE1D-7629AAA2EAD9}" srcOrd="1" destOrd="0" parTransId="{A405CCC2-321D-4942-9B51-EC48C5515AFB}" sibTransId="{C2D00727-28F8-4236-A7D5-E25ED0175F06}"/>
    <dgm:cxn modelId="{501CF440-FC4A-418B-997E-8AA33EDE17BE}" type="presOf" srcId="{A1C848F4-811D-4E1C-86AC-F3E3C0040F63}" destId="{D0974286-1CF3-448C-8884-24BCE8F638ED}" srcOrd="0" destOrd="0" presId="urn:diagrams.loki3.com/VaryingWidthList+Icon"/>
    <dgm:cxn modelId="{625D7603-2D53-4531-831B-6BBA93A39B3E}" type="presOf" srcId="{3FB0F898-F2C2-46DD-BE1D-7629AAA2EAD9}" destId="{C443B22B-1174-48FA-B27C-58807CB17FA5}" srcOrd="0" destOrd="0" presId="urn:diagrams.loki3.com/VaryingWidthList+Icon"/>
    <dgm:cxn modelId="{A3FB35C7-4034-44FE-B0B5-8F11A7373420}" srcId="{F4EF4B61-5EA7-4BFD-8F6A-6094B37E24DD}" destId="{64B237C2-A38D-40D4-9F95-D0165D0A7C7D}" srcOrd="2" destOrd="0" parTransId="{48E88AEA-6A3C-496C-8A4C-D79A8A47438C}" sibTransId="{07A42FB2-A3A7-4A87-A5F5-CA552E5ECE3A}"/>
    <dgm:cxn modelId="{51F27B85-9377-4988-94E1-34769736E026}" type="presOf" srcId="{77B9A2C0-B653-4074-B0A0-1514B91EE387}" destId="{51FFF1EA-BA2C-4836-9E89-5B69028A15D8}" srcOrd="0" destOrd="0" presId="urn:diagrams.loki3.com/VaryingWidthList+Icon"/>
    <dgm:cxn modelId="{343AD53E-CDF6-451A-8263-98D22E854112}" srcId="{F4EF4B61-5EA7-4BFD-8F6A-6094B37E24DD}" destId="{A1C848F4-811D-4E1C-86AC-F3E3C0040F63}" srcOrd="3" destOrd="0" parTransId="{CF890C8A-934E-481C-BBB3-9210620EEC16}" sibTransId="{036FBB64-82BD-4216-858F-D73682BEC4C5}"/>
    <dgm:cxn modelId="{D1C30D4C-D9E8-4258-8865-DDEDD739DFA9}" srcId="{F4EF4B61-5EA7-4BFD-8F6A-6094B37E24DD}" destId="{77B9A2C0-B653-4074-B0A0-1514B91EE387}" srcOrd="4" destOrd="0" parTransId="{A1B99B2F-E533-494C-B551-6BEBF161DA71}" sibTransId="{ABAB8060-74E3-4043-B6DC-954854F282EB}"/>
    <dgm:cxn modelId="{1BE4FA9C-0C3F-416A-A6FB-9B9BB876C512}" type="presOf" srcId="{64B237C2-A38D-40D4-9F95-D0165D0A7C7D}" destId="{4B1FBAEA-216B-4AF7-86F9-506891967566}" srcOrd="0" destOrd="0" presId="urn:diagrams.loki3.com/VaryingWidthList+Icon"/>
    <dgm:cxn modelId="{2C930D83-D738-4E56-9606-2E86E59AC933}" srcId="{F4EF4B61-5EA7-4BFD-8F6A-6094B37E24DD}" destId="{61C0FC09-F33D-4536-BD5D-E5A4FD20AC59}" srcOrd="0" destOrd="0" parTransId="{546FFA0E-26CA-4C79-874D-53923498AA08}" sibTransId="{546DDD89-62B7-4A7F-A648-22CD11DF1EAA}"/>
    <dgm:cxn modelId="{75D0302F-4C2B-44C5-A280-74670B8921DB}" type="presParOf" srcId="{9F1E2F93-AC95-475E-A501-9A94AB1DFA67}" destId="{28D07F5E-80C8-4588-9769-02BCB8EFC379}" srcOrd="0" destOrd="0" presId="urn:diagrams.loki3.com/VaryingWidthList+Icon"/>
    <dgm:cxn modelId="{B1B2A7F6-AD15-4960-8DA0-6DA270B6C576}" type="presParOf" srcId="{9F1E2F93-AC95-475E-A501-9A94AB1DFA67}" destId="{823987CF-BCE3-4E16-8B54-7537FA08A8A8}" srcOrd="1" destOrd="0" presId="urn:diagrams.loki3.com/VaryingWidthList+Icon"/>
    <dgm:cxn modelId="{4A909521-1A7C-4922-8ED5-01DDD00CA856}" type="presParOf" srcId="{9F1E2F93-AC95-475E-A501-9A94AB1DFA67}" destId="{C443B22B-1174-48FA-B27C-58807CB17FA5}" srcOrd="2" destOrd="0" presId="urn:diagrams.loki3.com/VaryingWidthList+Icon"/>
    <dgm:cxn modelId="{CF87A82A-2195-4F36-B9E8-225EE0348AB8}" type="presParOf" srcId="{9F1E2F93-AC95-475E-A501-9A94AB1DFA67}" destId="{D626F64A-7D52-47B2-BDC7-AA4BA637BA32}" srcOrd="3" destOrd="0" presId="urn:diagrams.loki3.com/VaryingWidthList+Icon"/>
    <dgm:cxn modelId="{08766D5C-81DE-4BA7-8CEE-53A717AF367C}" type="presParOf" srcId="{9F1E2F93-AC95-475E-A501-9A94AB1DFA67}" destId="{4B1FBAEA-216B-4AF7-86F9-506891967566}" srcOrd="4" destOrd="0" presId="urn:diagrams.loki3.com/VaryingWidthList+Icon"/>
    <dgm:cxn modelId="{8EE40451-4F44-4D09-8E2B-1FDEB4FC681E}" type="presParOf" srcId="{9F1E2F93-AC95-475E-A501-9A94AB1DFA67}" destId="{709D5DE6-D9E0-415D-BAD3-2EA7CF62406E}" srcOrd="5" destOrd="0" presId="urn:diagrams.loki3.com/VaryingWidthList+Icon"/>
    <dgm:cxn modelId="{8C273FFE-49EB-485D-A4B4-22857790FC7A}" type="presParOf" srcId="{9F1E2F93-AC95-475E-A501-9A94AB1DFA67}" destId="{D0974286-1CF3-448C-8884-24BCE8F638ED}" srcOrd="6" destOrd="0" presId="urn:diagrams.loki3.com/VaryingWidthList+Icon"/>
    <dgm:cxn modelId="{9E2F0475-637F-41E6-8892-8CF4F3C3D71A}" type="presParOf" srcId="{9F1E2F93-AC95-475E-A501-9A94AB1DFA67}" destId="{AB0A22F1-55DC-4590-AD8B-87364EB53FFC}" srcOrd="7" destOrd="0" presId="urn:diagrams.loki3.com/VaryingWidthList+Icon"/>
    <dgm:cxn modelId="{8A00C68D-81A8-48EF-BE4E-21F21D5C2510}" type="presParOf" srcId="{9F1E2F93-AC95-475E-A501-9A94AB1DFA67}" destId="{51FFF1EA-BA2C-4836-9E89-5B69028A15D8}" srcOrd="8" destOrd="0" presId="urn:diagrams.loki3.com/VaryingWidthList+Icon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EF4B61-5EA7-4BFD-8F6A-6094B37E24DD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7B049BC-EF86-48A4-A779-C064763862B5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 marL="84138" indent="0">
            <a:buClrTx/>
            <a:buSzPts val="1200"/>
            <a:buFont typeface="Arial" panose="020B0604020202020204" pitchFamily="34" charset="0"/>
            <a:buNone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Доля учителей общеобразовательных организаций, вовлеченных в национальную систему профессионального роста педагогических работников</a:t>
          </a:r>
        </a:p>
      </dgm:t>
    </dgm:pt>
    <dgm:pt modelId="{0620A82F-45E9-4FBB-8D32-E9400F1924D7}" type="parTrans" cxnId="{8102FDF8-71E7-4AAE-AE87-FA8875F8659F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F4F423EF-B873-4051-ABDB-F206F58118F1}" type="sibTrans" cxnId="{8102FDF8-71E7-4AAE-AE87-FA8875F8659F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3776AB71-5EB9-4F33-A396-B23BA02DBAC8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 marL="182563" indent="0">
            <a:buClrTx/>
            <a:buSzPts val="1200"/>
            <a:buFont typeface="Arial" panose="020B0604020202020204" pitchFamily="34" charset="0"/>
            <a:buNone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Доля педагогических работников,</a:t>
          </a:r>
          <a:b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</a:b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прошедших добровольную независимую оценку профессиональной квалификации</a:t>
          </a:r>
        </a:p>
      </dgm:t>
    </dgm:pt>
    <dgm:pt modelId="{E1BD0CD4-BCFB-43FE-9917-3A9FCB0F056B}" type="parTrans" cxnId="{0882B39F-BD6A-411B-986E-1B083EF5B6C7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BBCC6006-241F-4BCF-9D10-5FA4A673AD5D}" type="sibTrans" cxnId="{0882B39F-BD6A-411B-986E-1B083EF5B6C7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4BAD4AB4-9566-40A5-A2A5-1C228CE0F9AF}" type="pres">
      <dgm:prSet presAssocID="{F4EF4B61-5EA7-4BFD-8F6A-6094B37E24D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C312E1-231B-4015-BD86-696C10A28C08}" type="pres">
      <dgm:prSet presAssocID="{17B049BC-EF86-48A4-A779-C064763862B5}" presName="linNode" presStyleCnt="0"/>
      <dgm:spPr/>
    </dgm:pt>
    <dgm:pt modelId="{56D895B8-0873-45BD-B50A-FE9A96CACA8B}" type="pres">
      <dgm:prSet presAssocID="{17B049BC-EF86-48A4-A779-C064763862B5}" presName="parentText" presStyleLbl="node1" presStyleIdx="0" presStyleCnt="2" custScaleX="242306" custScaleY="39346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9D439700-9024-48FF-B3FD-5B4295C2E713}" type="pres">
      <dgm:prSet presAssocID="{F4F423EF-B873-4051-ABDB-F206F58118F1}" presName="sp" presStyleCnt="0"/>
      <dgm:spPr/>
    </dgm:pt>
    <dgm:pt modelId="{6098D8C5-46AF-4B73-9295-A67D8E2C197C}" type="pres">
      <dgm:prSet presAssocID="{3776AB71-5EB9-4F33-A396-B23BA02DBAC8}" presName="linNode" presStyleCnt="0"/>
      <dgm:spPr/>
    </dgm:pt>
    <dgm:pt modelId="{3ACEBB66-512B-458B-86A2-DA4168885FF7}" type="pres">
      <dgm:prSet presAssocID="{3776AB71-5EB9-4F33-A396-B23BA02DBAC8}" presName="parentText" presStyleLbl="node1" presStyleIdx="1" presStyleCnt="2" custScaleX="242306" custScaleY="44496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8102FDF8-71E7-4AAE-AE87-FA8875F8659F}" srcId="{F4EF4B61-5EA7-4BFD-8F6A-6094B37E24DD}" destId="{17B049BC-EF86-48A4-A779-C064763862B5}" srcOrd="0" destOrd="0" parTransId="{0620A82F-45E9-4FBB-8D32-E9400F1924D7}" sibTransId="{F4F423EF-B873-4051-ABDB-F206F58118F1}"/>
    <dgm:cxn modelId="{0882B39F-BD6A-411B-986E-1B083EF5B6C7}" srcId="{F4EF4B61-5EA7-4BFD-8F6A-6094B37E24DD}" destId="{3776AB71-5EB9-4F33-A396-B23BA02DBAC8}" srcOrd="1" destOrd="0" parTransId="{E1BD0CD4-BCFB-43FE-9917-3A9FCB0F056B}" sibTransId="{BBCC6006-241F-4BCF-9D10-5FA4A673AD5D}"/>
    <dgm:cxn modelId="{CB597BD7-0A14-4D72-820D-5E67E453657A}" type="presOf" srcId="{17B049BC-EF86-48A4-A779-C064763862B5}" destId="{56D895B8-0873-45BD-B50A-FE9A96CACA8B}" srcOrd="0" destOrd="0" presId="urn:microsoft.com/office/officeart/2005/8/layout/vList5"/>
    <dgm:cxn modelId="{E9225B89-CC6F-4AA2-B683-0E9C9FE4B132}" type="presOf" srcId="{F4EF4B61-5EA7-4BFD-8F6A-6094B37E24DD}" destId="{4BAD4AB4-9566-40A5-A2A5-1C228CE0F9AF}" srcOrd="0" destOrd="0" presId="urn:microsoft.com/office/officeart/2005/8/layout/vList5"/>
    <dgm:cxn modelId="{2CE999C6-9451-48CD-AF2D-86D98E5AD4BB}" type="presOf" srcId="{3776AB71-5EB9-4F33-A396-B23BA02DBAC8}" destId="{3ACEBB66-512B-458B-86A2-DA4168885FF7}" srcOrd="0" destOrd="0" presId="urn:microsoft.com/office/officeart/2005/8/layout/vList5"/>
    <dgm:cxn modelId="{8A4BCD2B-C201-4A9B-91ED-BB119C550F74}" type="presParOf" srcId="{4BAD4AB4-9566-40A5-A2A5-1C228CE0F9AF}" destId="{F2C312E1-231B-4015-BD86-696C10A28C08}" srcOrd="0" destOrd="0" presId="urn:microsoft.com/office/officeart/2005/8/layout/vList5"/>
    <dgm:cxn modelId="{E68646F8-A176-458E-8899-381C3CD2312A}" type="presParOf" srcId="{F2C312E1-231B-4015-BD86-696C10A28C08}" destId="{56D895B8-0873-45BD-B50A-FE9A96CACA8B}" srcOrd="0" destOrd="0" presId="urn:microsoft.com/office/officeart/2005/8/layout/vList5"/>
    <dgm:cxn modelId="{2738B91A-1861-4B9D-832C-AFA1F01F5457}" type="presParOf" srcId="{4BAD4AB4-9566-40A5-A2A5-1C228CE0F9AF}" destId="{9D439700-9024-48FF-B3FD-5B4295C2E713}" srcOrd="1" destOrd="0" presId="urn:microsoft.com/office/officeart/2005/8/layout/vList5"/>
    <dgm:cxn modelId="{A7FA3C04-57E2-4638-9A6F-881DF2D781B3}" type="presParOf" srcId="{4BAD4AB4-9566-40A5-A2A5-1C228CE0F9AF}" destId="{6098D8C5-46AF-4B73-9295-A67D8E2C197C}" srcOrd="2" destOrd="0" presId="urn:microsoft.com/office/officeart/2005/8/layout/vList5"/>
    <dgm:cxn modelId="{6982F313-6CD6-465E-8308-B9135302C57E}" type="presParOf" srcId="{6098D8C5-46AF-4B73-9295-A67D8E2C197C}" destId="{3ACEBB66-512B-458B-86A2-DA4168885FF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EF4B61-5EA7-4BFD-8F6A-6094B37E24DD}" type="doc">
      <dgm:prSet loTypeId="urn:diagrams.loki3.com/VaryingWidthList+Icon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C0FC09-F33D-4536-BD5D-E5A4FD20AC59}">
      <dgm:prSet phldrT="[Текст]" custT="1"/>
      <dgm:spPr>
        <a:solidFill>
          <a:schemeClr val="accent6">
            <a:lumMod val="40000"/>
            <a:lumOff val="60000"/>
          </a:schemeClr>
        </a:solidFill>
        <a:ln w="1905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b="1" dirty="0">
              <a:solidFill>
                <a:schemeClr val="accent6">
                  <a:lumMod val="50000"/>
                </a:schemeClr>
              </a:solidFill>
              <a:latin typeface="Book Antiqua" panose="02040602050305030304" pitchFamily="18" charset="0"/>
            </a:rPr>
            <a:t>КОМПЛЕКС  МЕР</a:t>
          </a:r>
        </a:p>
      </dgm:t>
    </dgm:pt>
    <dgm:pt modelId="{546FFA0E-26CA-4C79-874D-53923498AA08}" type="parTrans" cxnId="{2C930D83-D738-4E56-9606-2E86E59AC933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546DDD89-62B7-4A7F-A648-22CD11DF1EAA}" type="sibTrans" cxnId="{2C930D83-D738-4E56-9606-2E86E59AC933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3FB0F898-F2C2-46DD-BE1D-7629AAA2EAD9}">
      <dgm:prSet phldrT="[Текст]" custT="1"/>
      <dgm:spPr>
        <a:noFill/>
        <a:ln w="1270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Подготовка педагогического сообщества к включенности в национальную систему учительского роста посредством реализации приоритетных муниципальных проектов</a:t>
          </a:r>
        </a:p>
      </dgm:t>
    </dgm:pt>
    <dgm:pt modelId="{A405CCC2-321D-4942-9B51-EC48C5515AFB}" type="parTrans" cxnId="{3F4BDFD2-D7B9-4230-8BB4-9A0F5F584A5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C2D00727-28F8-4236-A7D5-E25ED0175F06}" type="sibTrans" cxnId="{3F4BDFD2-D7B9-4230-8BB4-9A0F5F584A5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9F1E2F93-AC95-475E-A501-9A94AB1DFA67}" type="pres">
      <dgm:prSet presAssocID="{F4EF4B61-5EA7-4BFD-8F6A-6094B37E24DD}" presName="Name0" presStyleCnt="0">
        <dgm:presLayoutVars>
          <dgm:resizeHandles/>
        </dgm:presLayoutVars>
      </dgm:prSet>
      <dgm:spPr/>
      <dgm:t>
        <a:bodyPr/>
        <a:lstStyle/>
        <a:p>
          <a:endParaRPr lang="ru-RU"/>
        </a:p>
      </dgm:t>
    </dgm:pt>
    <dgm:pt modelId="{28D07F5E-80C8-4588-9769-02BCB8EFC379}" type="pres">
      <dgm:prSet presAssocID="{61C0FC09-F33D-4536-BD5D-E5A4FD20AC59}" presName="text" presStyleLbl="node1" presStyleIdx="0" presStyleCnt="2" custScaleX="391521" custScaleY="11670" custLinFactY="-27840" custLinFactNeighborX="-3826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3987CF-BCE3-4E16-8B54-7537FA08A8A8}" type="pres">
      <dgm:prSet presAssocID="{546DDD89-62B7-4A7F-A648-22CD11DF1EAA}" presName="space" presStyleCnt="0"/>
      <dgm:spPr/>
    </dgm:pt>
    <dgm:pt modelId="{C443B22B-1174-48FA-B27C-58807CB17FA5}" type="pres">
      <dgm:prSet presAssocID="{3FB0F898-F2C2-46DD-BE1D-7629AAA2EAD9}" presName="text" presStyleLbl="node1" presStyleIdx="1" presStyleCnt="2" custScaleX="174692" custScaleY="39115" custLinFactY="-23527" custLinFactNeighborX="-388" custLinFactNeighborY="-10000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EA55A195-8798-44FF-BF5A-EE7E2AF8C506}" type="presOf" srcId="{3FB0F898-F2C2-46DD-BE1D-7629AAA2EAD9}" destId="{C443B22B-1174-48FA-B27C-58807CB17FA5}" srcOrd="0" destOrd="0" presId="urn:diagrams.loki3.com/VaryingWidthList+Icon"/>
    <dgm:cxn modelId="{3CF3EB38-DD30-48CB-A322-5CD4C3CEAE82}" type="presOf" srcId="{F4EF4B61-5EA7-4BFD-8F6A-6094B37E24DD}" destId="{9F1E2F93-AC95-475E-A501-9A94AB1DFA67}" srcOrd="0" destOrd="0" presId="urn:diagrams.loki3.com/VaryingWidthList+Icon"/>
    <dgm:cxn modelId="{2C930D83-D738-4E56-9606-2E86E59AC933}" srcId="{F4EF4B61-5EA7-4BFD-8F6A-6094B37E24DD}" destId="{61C0FC09-F33D-4536-BD5D-E5A4FD20AC59}" srcOrd="0" destOrd="0" parTransId="{546FFA0E-26CA-4C79-874D-53923498AA08}" sibTransId="{546DDD89-62B7-4A7F-A648-22CD11DF1EAA}"/>
    <dgm:cxn modelId="{356D4739-C57B-4E66-A5AE-022B56791188}" type="presOf" srcId="{61C0FC09-F33D-4536-BD5D-E5A4FD20AC59}" destId="{28D07F5E-80C8-4588-9769-02BCB8EFC379}" srcOrd="0" destOrd="0" presId="urn:diagrams.loki3.com/VaryingWidthList+Icon"/>
    <dgm:cxn modelId="{3F4BDFD2-D7B9-4230-8BB4-9A0F5F584A5A}" srcId="{F4EF4B61-5EA7-4BFD-8F6A-6094B37E24DD}" destId="{3FB0F898-F2C2-46DD-BE1D-7629AAA2EAD9}" srcOrd="1" destOrd="0" parTransId="{A405CCC2-321D-4942-9B51-EC48C5515AFB}" sibTransId="{C2D00727-28F8-4236-A7D5-E25ED0175F06}"/>
    <dgm:cxn modelId="{9D34F058-C0E3-44EA-9EA8-673A56068FF5}" type="presParOf" srcId="{9F1E2F93-AC95-475E-A501-9A94AB1DFA67}" destId="{28D07F5E-80C8-4588-9769-02BCB8EFC379}" srcOrd="0" destOrd="0" presId="urn:diagrams.loki3.com/VaryingWidthList+Icon"/>
    <dgm:cxn modelId="{03D17923-BBBE-42F3-A2F5-039DE6F7F53E}" type="presParOf" srcId="{9F1E2F93-AC95-475E-A501-9A94AB1DFA67}" destId="{823987CF-BCE3-4E16-8B54-7537FA08A8A8}" srcOrd="1" destOrd="0" presId="urn:diagrams.loki3.com/VaryingWidthList+Icon"/>
    <dgm:cxn modelId="{D437FE7C-93E0-4752-BF8F-583B1125A7EE}" type="presParOf" srcId="{9F1E2F93-AC95-475E-A501-9A94AB1DFA67}" destId="{C443B22B-1174-48FA-B27C-58807CB17FA5}" srcOrd="2" destOrd="0" presId="urn:diagrams.loki3.com/VaryingWidthList+Icon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4EF4B61-5EA7-4BFD-8F6A-6094B37E24DD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B374F7-9B8E-428D-9B7B-6CF09955D35D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>
            <a:buClrTx/>
            <a:buSzPts val="1200"/>
            <a:buFont typeface="Arial" panose="020B0604020202020204" pitchFamily="34" charset="0"/>
            <a:buChar char="•"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Доля обучающихся, для которых формируется цифровой образовательный профиль и индивидуальный план </a:t>
          </a:r>
          <a:r>
            <a:rPr lang="ru-RU" sz="1400" dirty="0" smtClean="0">
              <a:solidFill>
                <a:schemeClr val="tx1"/>
              </a:solidFill>
              <a:latin typeface="Book Antiqua" panose="02040602050305030304" pitchFamily="18" charset="0"/>
            </a:rPr>
            <a:t>обучения с использованием ФИСП ЦОС</a:t>
          </a:r>
          <a:endParaRPr lang="ru-RU" sz="1400" dirty="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A5642F19-4FA1-4B0A-B8BC-20793CA71F11}" type="parTrans" cxnId="{432017CC-3B8C-48F4-9D35-B64ED64D8765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A019D284-050E-4673-9226-758A7DAC728D}" type="sibTrans" cxnId="{432017CC-3B8C-48F4-9D35-B64ED64D8765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17B049BC-EF86-48A4-A779-C064763862B5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 marL="182563" indent="0">
            <a:buClrTx/>
            <a:buSzPts val="1200"/>
            <a:buFont typeface="Arial" panose="020B0604020202020204" pitchFamily="34" charset="0"/>
            <a:buChar char="•"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Доля образовательных организаций, , осуществляющих образовательную деятельность с использованием </a:t>
          </a:r>
          <a:b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</a:b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ФИСП ЦОС</a:t>
          </a:r>
        </a:p>
      </dgm:t>
    </dgm:pt>
    <dgm:pt modelId="{0620A82F-45E9-4FBB-8D32-E9400F1924D7}" type="parTrans" cxnId="{8102FDF8-71E7-4AAE-AE87-FA8875F8659F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F4F423EF-B873-4051-ABDB-F206F58118F1}" type="sibTrans" cxnId="{8102FDF8-71E7-4AAE-AE87-FA8875F8659F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3776AB71-5EB9-4F33-A396-B23BA02DBAC8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 marL="182563" indent="0">
            <a:buClrTx/>
            <a:buSzPts val="1200"/>
            <a:buFont typeface="Arial" panose="020B0604020202020204" pitchFamily="34" charset="0"/>
            <a:buChar char="•"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Доля обучающихся, использующих ФИСП ЦОС для горизонтального» обучения и неформального образования</a:t>
          </a:r>
        </a:p>
      </dgm:t>
    </dgm:pt>
    <dgm:pt modelId="{E1BD0CD4-BCFB-43FE-9917-3A9FCB0F056B}" type="parTrans" cxnId="{0882B39F-BD6A-411B-986E-1B083EF5B6C7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BBCC6006-241F-4BCF-9D10-5FA4A673AD5D}" type="sibTrans" cxnId="{0882B39F-BD6A-411B-986E-1B083EF5B6C7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5A32A614-4410-40C3-B2BC-41F7BEDB3E24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 marL="182563" indent="0">
            <a:buClrTx/>
            <a:buSzPts val="1200"/>
            <a:buFont typeface="Arial" panose="020B0604020202020204" pitchFamily="34" charset="0"/>
            <a:buChar char="•"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Доля педагогических работников общего образования, прошедших повышение квалификации в рамках периодической аттестации в цифровой форме с использованием информационного ресурса </a:t>
          </a:r>
          <a:b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</a:b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«одного окна»</a:t>
          </a:r>
        </a:p>
      </dgm:t>
    </dgm:pt>
    <dgm:pt modelId="{E9E2F1EA-909D-4450-8E12-7B97461D618F}" type="parTrans" cxnId="{A880E589-66F0-4C78-B8C9-588491B21E25}">
      <dgm:prSet/>
      <dgm:spPr/>
      <dgm:t>
        <a:bodyPr/>
        <a:lstStyle/>
        <a:p>
          <a:endParaRPr lang="ru-RU"/>
        </a:p>
      </dgm:t>
    </dgm:pt>
    <dgm:pt modelId="{6E89929F-7455-4ECB-AE3B-16CCF51F8E50}" type="sibTrans" cxnId="{A880E589-66F0-4C78-B8C9-588491B21E25}">
      <dgm:prSet/>
      <dgm:spPr/>
      <dgm:t>
        <a:bodyPr/>
        <a:lstStyle/>
        <a:p>
          <a:endParaRPr lang="ru-RU"/>
        </a:p>
      </dgm:t>
    </dgm:pt>
    <dgm:pt modelId="{4BAD4AB4-9566-40A5-A2A5-1C228CE0F9AF}" type="pres">
      <dgm:prSet presAssocID="{F4EF4B61-5EA7-4BFD-8F6A-6094B37E24D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9ADCA5-E03C-42F6-B1FE-20E6A0A0A234}" type="pres">
      <dgm:prSet presAssocID="{3CB374F7-9B8E-428D-9B7B-6CF09955D35D}" presName="linNode" presStyleCnt="0"/>
      <dgm:spPr/>
    </dgm:pt>
    <dgm:pt modelId="{E3F83EC3-1981-4B28-AD4E-2CF04C70C78C}" type="pres">
      <dgm:prSet presAssocID="{3CB374F7-9B8E-428D-9B7B-6CF09955D35D}" presName="parentText" presStyleLbl="node1" presStyleIdx="0" presStyleCnt="4" custScaleX="254589" custScaleY="30318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0017F491-C694-4EED-82B6-DCF857EA87A2}" type="pres">
      <dgm:prSet presAssocID="{A019D284-050E-4673-9226-758A7DAC728D}" presName="sp" presStyleCnt="0"/>
      <dgm:spPr/>
    </dgm:pt>
    <dgm:pt modelId="{F2C312E1-231B-4015-BD86-696C10A28C08}" type="pres">
      <dgm:prSet presAssocID="{17B049BC-EF86-48A4-A779-C064763862B5}" presName="linNode" presStyleCnt="0"/>
      <dgm:spPr/>
    </dgm:pt>
    <dgm:pt modelId="{56D895B8-0873-45BD-B50A-FE9A96CACA8B}" type="pres">
      <dgm:prSet presAssocID="{17B049BC-EF86-48A4-A779-C064763862B5}" presName="parentText" presStyleLbl="node1" presStyleIdx="1" presStyleCnt="4" custScaleX="242306" custScaleY="28394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9D439700-9024-48FF-B3FD-5B4295C2E713}" type="pres">
      <dgm:prSet presAssocID="{F4F423EF-B873-4051-ABDB-F206F58118F1}" presName="sp" presStyleCnt="0"/>
      <dgm:spPr/>
    </dgm:pt>
    <dgm:pt modelId="{6098D8C5-46AF-4B73-9295-A67D8E2C197C}" type="pres">
      <dgm:prSet presAssocID="{3776AB71-5EB9-4F33-A396-B23BA02DBAC8}" presName="linNode" presStyleCnt="0"/>
      <dgm:spPr/>
    </dgm:pt>
    <dgm:pt modelId="{3ACEBB66-512B-458B-86A2-DA4168885FF7}" type="pres">
      <dgm:prSet presAssocID="{3776AB71-5EB9-4F33-A396-B23BA02DBAC8}" presName="parentText" presStyleLbl="node1" presStyleIdx="2" presStyleCnt="4" custScaleX="242306" custScaleY="23422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799AB7D4-78F1-4853-BEA4-2887421AF5F2}" type="pres">
      <dgm:prSet presAssocID="{BBCC6006-241F-4BCF-9D10-5FA4A673AD5D}" presName="sp" presStyleCnt="0"/>
      <dgm:spPr/>
    </dgm:pt>
    <dgm:pt modelId="{34C069EC-97AA-4E20-9A95-4DEB49D7AAF3}" type="pres">
      <dgm:prSet presAssocID="{5A32A614-4410-40C3-B2BC-41F7BEDB3E24}" presName="linNode" presStyleCnt="0"/>
      <dgm:spPr/>
    </dgm:pt>
    <dgm:pt modelId="{B295B88C-7AAD-41E4-80AB-37C98BC6E84B}" type="pres">
      <dgm:prSet presAssocID="{5A32A614-4410-40C3-B2BC-41F7BEDB3E24}" presName="parentText" presStyleLbl="node1" presStyleIdx="3" presStyleCnt="4" custScaleX="242306" custScaleY="49631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DB50C749-F96C-4479-8379-914566D191FE}" type="presOf" srcId="{F4EF4B61-5EA7-4BFD-8F6A-6094B37E24DD}" destId="{4BAD4AB4-9566-40A5-A2A5-1C228CE0F9AF}" srcOrd="0" destOrd="0" presId="urn:microsoft.com/office/officeart/2005/8/layout/vList5"/>
    <dgm:cxn modelId="{A880E589-66F0-4C78-B8C9-588491B21E25}" srcId="{F4EF4B61-5EA7-4BFD-8F6A-6094B37E24DD}" destId="{5A32A614-4410-40C3-B2BC-41F7BEDB3E24}" srcOrd="3" destOrd="0" parTransId="{E9E2F1EA-909D-4450-8E12-7B97461D618F}" sibTransId="{6E89929F-7455-4ECB-AE3B-16CCF51F8E50}"/>
    <dgm:cxn modelId="{432017CC-3B8C-48F4-9D35-B64ED64D8765}" srcId="{F4EF4B61-5EA7-4BFD-8F6A-6094B37E24DD}" destId="{3CB374F7-9B8E-428D-9B7B-6CF09955D35D}" srcOrd="0" destOrd="0" parTransId="{A5642F19-4FA1-4B0A-B8BC-20793CA71F11}" sibTransId="{A019D284-050E-4673-9226-758A7DAC728D}"/>
    <dgm:cxn modelId="{8102FDF8-71E7-4AAE-AE87-FA8875F8659F}" srcId="{F4EF4B61-5EA7-4BFD-8F6A-6094B37E24DD}" destId="{17B049BC-EF86-48A4-A779-C064763862B5}" srcOrd="1" destOrd="0" parTransId="{0620A82F-45E9-4FBB-8D32-E9400F1924D7}" sibTransId="{F4F423EF-B873-4051-ABDB-F206F58118F1}"/>
    <dgm:cxn modelId="{0497EA79-72CD-40EA-8902-550D5C5E0C3C}" type="presOf" srcId="{3CB374F7-9B8E-428D-9B7B-6CF09955D35D}" destId="{E3F83EC3-1981-4B28-AD4E-2CF04C70C78C}" srcOrd="0" destOrd="0" presId="urn:microsoft.com/office/officeart/2005/8/layout/vList5"/>
    <dgm:cxn modelId="{B63CC0C1-2EC8-4A80-B0C5-452F2392C641}" type="presOf" srcId="{5A32A614-4410-40C3-B2BC-41F7BEDB3E24}" destId="{B295B88C-7AAD-41E4-80AB-37C98BC6E84B}" srcOrd="0" destOrd="0" presId="urn:microsoft.com/office/officeart/2005/8/layout/vList5"/>
    <dgm:cxn modelId="{3D633A61-9AF5-4CCE-8F20-5B796D9BC80E}" type="presOf" srcId="{17B049BC-EF86-48A4-A779-C064763862B5}" destId="{56D895B8-0873-45BD-B50A-FE9A96CACA8B}" srcOrd="0" destOrd="0" presId="urn:microsoft.com/office/officeart/2005/8/layout/vList5"/>
    <dgm:cxn modelId="{9880BEFB-4AD2-41D9-9FC9-38151E4E190E}" type="presOf" srcId="{3776AB71-5EB9-4F33-A396-B23BA02DBAC8}" destId="{3ACEBB66-512B-458B-86A2-DA4168885FF7}" srcOrd="0" destOrd="0" presId="urn:microsoft.com/office/officeart/2005/8/layout/vList5"/>
    <dgm:cxn modelId="{0882B39F-BD6A-411B-986E-1B083EF5B6C7}" srcId="{F4EF4B61-5EA7-4BFD-8F6A-6094B37E24DD}" destId="{3776AB71-5EB9-4F33-A396-B23BA02DBAC8}" srcOrd="2" destOrd="0" parTransId="{E1BD0CD4-BCFB-43FE-9917-3A9FCB0F056B}" sibTransId="{BBCC6006-241F-4BCF-9D10-5FA4A673AD5D}"/>
    <dgm:cxn modelId="{6C56FCC1-AD53-4867-B547-1E1589E16ECB}" type="presParOf" srcId="{4BAD4AB4-9566-40A5-A2A5-1C228CE0F9AF}" destId="{E09ADCA5-E03C-42F6-B1FE-20E6A0A0A234}" srcOrd="0" destOrd="0" presId="urn:microsoft.com/office/officeart/2005/8/layout/vList5"/>
    <dgm:cxn modelId="{5547C9BC-8466-498E-A90C-9B31064978F5}" type="presParOf" srcId="{E09ADCA5-E03C-42F6-B1FE-20E6A0A0A234}" destId="{E3F83EC3-1981-4B28-AD4E-2CF04C70C78C}" srcOrd="0" destOrd="0" presId="urn:microsoft.com/office/officeart/2005/8/layout/vList5"/>
    <dgm:cxn modelId="{D85DE766-673B-43F0-BD17-2563C3D27A84}" type="presParOf" srcId="{4BAD4AB4-9566-40A5-A2A5-1C228CE0F9AF}" destId="{0017F491-C694-4EED-82B6-DCF857EA87A2}" srcOrd="1" destOrd="0" presId="urn:microsoft.com/office/officeart/2005/8/layout/vList5"/>
    <dgm:cxn modelId="{7987EAF5-06F9-4379-AEDC-63DA6B4BA5DA}" type="presParOf" srcId="{4BAD4AB4-9566-40A5-A2A5-1C228CE0F9AF}" destId="{F2C312E1-231B-4015-BD86-696C10A28C08}" srcOrd="2" destOrd="0" presId="urn:microsoft.com/office/officeart/2005/8/layout/vList5"/>
    <dgm:cxn modelId="{6DB28709-42B7-41E1-BDDB-874CB8F96F66}" type="presParOf" srcId="{F2C312E1-231B-4015-BD86-696C10A28C08}" destId="{56D895B8-0873-45BD-B50A-FE9A96CACA8B}" srcOrd="0" destOrd="0" presId="urn:microsoft.com/office/officeart/2005/8/layout/vList5"/>
    <dgm:cxn modelId="{C3A64B10-2695-4699-A1B3-297E4CF880C7}" type="presParOf" srcId="{4BAD4AB4-9566-40A5-A2A5-1C228CE0F9AF}" destId="{9D439700-9024-48FF-B3FD-5B4295C2E713}" srcOrd="3" destOrd="0" presId="urn:microsoft.com/office/officeart/2005/8/layout/vList5"/>
    <dgm:cxn modelId="{2893CE7B-B8C1-4462-8AA5-AA28F8D313DD}" type="presParOf" srcId="{4BAD4AB4-9566-40A5-A2A5-1C228CE0F9AF}" destId="{6098D8C5-46AF-4B73-9295-A67D8E2C197C}" srcOrd="4" destOrd="0" presId="urn:microsoft.com/office/officeart/2005/8/layout/vList5"/>
    <dgm:cxn modelId="{3AC1770D-1633-4BE5-94AF-B4C06572738B}" type="presParOf" srcId="{6098D8C5-46AF-4B73-9295-A67D8E2C197C}" destId="{3ACEBB66-512B-458B-86A2-DA4168885FF7}" srcOrd="0" destOrd="0" presId="urn:microsoft.com/office/officeart/2005/8/layout/vList5"/>
    <dgm:cxn modelId="{4C39B982-926E-4195-947D-060141AD53FA}" type="presParOf" srcId="{4BAD4AB4-9566-40A5-A2A5-1C228CE0F9AF}" destId="{799AB7D4-78F1-4853-BEA4-2887421AF5F2}" srcOrd="5" destOrd="0" presId="urn:microsoft.com/office/officeart/2005/8/layout/vList5"/>
    <dgm:cxn modelId="{F16F4C10-247D-4F2A-A3F7-47A654DF1BEE}" type="presParOf" srcId="{4BAD4AB4-9566-40A5-A2A5-1C228CE0F9AF}" destId="{34C069EC-97AA-4E20-9A95-4DEB49D7AAF3}" srcOrd="6" destOrd="0" presId="urn:microsoft.com/office/officeart/2005/8/layout/vList5"/>
    <dgm:cxn modelId="{3396462D-79B3-425E-87E3-43C2D7243390}" type="presParOf" srcId="{34C069EC-97AA-4E20-9A95-4DEB49D7AAF3}" destId="{B295B88C-7AAD-41E4-80AB-37C98BC6E84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4EF4B61-5EA7-4BFD-8F6A-6094B37E24DD}" type="doc">
      <dgm:prSet loTypeId="urn:diagrams.loki3.com/VaryingWidthList+Icon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C0FC09-F33D-4536-BD5D-E5A4FD20AC59}">
      <dgm:prSet phldrT="[Текст]" custT="1"/>
      <dgm:spPr>
        <a:solidFill>
          <a:schemeClr val="accent6">
            <a:lumMod val="40000"/>
            <a:lumOff val="60000"/>
          </a:schemeClr>
        </a:solidFill>
        <a:ln w="1905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b="1" dirty="0">
              <a:solidFill>
                <a:schemeClr val="accent6">
                  <a:lumMod val="50000"/>
                </a:schemeClr>
              </a:solidFill>
              <a:latin typeface="Book Antiqua" panose="02040602050305030304" pitchFamily="18" charset="0"/>
            </a:rPr>
            <a:t>КОМПЛЕКС  МЕР</a:t>
          </a:r>
        </a:p>
      </dgm:t>
    </dgm:pt>
    <dgm:pt modelId="{546FFA0E-26CA-4C79-874D-53923498AA08}" type="parTrans" cxnId="{2C930D83-D738-4E56-9606-2E86E59AC933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546DDD89-62B7-4A7F-A648-22CD11DF1EAA}" type="sibTrans" cxnId="{2C930D83-D738-4E56-9606-2E86E59AC933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3FB0F898-F2C2-46DD-BE1D-7629AAA2EAD9}">
      <dgm:prSet phldrT="[Текст]" custT="1"/>
      <dgm:spPr>
        <a:noFill/>
        <a:ln w="1270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Реализация ПМП 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«Цифровое образование: инвестиции в будущее»</a:t>
          </a:r>
        </a:p>
      </dgm:t>
    </dgm:pt>
    <dgm:pt modelId="{A405CCC2-321D-4942-9B51-EC48C5515AFB}" type="parTrans" cxnId="{3F4BDFD2-D7B9-4230-8BB4-9A0F5F584A5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C2D00727-28F8-4236-A7D5-E25ED0175F06}" type="sibTrans" cxnId="{3F4BDFD2-D7B9-4230-8BB4-9A0F5F584A5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77B9A2C0-B653-4074-B0A0-1514B91EE387}">
      <dgm:prSet phldrT="[Текст]" custT="1"/>
      <dgm:spPr>
        <a:noFill/>
        <a:ln w="1270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Создание центра цифрового образования «IT-куб»</a:t>
          </a:r>
        </a:p>
      </dgm:t>
    </dgm:pt>
    <dgm:pt modelId="{A1B99B2F-E533-494C-B551-6BEBF161DA71}" type="parTrans" cxnId="{D1C30D4C-D9E8-4258-8865-DDEDD739DFA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BAB8060-74E3-4043-B6DC-954854F282EB}" type="sibTrans" cxnId="{D1C30D4C-D9E8-4258-8865-DDEDD739DFA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F1E2F93-AC95-475E-A501-9A94AB1DFA67}" type="pres">
      <dgm:prSet presAssocID="{F4EF4B61-5EA7-4BFD-8F6A-6094B37E24DD}" presName="Name0" presStyleCnt="0">
        <dgm:presLayoutVars>
          <dgm:resizeHandles/>
        </dgm:presLayoutVars>
      </dgm:prSet>
      <dgm:spPr/>
      <dgm:t>
        <a:bodyPr/>
        <a:lstStyle/>
        <a:p>
          <a:endParaRPr lang="ru-RU"/>
        </a:p>
      </dgm:t>
    </dgm:pt>
    <dgm:pt modelId="{28D07F5E-80C8-4588-9769-02BCB8EFC379}" type="pres">
      <dgm:prSet presAssocID="{61C0FC09-F33D-4536-BD5D-E5A4FD20AC59}" presName="text" presStyleLbl="node1" presStyleIdx="0" presStyleCnt="3" custScaleX="391521" custScaleY="11792" custLinFactY="-9786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3987CF-BCE3-4E16-8B54-7537FA08A8A8}" type="pres">
      <dgm:prSet presAssocID="{546DDD89-62B7-4A7F-A648-22CD11DF1EAA}" presName="space" presStyleCnt="0"/>
      <dgm:spPr/>
    </dgm:pt>
    <dgm:pt modelId="{C443B22B-1174-48FA-B27C-58807CB17FA5}" type="pres">
      <dgm:prSet presAssocID="{3FB0F898-F2C2-46DD-BE1D-7629AAA2EAD9}" presName="text" presStyleLbl="node1" presStyleIdx="1" presStyleCnt="3" custScaleX="277098" custScaleY="31229" custLinFactY="-8986" custLinFactNeighborX="503" custLinFactNeighborY="-10000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626F64A-7D52-47B2-BDC7-AA4BA637BA32}" type="pres">
      <dgm:prSet presAssocID="{C2D00727-28F8-4236-A7D5-E25ED0175F06}" presName="space" presStyleCnt="0"/>
      <dgm:spPr/>
    </dgm:pt>
    <dgm:pt modelId="{51FFF1EA-BA2C-4836-9E89-5B69028A15D8}" type="pres">
      <dgm:prSet presAssocID="{77B9A2C0-B653-4074-B0A0-1514B91EE387}" presName="text" presStyleLbl="node1" presStyleIdx="2" presStyleCnt="3" custScaleX="188215" custScaleY="16856" custLinFactY="-9360" custLinFactNeighborX="482" custLinFactNeighborY="-10000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BC1408DD-4839-40F0-93CE-E7C84E90F268}" type="presOf" srcId="{3FB0F898-F2C2-46DD-BE1D-7629AAA2EAD9}" destId="{C443B22B-1174-48FA-B27C-58807CB17FA5}" srcOrd="0" destOrd="0" presId="urn:diagrams.loki3.com/VaryingWidthList+Icon"/>
    <dgm:cxn modelId="{2C930D83-D738-4E56-9606-2E86E59AC933}" srcId="{F4EF4B61-5EA7-4BFD-8F6A-6094B37E24DD}" destId="{61C0FC09-F33D-4536-BD5D-E5A4FD20AC59}" srcOrd="0" destOrd="0" parTransId="{546FFA0E-26CA-4C79-874D-53923498AA08}" sibTransId="{546DDD89-62B7-4A7F-A648-22CD11DF1EAA}"/>
    <dgm:cxn modelId="{04E98241-CD1E-487E-BDED-151499F1A91B}" type="presOf" srcId="{F4EF4B61-5EA7-4BFD-8F6A-6094B37E24DD}" destId="{9F1E2F93-AC95-475E-A501-9A94AB1DFA67}" srcOrd="0" destOrd="0" presId="urn:diagrams.loki3.com/VaryingWidthList+Icon"/>
    <dgm:cxn modelId="{D1C30D4C-D9E8-4258-8865-DDEDD739DFA9}" srcId="{F4EF4B61-5EA7-4BFD-8F6A-6094B37E24DD}" destId="{77B9A2C0-B653-4074-B0A0-1514B91EE387}" srcOrd="2" destOrd="0" parTransId="{A1B99B2F-E533-494C-B551-6BEBF161DA71}" sibTransId="{ABAB8060-74E3-4043-B6DC-954854F282EB}"/>
    <dgm:cxn modelId="{DA45E43D-AB97-404C-82E0-85F52BDDCA80}" type="presOf" srcId="{77B9A2C0-B653-4074-B0A0-1514B91EE387}" destId="{51FFF1EA-BA2C-4836-9E89-5B69028A15D8}" srcOrd="0" destOrd="0" presId="urn:diagrams.loki3.com/VaryingWidthList+Icon"/>
    <dgm:cxn modelId="{3F4BDFD2-D7B9-4230-8BB4-9A0F5F584A5A}" srcId="{F4EF4B61-5EA7-4BFD-8F6A-6094B37E24DD}" destId="{3FB0F898-F2C2-46DD-BE1D-7629AAA2EAD9}" srcOrd="1" destOrd="0" parTransId="{A405CCC2-321D-4942-9B51-EC48C5515AFB}" sibTransId="{C2D00727-28F8-4236-A7D5-E25ED0175F06}"/>
    <dgm:cxn modelId="{DE9F0BA4-9982-4F43-953B-9BA7E0618551}" type="presOf" srcId="{61C0FC09-F33D-4536-BD5D-E5A4FD20AC59}" destId="{28D07F5E-80C8-4588-9769-02BCB8EFC379}" srcOrd="0" destOrd="0" presId="urn:diagrams.loki3.com/VaryingWidthList+Icon"/>
    <dgm:cxn modelId="{0FF609FE-0C46-4C80-AB57-02EFE3BD4F3D}" type="presParOf" srcId="{9F1E2F93-AC95-475E-A501-9A94AB1DFA67}" destId="{28D07F5E-80C8-4588-9769-02BCB8EFC379}" srcOrd="0" destOrd="0" presId="urn:diagrams.loki3.com/VaryingWidthList+Icon"/>
    <dgm:cxn modelId="{BA5DDC2C-8858-4560-B370-11891A5D8A0B}" type="presParOf" srcId="{9F1E2F93-AC95-475E-A501-9A94AB1DFA67}" destId="{823987CF-BCE3-4E16-8B54-7537FA08A8A8}" srcOrd="1" destOrd="0" presId="urn:diagrams.loki3.com/VaryingWidthList+Icon"/>
    <dgm:cxn modelId="{E0230FFE-400E-45B0-8813-B3904BA4FD20}" type="presParOf" srcId="{9F1E2F93-AC95-475E-A501-9A94AB1DFA67}" destId="{C443B22B-1174-48FA-B27C-58807CB17FA5}" srcOrd="2" destOrd="0" presId="urn:diagrams.loki3.com/VaryingWidthList+Icon"/>
    <dgm:cxn modelId="{82ACB6EC-CE62-4377-ACCD-862427CB43D1}" type="presParOf" srcId="{9F1E2F93-AC95-475E-A501-9A94AB1DFA67}" destId="{D626F64A-7D52-47B2-BDC7-AA4BA637BA32}" srcOrd="3" destOrd="0" presId="urn:diagrams.loki3.com/VaryingWidthList+Icon"/>
    <dgm:cxn modelId="{B2D6608D-1913-4611-B71E-99830C40E912}" type="presParOf" srcId="{9F1E2F93-AC95-475E-A501-9A94AB1DFA67}" destId="{51FFF1EA-BA2C-4836-9E89-5B69028A15D8}" srcOrd="4" destOrd="0" presId="urn:diagrams.loki3.com/VaryingWidthList+Icon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4EF4B61-5EA7-4BFD-8F6A-6094B37E24DD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B374F7-9B8E-428D-9B7B-6CF09955D35D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>
            <a:buClrTx/>
            <a:buSzPts val="1200"/>
            <a:buFont typeface="Arial" panose="020B0604020202020204" pitchFamily="34" charset="0"/>
            <a:buChar char="•"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Доля детей в возрасте от 5 до 18 лет, охваченных дополнительным образованием</a:t>
          </a:r>
        </a:p>
      </dgm:t>
    </dgm:pt>
    <dgm:pt modelId="{A5642F19-4FA1-4B0A-B8BC-20793CA71F11}" type="parTrans" cxnId="{432017CC-3B8C-48F4-9D35-B64ED64D8765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A019D284-050E-4673-9226-758A7DAC728D}" type="sibTrans" cxnId="{432017CC-3B8C-48F4-9D35-B64ED64D8765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17B049BC-EF86-48A4-A779-C064763862B5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 marL="84138" indent="0">
            <a:buClrTx/>
            <a:buSzPts val="1200"/>
            <a:buFont typeface="Arial" panose="020B0604020202020204" pitchFamily="34" charset="0"/>
            <a:buChar char="•"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Участие в открытых онлайн-уроках, реализуемых с учетом опыта цикла открытых уроков «</a:t>
          </a:r>
          <a:r>
            <a:rPr lang="ru-RU" sz="1400" dirty="0" err="1">
              <a:solidFill>
                <a:schemeClr val="tx1"/>
              </a:solidFill>
              <a:latin typeface="Book Antiqua" panose="02040602050305030304" pitchFamily="18" charset="0"/>
            </a:rPr>
            <a:t>ПроеКТОриЯ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», «Уроки настоящего» или иных аналогичных по возможностям, функциям и результатам проектах, направленных на раннюю профориентацию</a:t>
          </a:r>
        </a:p>
      </dgm:t>
    </dgm:pt>
    <dgm:pt modelId="{0620A82F-45E9-4FBB-8D32-E9400F1924D7}" type="parTrans" cxnId="{8102FDF8-71E7-4AAE-AE87-FA8875F8659F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F4F423EF-B873-4051-ABDB-F206F58118F1}" type="sibTrans" cxnId="{8102FDF8-71E7-4AAE-AE87-FA8875F8659F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3776AB71-5EB9-4F33-A396-B23BA02DBAC8}">
      <dgm:prSet custT="1"/>
      <dgm:spPr>
        <a:noFill/>
        <a:ln w="12700">
          <a:solidFill>
            <a:srgbClr val="586EB4"/>
          </a:solidFill>
        </a:ln>
      </dgm:spPr>
      <dgm:t>
        <a:bodyPr/>
        <a:lstStyle/>
        <a:p>
          <a:pPr>
            <a:buClrTx/>
            <a:buSzPts val="1200"/>
            <a:buFont typeface="Arial" panose="020B0604020202020204" pitchFamily="34" charset="0"/>
            <a:buChar char="•"/>
          </a:pP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Дети получают рекомендации по построению индивидуального учебного плана в соответствии с выбранными профессиональными компетенциями (профессиональными областями деятельности) с учетом реализации проекта «Билет в будущее»</a:t>
          </a:r>
        </a:p>
      </dgm:t>
    </dgm:pt>
    <dgm:pt modelId="{E1BD0CD4-BCFB-43FE-9917-3A9FCB0F056B}" type="parTrans" cxnId="{0882B39F-BD6A-411B-986E-1B083EF5B6C7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BBCC6006-241F-4BCF-9D10-5FA4A673AD5D}" type="sibTrans" cxnId="{0882B39F-BD6A-411B-986E-1B083EF5B6C7}">
      <dgm:prSet/>
      <dgm:spPr/>
      <dgm:t>
        <a:bodyPr/>
        <a:lstStyle/>
        <a:p>
          <a:endParaRPr lang="ru-RU" sz="1400">
            <a:latin typeface="Book Antiqua" panose="02040602050305030304" pitchFamily="18" charset="0"/>
          </a:endParaRPr>
        </a:p>
      </dgm:t>
    </dgm:pt>
    <dgm:pt modelId="{4BAD4AB4-9566-40A5-A2A5-1C228CE0F9AF}" type="pres">
      <dgm:prSet presAssocID="{F4EF4B61-5EA7-4BFD-8F6A-6094B37E24D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9ADCA5-E03C-42F6-B1FE-20E6A0A0A234}" type="pres">
      <dgm:prSet presAssocID="{3CB374F7-9B8E-428D-9B7B-6CF09955D35D}" presName="linNode" presStyleCnt="0"/>
      <dgm:spPr/>
    </dgm:pt>
    <dgm:pt modelId="{E3F83EC3-1981-4B28-AD4E-2CF04C70C78C}" type="pres">
      <dgm:prSet presAssocID="{3CB374F7-9B8E-428D-9B7B-6CF09955D35D}" presName="parentText" presStyleLbl="node1" presStyleIdx="0" presStyleCnt="3" custScaleX="242306" custScaleY="42154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0017F491-C694-4EED-82B6-DCF857EA87A2}" type="pres">
      <dgm:prSet presAssocID="{A019D284-050E-4673-9226-758A7DAC728D}" presName="sp" presStyleCnt="0"/>
      <dgm:spPr/>
    </dgm:pt>
    <dgm:pt modelId="{F2C312E1-231B-4015-BD86-696C10A28C08}" type="pres">
      <dgm:prSet presAssocID="{17B049BC-EF86-48A4-A779-C064763862B5}" presName="linNode" presStyleCnt="0"/>
      <dgm:spPr/>
    </dgm:pt>
    <dgm:pt modelId="{56D895B8-0873-45BD-B50A-FE9A96CACA8B}" type="pres">
      <dgm:prSet presAssocID="{17B049BC-EF86-48A4-A779-C064763862B5}" presName="parentText" presStyleLbl="node1" presStyleIdx="1" presStyleCnt="3" custScaleX="242306" custScaleY="114512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9D439700-9024-48FF-B3FD-5B4295C2E713}" type="pres">
      <dgm:prSet presAssocID="{F4F423EF-B873-4051-ABDB-F206F58118F1}" presName="sp" presStyleCnt="0"/>
      <dgm:spPr/>
    </dgm:pt>
    <dgm:pt modelId="{6098D8C5-46AF-4B73-9295-A67D8E2C197C}" type="pres">
      <dgm:prSet presAssocID="{3776AB71-5EB9-4F33-A396-B23BA02DBAC8}" presName="linNode" presStyleCnt="0"/>
      <dgm:spPr/>
    </dgm:pt>
    <dgm:pt modelId="{3ACEBB66-512B-458B-86A2-DA4168885FF7}" type="pres">
      <dgm:prSet presAssocID="{3776AB71-5EB9-4F33-A396-B23BA02DBAC8}" presName="parentText" presStyleLbl="node1" presStyleIdx="2" presStyleCnt="3" custScaleX="242306" custScaleY="103110" custLinFactNeighborX="18628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8102FDF8-71E7-4AAE-AE87-FA8875F8659F}" srcId="{F4EF4B61-5EA7-4BFD-8F6A-6094B37E24DD}" destId="{17B049BC-EF86-48A4-A779-C064763862B5}" srcOrd="1" destOrd="0" parTransId="{0620A82F-45E9-4FBB-8D32-E9400F1924D7}" sibTransId="{F4F423EF-B873-4051-ABDB-F206F58118F1}"/>
    <dgm:cxn modelId="{432017CC-3B8C-48F4-9D35-B64ED64D8765}" srcId="{F4EF4B61-5EA7-4BFD-8F6A-6094B37E24DD}" destId="{3CB374F7-9B8E-428D-9B7B-6CF09955D35D}" srcOrd="0" destOrd="0" parTransId="{A5642F19-4FA1-4B0A-B8BC-20793CA71F11}" sibTransId="{A019D284-050E-4673-9226-758A7DAC728D}"/>
    <dgm:cxn modelId="{A493DCE7-69F9-4969-8DA9-64716A9E6D07}" type="presOf" srcId="{17B049BC-EF86-48A4-A779-C064763862B5}" destId="{56D895B8-0873-45BD-B50A-FE9A96CACA8B}" srcOrd="0" destOrd="0" presId="urn:microsoft.com/office/officeart/2005/8/layout/vList5"/>
    <dgm:cxn modelId="{684F2710-7DF1-4A72-A3D2-0899CF9044E0}" type="presOf" srcId="{3CB374F7-9B8E-428D-9B7B-6CF09955D35D}" destId="{E3F83EC3-1981-4B28-AD4E-2CF04C70C78C}" srcOrd="0" destOrd="0" presId="urn:microsoft.com/office/officeart/2005/8/layout/vList5"/>
    <dgm:cxn modelId="{DF219CC4-6B55-4AD0-A9AC-053E67C54B37}" type="presOf" srcId="{F4EF4B61-5EA7-4BFD-8F6A-6094B37E24DD}" destId="{4BAD4AB4-9566-40A5-A2A5-1C228CE0F9AF}" srcOrd="0" destOrd="0" presId="urn:microsoft.com/office/officeart/2005/8/layout/vList5"/>
    <dgm:cxn modelId="{9BE7B093-57AA-41D0-B05F-BB87B6C6B382}" type="presOf" srcId="{3776AB71-5EB9-4F33-A396-B23BA02DBAC8}" destId="{3ACEBB66-512B-458B-86A2-DA4168885FF7}" srcOrd="0" destOrd="0" presId="urn:microsoft.com/office/officeart/2005/8/layout/vList5"/>
    <dgm:cxn modelId="{0882B39F-BD6A-411B-986E-1B083EF5B6C7}" srcId="{F4EF4B61-5EA7-4BFD-8F6A-6094B37E24DD}" destId="{3776AB71-5EB9-4F33-A396-B23BA02DBAC8}" srcOrd="2" destOrd="0" parTransId="{E1BD0CD4-BCFB-43FE-9917-3A9FCB0F056B}" sibTransId="{BBCC6006-241F-4BCF-9D10-5FA4A673AD5D}"/>
    <dgm:cxn modelId="{7BC98577-3A6F-4E76-9722-33E23478AB97}" type="presParOf" srcId="{4BAD4AB4-9566-40A5-A2A5-1C228CE0F9AF}" destId="{E09ADCA5-E03C-42F6-B1FE-20E6A0A0A234}" srcOrd="0" destOrd="0" presId="urn:microsoft.com/office/officeart/2005/8/layout/vList5"/>
    <dgm:cxn modelId="{FE80847F-A9DF-4619-A40A-1BCDB077C4B3}" type="presParOf" srcId="{E09ADCA5-E03C-42F6-B1FE-20E6A0A0A234}" destId="{E3F83EC3-1981-4B28-AD4E-2CF04C70C78C}" srcOrd="0" destOrd="0" presId="urn:microsoft.com/office/officeart/2005/8/layout/vList5"/>
    <dgm:cxn modelId="{4630055B-F25F-49E3-B148-466BE28242C9}" type="presParOf" srcId="{4BAD4AB4-9566-40A5-A2A5-1C228CE0F9AF}" destId="{0017F491-C694-4EED-82B6-DCF857EA87A2}" srcOrd="1" destOrd="0" presId="urn:microsoft.com/office/officeart/2005/8/layout/vList5"/>
    <dgm:cxn modelId="{A6EBB612-B809-4F5B-90A8-E59544C7CCD4}" type="presParOf" srcId="{4BAD4AB4-9566-40A5-A2A5-1C228CE0F9AF}" destId="{F2C312E1-231B-4015-BD86-696C10A28C08}" srcOrd="2" destOrd="0" presId="urn:microsoft.com/office/officeart/2005/8/layout/vList5"/>
    <dgm:cxn modelId="{C8879E1F-08BC-4526-BE1D-3399688143E1}" type="presParOf" srcId="{F2C312E1-231B-4015-BD86-696C10A28C08}" destId="{56D895B8-0873-45BD-B50A-FE9A96CACA8B}" srcOrd="0" destOrd="0" presId="urn:microsoft.com/office/officeart/2005/8/layout/vList5"/>
    <dgm:cxn modelId="{48CF6D10-9399-41F5-A3F1-7A8079997BD2}" type="presParOf" srcId="{4BAD4AB4-9566-40A5-A2A5-1C228CE0F9AF}" destId="{9D439700-9024-48FF-B3FD-5B4295C2E713}" srcOrd="3" destOrd="0" presId="urn:microsoft.com/office/officeart/2005/8/layout/vList5"/>
    <dgm:cxn modelId="{77B49A20-CBCA-4F4C-A4EC-9EB21B9B00FA}" type="presParOf" srcId="{4BAD4AB4-9566-40A5-A2A5-1C228CE0F9AF}" destId="{6098D8C5-46AF-4B73-9295-A67D8E2C197C}" srcOrd="4" destOrd="0" presId="urn:microsoft.com/office/officeart/2005/8/layout/vList5"/>
    <dgm:cxn modelId="{F364B9FE-665F-4A25-B6C0-95A4B2FFBED2}" type="presParOf" srcId="{6098D8C5-46AF-4B73-9295-A67D8E2C197C}" destId="{3ACEBB66-512B-458B-86A2-DA4168885FF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4EF4B61-5EA7-4BFD-8F6A-6094B37E24DD}" type="doc">
      <dgm:prSet loTypeId="urn:diagrams.loki3.com/VaryingWidthList+Icon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C0FC09-F33D-4536-BD5D-E5A4FD20AC59}">
      <dgm:prSet phldrT="[Текст]" custT="1"/>
      <dgm:spPr>
        <a:solidFill>
          <a:schemeClr val="accent6">
            <a:lumMod val="40000"/>
            <a:lumOff val="60000"/>
          </a:schemeClr>
        </a:solidFill>
        <a:ln w="1905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600" b="1" dirty="0">
              <a:solidFill>
                <a:schemeClr val="accent6">
                  <a:lumMod val="50000"/>
                </a:schemeClr>
              </a:solidFill>
              <a:latin typeface="Book Antiqua" panose="02040602050305030304" pitchFamily="18" charset="0"/>
            </a:rPr>
            <a:t>КОМПЛЕКС  МЕР</a:t>
          </a:r>
        </a:p>
      </dgm:t>
    </dgm:pt>
    <dgm:pt modelId="{546FFA0E-26CA-4C79-874D-53923498AA08}" type="parTrans" cxnId="{2C930D83-D738-4E56-9606-2E86E59AC933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546DDD89-62B7-4A7F-A648-22CD11DF1EAA}" type="sibTrans" cxnId="{2C930D83-D738-4E56-9606-2E86E59AC933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3FB0F898-F2C2-46DD-BE1D-7629AAA2EAD9}">
      <dgm:prSet phldrT="[Текст]" custT="1"/>
      <dgm:spPr>
        <a:noFill/>
        <a:ln w="1270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Реализация ПМП 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«Дополнительное образование – инвестиции в будущее», «Я – архитектор будущего», «Цифровое образование: инвестиции в будущее», «Шахматное образование»</a:t>
          </a:r>
        </a:p>
      </dgm:t>
    </dgm:pt>
    <dgm:pt modelId="{A405CCC2-321D-4942-9B51-EC48C5515AFB}" type="parTrans" cxnId="{3F4BDFD2-D7B9-4230-8BB4-9A0F5F584A5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C2D00727-28F8-4236-A7D5-E25ED0175F06}" type="sibTrans" cxnId="{3F4BDFD2-D7B9-4230-8BB4-9A0F5F584A5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Book Antiqua" panose="02040602050305030304" pitchFamily="18" charset="0"/>
          </a:endParaRPr>
        </a:p>
      </dgm:t>
    </dgm:pt>
    <dgm:pt modelId="{77B9A2C0-B653-4074-B0A0-1514B91EE387}">
      <dgm:prSet phldrT="[Текст]" custT="1"/>
      <dgm:spPr>
        <a:noFill/>
        <a:ln w="1270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Создание детских технопарков «</a:t>
          </a:r>
          <a:r>
            <a:rPr lang="ru-RU" sz="1400" dirty="0" err="1">
              <a:solidFill>
                <a:schemeClr val="tx1"/>
              </a:solidFill>
              <a:latin typeface="Book Antiqua" panose="02040602050305030304" pitchFamily="18" charset="0"/>
            </a:rPr>
            <a:t>Кванториум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» по модели «</a:t>
          </a:r>
          <a:r>
            <a:rPr lang="ru-RU" sz="1400" dirty="0" err="1">
              <a:solidFill>
                <a:schemeClr val="tx1"/>
              </a:solidFill>
              <a:latin typeface="Book Antiqua" panose="02040602050305030304" pitchFamily="18" charset="0"/>
            </a:rPr>
            <a:t>Квантолаб</a:t>
          </a:r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»</a:t>
          </a:r>
        </a:p>
      </dgm:t>
    </dgm:pt>
    <dgm:pt modelId="{A1B99B2F-E533-494C-B551-6BEBF161DA71}" type="parTrans" cxnId="{D1C30D4C-D9E8-4258-8865-DDEDD739DFA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BAB8060-74E3-4043-B6DC-954854F282EB}" type="sibTrans" cxnId="{D1C30D4C-D9E8-4258-8865-DDEDD739DFA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0B3F249-C7CE-4C3D-AC86-E7266C9BEC59}">
      <dgm:prSet phldrT="[Текст]" custT="1"/>
      <dgm:spPr>
        <a:noFill/>
        <a:ln w="12700"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Book Antiqua" panose="02040602050305030304" pitchFamily="18" charset="0"/>
            </a:rPr>
            <a:t>Реализация сетевой модели в реализации программ технической и естественнонаучной направленности </a:t>
          </a:r>
        </a:p>
      </dgm:t>
    </dgm:pt>
    <dgm:pt modelId="{6F724573-2BC9-41DB-9D3F-95DFCDBA9359}" type="parTrans" cxnId="{067255BF-D188-4FA4-B121-516F8301D7E0}">
      <dgm:prSet/>
      <dgm:spPr/>
      <dgm:t>
        <a:bodyPr/>
        <a:lstStyle/>
        <a:p>
          <a:endParaRPr lang="ru-RU"/>
        </a:p>
      </dgm:t>
    </dgm:pt>
    <dgm:pt modelId="{E4F20F25-2119-4745-9E83-126ABF85DBCD}" type="sibTrans" cxnId="{067255BF-D188-4FA4-B121-516F8301D7E0}">
      <dgm:prSet/>
      <dgm:spPr/>
      <dgm:t>
        <a:bodyPr/>
        <a:lstStyle/>
        <a:p>
          <a:endParaRPr lang="ru-RU"/>
        </a:p>
      </dgm:t>
    </dgm:pt>
    <dgm:pt modelId="{9F1E2F93-AC95-475E-A501-9A94AB1DFA67}" type="pres">
      <dgm:prSet presAssocID="{F4EF4B61-5EA7-4BFD-8F6A-6094B37E24DD}" presName="Name0" presStyleCnt="0">
        <dgm:presLayoutVars>
          <dgm:resizeHandles/>
        </dgm:presLayoutVars>
      </dgm:prSet>
      <dgm:spPr/>
      <dgm:t>
        <a:bodyPr/>
        <a:lstStyle/>
        <a:p>
          <a:endParaRPr lang="ru-RU"/>
        </a:p>
      </dgm:t>
    </dgm:pt>
    <dgm:pt modelId="{28D07F5E-80C8-4588-9769-02BCB8EFC379}" type="pres">
      <dgm:prSet presAssocID="{61C0FC09-F33D-4536-BD5D-E5A4FD20AC59}" presName="text" presStyleLbl="node1" presStyleIdx="0" presStyleCnt="4" custScaleX="391521" custScaleY="11792" custLinFactNeighborX="10711" custLinFactNeighborY="39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3987CF-BCE3-4E16-8B54-7537FA08A8A8}" type="pres">
      <dgm:prSet presAssocID="{546DDD89-62B7-4A7F-A648-22CD11DF1EAA}" presName="space" presStyleCnt="0"/>
      <dgm:spPr/>
    </dgm:pt>
    <dgm:pt modelId="{C443B22B-1174-48FA-B27C-58807CB17FA5}" type="pres">
      <dgm:prSet presAssocID="{3FB0F898-F2C2-46DD-BE1D-7629AAA2EAD9}" presName="text" presStyleLbl="node1" presStyleIdx="1" presStyleCnt="4" custScaleX="162413" custScaleY="31229" custLinFactNeighborY="309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626F64A-7D52-47B2-BDC7-AA4BA637BA32}" type="pres">
      <dgm:prSet presAssocID="{C2D00727-28F8-4236-A7D5-E25ED0175F06}" presName="space" presStyleCnt="0"/>
      <dgm:spPr/>
    </dgm:pt>
    <dgm:pt modelId="{51FFF1EA-BA2C-4836-9E89-5B69028A15D8}" type="pres">
      <dgm:prSet presAssocID="{77B9A2C0-B653-4074-B0A0-1514B91EE387}" presName="text" presStyleLbl="node1" presStyleIdx="2" presStyleCnt="4" custScaleX="188215" custScaleY="1685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EC4667B5-E9EF-48E8-9E32-662481810604}" type="pres">
      <dgm:prSet presAssocID="{ABAB8060-74E3-4043-B6DC-954854F282EB}" presName="space" presStyleCnt="0"/>
      <dgm:spPr/>
    </dgm:pt>
    <dgm:pt modelId="{CF46496F-2558-43E9-B425-C4BB0CADA629}" type="pres">
      <dgm:prSet presAssocID="{40B3F249-C7CE-4C3D-AC86-E7266C9BEC59}" presName="text" presStyleLbl="node1" presStyleIdx="3" presStyleCnt="4" custScaleX="182633" custScaleY="25402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1ABB1CF7-8D16-467E-A471-A117B5FC1522}" type="presOf" srcId="{40B3F249-C7CE-4C3D-AC86-E7266C9BEC59}" destId="{CF46496F-2558-43E9-B425-C4BB0CADA629}" srcOrd="0" destOrd="0" presId="urn:diagrams.loki3.com/VaryingWidthList+Icon"/>
    <dgm:cxn modelId="{3829F659-5D88-41F7-A7F1-3A6753112A03}" type="presOf" srcId="{3FB0F898-F2C2-46DD-BE1D-7629AAA2EAD9}" destId="{C443B22B-1174-48FA-B27C-58807CB17FA5}" srcOrd="0" destOrd="0" presId="urn:diagrams.loki3.com/VaryingWidthList+Icon"/>
    <dgm:cxn modelId="{3FB2255E-3BEA-41A1-A5BB-62C4EDCD8153}" type="presOf" srcId="{61C0FC09-F33D-4536-BD5D-E5A4FD20AC59}" destId="{28D07F5E-80C8-4588-9769-02BCB8EFC379}" srcOrd="0" destOrd="0" presId="urn:diagrams.loki3.com/VaryingWidthList+Icon"/>
    <dgm:cxn modelId="{198A1E16-15F2-4CCD-9B3F-A164AC46CD05}" type="presOf" srcId="{77B9A2C0-B653-4074-B0A0-1514B91EE387}" destId="{51FFF1EA-BA2C-4836-9E89-5B69028A15D8}" srcOrd="0" destOrd="0" presId="urn:diagrams.loki3.com/VaryingWidthList+Icon"/>
    <dgm:cxn modelId="{D1C30D4C-D9E8-4258-8865-DDEDD739DFA9}" srcId="{F4EF4B61-5EA7-4BFD-8F6A-6094B37E24DD}" destId="{77B9A2C0-B653-4074-B0A0-1514B91EE387}" srcOrd="2" destOrd="0" parTransId="{A1B99B2F-E533-494C-B551-6BEBF161DA71}" sibTransId="{ABAB8060-74E3-4043-B6DC-954854F282EB}"/>
    <dgm:cxn modelId="{2ADB2047-966D-4725-AD82-45A6F0678655}" type="presOf" srcId="{F4EF4B61-5EA7-4BFD-8F6A-6094B37E24DD}" destId="{9F1E2F93-AC95-475E-A501-9A94AB1DFA67}" srcOrd="0" destOrd="0" presId="urn:diagrams.loki3.com/VaryingWidthList+Icon"/>
    <dgm:cxn modelId="{3F4BDFD2-D7B9-4230-8BB4-9A0F5F584A5A}" srcId="{F4EF4B61-5EA7-4BFD-8F6A-6094B37E24DD}" destId="{3FB0F898-F2C2-46DD-BE1D-7629AAA2EAD9}" srcOrd="1" destOrd="0" parTransId="{A405CCC2-321D-4942-9B51-EC48C5515AFB}" sibTransId="{C2D00727-28F8-4236-A7D5-E25ED0175F06}"/>
    <dgm:cxn modelId="{2C930D83-D738-4E56-9606-2E86E59AC933}" srcId="{F4EF4B61-5EA7-4BFD-8F6A-6094B37E24DD}" destId="{61C0FC09-F33D-4536-BD5D-E5A4FD20AC59}" srcOrd="0" destOrd="0" parTransId="{546FFA0E-26CA-4C79-874D-53923498AA08}" sibTransId="{546DDD89-62B7-4A7F-A648-22CD11DF1EAA}"/>
    <dgm:cxn modelId="{067255BF-D188-4FA4-B121-516F8301D7E0}" srcId="{F4EF4B61-5EA7-4BFD-8F6A-6094B37E24DD}" destId="{40B3F249-C7CE-4C3D-AC86-E7266C9BEC59}" srcOrd="3" destOrd="0" parTransId="{6F724573-2BC9-41DB-9D3F-95DFCDBA9359}" sibTransId="{E4F20F25-2119-4745-9E83-126ABF85DBCD}"/>
    <dgm:cxn modelId="{8664239E-38C0-4DAB-B981-705BD3480E8F}" type="presParOf" srcId="{9F1E2F93-AC95-475E-A501-9A94AB1DFA67}" destId="{28D07F5E-80C8-4588-9769-02BCB8EFC379}" srcOrd="0" destOrd="0" presId="urn:diagrams.loki3.com/VaryingWidthList+Icon"/>
    <dgm:cxn modelId="{F46BAF93-0517-4021-9393-6729E3EA465B}" type="presParOf" srcId="{9F1E2F93-AC95-475E-A501-9A94AB1DFA67}" destId="{823987CF-BCE3-4E16-8B54-7537FA08A8A8}" srcOrd="1" destOrd="0" presId="urn:diagrams.loki3.com/VaryingWidthList+Icon"/>
    <dgm:cxn modelId="{BFFDB3A6-AF5F-4441-A672-15D78E4BE958}" type="presParOf" srcId="{9F1E2F93-AC95-475E-A501-9A94AB1DFA67}" destId="{C443B22B-1174-48FA-B27C-58807CB17FA5}" srcOrd="2" destOrd="0" presId="urn:diagrams.loki3.com/VaryingWidthList+Icon"/>
    <dgm:cxn modelId="{EDA518E8-6203-46B6-BF91-B677CA8D522A}" type="presParOf" srcId="{9F1E2F93-AC95-475E-A501-9A94AB1DFA67}" destId="{D626F64A-7D52-47B2-BDC7-AA4BA637BA32}" srcOrd="3" destOrd="0" presId="urn:diagrams.loki3.com/VaryingWidthList+Icon"/>
    <dgm:cxn modelId="{687C9594-A8E5-49E6-AF6D-E66D1D428FB8}" type="presParOf" srcId="{9F1E2F93-AC95-475E-A501-9A94AB1DFA67}" destId="{51FFF1EA-BA2C-4836-9E89-5B69028A15D8}" srcOrd="4" destOrd="0" presId="urn:diagrams.loki3.com/VaryingWidthList+Icon"/>
    <dgm:cxn modelId="{F9672920-63A6-4434-A1EB-2D4C9CF88A67}" type="presParOf" srcId="{9F1E2F93-AC95-475E-A501-9A94AB1DFA67}" destId="{EC4667B5-E9EF-48E8-9E32-662481810604}" srcOrd="5" destOrd="0" presId="urn:diagrams.loki3.com/VaryingWidthList+Icon"/>
    <dgm:cxn modelId="{8D5B3220-B71D-4DE6-842C-3DD8E258B25D}" type="presParOf" srcId="{9F1E2F93-AC95-475E-A501-9A94AB1DFA67}" destId="{CF46496F-2558-43E9-B425-C4BB0CADA629}" srcOrd="6" destOrd="0" presId="urn:diagrams.loki3.com/VaryingWidthList+Icon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F83EC3-1981-4B28-AD4E-2CF04C70C78C}">
      <dsp:nvSpPr>
        <dsp:cNvPr id="0" name=""/>
        <dsp:cNvSpPr/>
      </dsp:nvSpPr>
      <dsp:spPr>
        <a:xfrm>
          <a:off x="559678" y="1685"/>
          <a:ext cx="3823134" cy="1112669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None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Отношение среднего балла ЕГЭ в 10% школ с лучшими результатами ЕГЭ к среднему баллу ЕГЭ в 10% школ с худшими результатами ЕГЭ</a:t>
          </a:r>
        </a:p>
      </dsp:txBody>
      <dsp:txXfrm>
        <a:off x="613994" y="56001"/>
        <a:ext cx="3714502" cy="1004037"/>
      </dsp:txXfrm>
    </dsp:sp>
    <dsp:sp modelId="{56D895B8-0873-45BD-B50A-FE9A96CACA8B}">
      <dsp:nvSpPr>
        <dsp:cNvPr id="0" name=""/>
        <dsp:cNvSpPr/>
      </dsp:nvSpPr>
      <dsp:spPr>
        <a:xfrm>
          <a:off x="559678" y="1169989"/>
          <a:ext cx="3823134" cy="1112669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None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Обновление содержания и методов обучения предметной области «Технология» и других предметных областей</a:t>
          </a:r>
        </a:p>
      </dsp:txBody>
      <dsp:txXfrm>
        <a:off x="613994" y="1224305"/>
        <a:ext cx="3714502" cy="1004037"/>
      </dsp:txXfrm>
    </dsp:sp>
    <dsp:sp modelId="{3ACEBB66-512B-458B-86A2-DA4168885FF7}">
      <dsp:nvSpPr>
        <dsp:cNvPr id="0" name=""/>
        <dsp:cNvSpPr/>
      </dsp:nvSpPr>
      <dsp:spPr>
        <a:xfrm>
          <a:off x="559678" y="2338292"/>
          <a:ext cx="3823134" cy="1112669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None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Охват обучающихся основными и дополнительными общеобразовательными программами цифрового, естественнонаучного и гуманитарного профилей</a:t>
          </a:r>
        </a:p>
      </dsp:txBody>
      <dsp:txXfrm>
        <a:off x="613994" y="2392608"/>
        <a:ext cx="3714502" cy="10040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07F5E-80C8-4588-9769-02BCB8EFC379}">
      <dsp:nvSpPr>
        <dsp:cNvPr id="0" name=""/>
        <dsp:cNvSpPr/>
      </dsp:nvSpPr>
      <dsp:spPr>
        <a:xfrm>
          <a:off x="0" y="0"/>
          <a:ext cx="3641952" cy="498922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905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accent6">
                  <a:lumMod val="50000"/>
                </a:schemeClr>
              </a:solidFill>
              <a:latin typeface="Book Antiqua" panose="02040602050305030304" pitchFamily="18" charset="0"/>
            </a:rPr>
            <a:t>КОМПЛЕКС  МЕР</a:t>
          </a:r>
        </a:p>
      </dsp:txBody>
      <dsp:txXfrm>
        <a:off x="0" y="0"/>
        <a:ext cx="3641952" cy="498922"/>
      </dsp:txXfrm>
    </dsp:sp>
    <dsp:sp modelId="{C443B22B-1174-48FA-B27C-58807CB17FA5}">
      <dsp:nvSpPr>
        <dsp:cNvPr id="0" name=""/>
        <dsp:cNvSpPr/>
      </dsp:nvSpPr>
      <dsp:spPr>
        <a:xfrm>
          <a:off x="0" y="600604"/>
          <a:ext cx="3641952" cy="1557085"/>
        </a:xfrm>
        <a:prstGeom prst="roundRect">
          <a:avLst/>
        </a:prstGeom>
        <a:noFill/>
        <a:ln w="1270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Реализация ПМП 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/>
          </a:r>
          <a:b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</a:b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«Цифровое образование: инвестиции в будущее», «Иноязычное образование», «Читательская компетентность», 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«Финансовая грамотность – вклад в надежное будущее», «Шахматное образование», «Дополнительное образование – инвестиции в будущее»</a:t>
          </a:r>
        </a:p>
      </dsp:txBody>
      <dsp:txXfrm>
        <a:off x="76011" y="676615"/>
        <a:ext cx="3489930" cy="1405063"/>
      </dsp:txXfrm>
    </dsp:sp>
    <dsp:sp modelId="{4B1FBAEA-216B-4AF7-86F9-506891967566}">
      <dsp:nvSpPr>
        <dsp:cNvPr id="0" name=""/>
        <dsp:cNvSpPr/>
      </dsp:nvSpPr>
      <dsp:spPr>
        <a:xfrm>
          <a:off x="0" y="2254050"/>
          <a:ext cx="3641952" cy="581072"/>
        </a:xfrm>
        <a:prstGeom prst="roundRect">
          <a:avLst/>
        </a:prstGeom>
        <a:noFill/>
        <a:ln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Обеспечение функционирования </a:t>
          </a:r>
          <a:r>
            <a:rPr lang="ru-RU" sz="1400" b="1" kern="1200" dirty="0">
              <a:solidFill>
                <a:schemeClr val="tx1"/>
              </a:solidFill>
              <a:latin typeface="Book Antiqua" panose="02040602050305030304" pitchFamily="18" charset="0"/>
            </a:rPr>
            <a:t>внутренней системы оценки качества образования</a:t>
          </a:r>
        </a:p>
      </dsp:txBody>
      <dsp:txXfrm>
        <a:off x="28366" y="2282416"/>
        <a:ext cx="3585220" cy="524340"/>
      </dsp:txXfrm>
    </dsp:sp>
    <dsp:sp modelId="{D0974286-1CF3-448C-8884-24BCE8F638ED}">
      <dsp:nvSpPr>
        <dsp:cNvPr id="0" name=""/>
        <dsp:cNvSpPr/>
      </dsp:nvSpPr>
      <dsp:spPr>
        <a:xfrm>
          <a:off x="0" y="2926094"/>
          <a:ext cx="3641952" cy="711649"/>
        </a:xfrm>
        <a:prstGeom prst="roundRect">
          <a:avLst/>
        </a:prstGeom>
        <a:noFill/>
        <a:ln w="1270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Создание </a:t>
          </a:r>
          <a:r>
            <a:rPr lang="ru-RU" sz="1400" kern="1200" dirty="0" err="1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высокооснащенных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 ученических мест для реализации предмета «Технология», детских технопарков «</a:t>
          </a:r>
          <a:r>
            <a:rPr lang="ru-RU" sz="1400" kern="1200" dirty="0" err="1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Кванториум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»</a:t>
          </a:r>
          <a:endParaRPr lang="ru-RU" sz="1400" kern="1200" dirty="0">
            <a:solidFill>
              <a:schemeClr val="tx1"/>
            </a:solidFill>
            <a:latin typeface="Book Antiqua" panose="02040602050305030304" pitchFamily="18" charset="0"/>
          </a:endParaRPr>
        </a:p>
      </dsp:txBody>
      <dsp:txXfrm>
        <a:off x="34740" y="2960834"/>
        <a:ext cx="3572472" cy="642169"/>
      </dsp:txXfrm>
    </dsp:sp>
    <dsp:sp modelId="{51FFF1EA-BA2C-4836-9E89-5B69028A15D8}">
      <dsp:nvSpPr>
        <dsp:cNvPr id="0" name=""/>
        <dsp:cNvSpPr/>
      </dsp:nvSpPr>
      <dsp:spPr>
        <a:xfrm>
          <a:off x="0" y="3745397"/>
          <a:ext cx="3641952" cy="429332"/>
        </a:xfrm>
        <a:prstGeom prst="roundRect">
          <a:avLst/>
        </a:prstGeom>
        <a:noFill/>
        <a:ln w="1270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Создание детских технопарков «</a:t>
          </a:r>
          <a:r>
            <a:rPr lang="ru-RU" sz="1400" kern="1200" dirty="0" err="1">
              <a:solidFill>
                <a:schemeClr val="tx1"/>
              </a:solidFill>
              <a:latin typeface="Book Antiqua" panose="02040602050305030304" pitchFamily="18" charset="0"/>
            </a:rPr>
            <a:t>Кванториум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» по модели «</a:t>
          </a:r>
          <a:r>
            <a:rPr lang="ru-RU" sz="1400" kern="1200" dirty="0" err="1">
              <a:solidFill>
                <a:schemeClr val="tx1"/>
              </a:solidFill>
              <a:latin typeface="Book Antiqua" panose="02040602050305030304" pitchFamily="18" charset="0"/>
            </a:rPr>
            <a:t>Квантолаб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»</a:t>
          </a:r>
        </a:p>
      </dsp:txBody>
      <dsp:txXfrm>
        <a:off x="20958" y="3766355"/>
        <a:ext cx="3600036" cy="3874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895B8-0873-45BD-B50A-FE9A96CACA8B}">
      <dsp:nvSpPr>
        <dsp:cNvPr id="0" name=""/>
        <dsp:cNvSpPr/>
      </dsp:nvSpPr>
      <dsp:spPr>
        <a:xfrm>
          <a:off x="559678" y="164462"/>
          <a:ext cx="3823134" cy="1149803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84138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None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Доля учителей общеобразовательных организаций, вовлеченных в национальную систему профессионального роста педагогических работников</a:t>
          </a:r>
        </a:p>
      </dsp:txBody>
      <dsp:txXfrm>
        <a:off x="615807" y="220591"/>
        <a:ext cx="3710876" cy="1037545"/>
      </dsp:txXfrm>
    </dsp:sp>
    <dsp:sp modelId="{3ACEBB66-512B-458B-86A2-DA4168885FF7}">
      <dsp:nvSpPr>
        <dsp:cNvPr id="0" name=""/>
        <dsp:cNvSpPr/>
      </dsp:nvSpPr>
      <dsp:spPr>
        <a:xfrm>
          <a:off x="559678" y="1460380"/>
          <a:ext cx="3823134" cy="1300301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82563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None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Доля педагогических работников,</a:t>
          </a:r>
          <a:b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</a:b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прошедших добровольную независимую оценку профессиональной квалификации</a:t>
          </a:r>
        </a:p>
      </dsp:txBody>
      <dsp:txXfrm>
        <a:off x="623153" y="1523855"/>
        <a:ext cx="3696184" cy="11733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07F5E-80C8-4588-9769-02BCB8EFC379}">
      <dsp:nvSpPr>
        <dsp:cNvPr id="0" name=""/>
        <dsp:cNvSpPr/>
      </dsp:nvSpPr>
      <dsp:spPr>
        <a:xfrm>
          <a:off x="0" y="0"/>
          <a:ext cx="3641952" cy="365763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905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accent6">
                  <a:lumMod val="50000"/>
                </a:schemeClr>
              </a:solidFill>
              <a:latin typeface="Book Antiqua" panose="02040602050305030304" pitchFamily="18" charset="0"/>
            </a:rPr>
            <a:t>КОМПЛЕКС  МЕР</a:t>
          </a:r>
        </a:p>
      </dsp:txBody>
      <dsp:txXfrm>
        <a:off x="0" y="0"/>
        <a:ext cx="3641952" cy="365763"/>
      </dsp:txXfrm>
    </dsp:sp>
    <dsp:sp modelId="{C443B22B-1174-48FA-B27C-58807CB17FA5}">
      <dsp:nvSpPr>
        <dsp:cNvPr id="0" name=""/>
        <dsp:cNvSpPr/>
      </dsp:nvSpPr>
      <dsp:spPr>
        <a:xfrm>
          <a:off x="0" y="322805"/>
          <a:ext cx="3641952" cy="1225951"/>
        </a:xfrm>
        <a:prstGeom prst="roundRect">
          <a:avLst/>
        </a:prstGeom>
        <a:noFill/>
        <a:ln w="1270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Подготовка педагогического сообщества к включенности в национальную систему учительского роста посредством реализации приоритетных муниципальных проектов</a:t>
          </a:r>
        </a:p>
      </dsp:txBody>
      <dsp:txXfrm>
        <a:off x="59846" y="382651"/>
        <a:ext cx="3522260" cy="110625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F83EC3-1981-4B28-AD4E-2CF04C70C78C}">
      <dsp:nvSpPr>
        <dsp:cNvPr id="0" name=""/>
        <dsp:cNvSpPr/>
      </dsp:nvSpPr>
      <dsp:spPr>
        <a:xfrm>
          <a:off x="365875" y="2029"/>
          <a:ext cx="4016937" cy="818628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Char char="•"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Доля обучающихся, для которых формируется цифровой образовательный профиль и индивидуальный план </a:t>
          </a:r>
          <a:r>
            <a:rPr lang="ru-RU" sz="1400" kern="1200" dirty="0" smtClean="0">
              <a:solidFill>
                <a:schemeClr val="tx1"/>
              </a:solidFill>
              <a:latin typeface="Book Antiqua" panose="02040602050305030304" pitchFamily="18" charset="0"/>
            </a:rPr>
            <a:t>обучения с использованием ФИСП ЦОС</a:t>
          </a:r>
          <a:endParaRPr lang="ru-RU" sz="1400" kern="1200" dirty="0">
            <a:solidFill>
              <a:schemeClr val="tx1"/>
            </a:solidFill>
            <a:latin typeface="Book Antiqua" panose="02040602050305030304" pitchFamily="18" charset="0"/>
          </a:endParaRPr>
        </a:p>
      </dsp:txBody>
      <dsp:txXfrm>
        <a:off x="405837" y="41991"/>
        <a:ext cx="3937013" cy="738704"/>
      </dsp:txXfrm>
    </dsp:sp>
    <dsp:sp modelId="{56D895B8-0873-45BD-B50A-FE9A96CACA8B}">
      <dsp:nvSpPr>
        <dsp:cNvPr id="0" name=""/>
        <dsp:cNvSpPr/>
      </dsp:nvSpPr>
      <dsp:spPr>
        <a:xfrm>
          <a:off x="476852" y="955665"/>
          <a:ext cx="3823134" cy="766678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82563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Char char="•"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Доля образовательных организаций, , осуществляющих образовательную деятельность с использованием </a:t>
          </a:r>
          <a:b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</a:b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ФИСП ЦОС</a:t>
          </a:r>
        </a:p>
      </dsp:txBody>
      <dsp:txXfrm>
        <a:off x="514278" y="993091"/>
        <a:ext cx="3748282" cy="691826"/>
      </dsp:txXfrm>
    </dsp:sp>
    <dsp:sp modelId="{3ACEBB66-512B-458B-86A2-DA4168885FF7}">
      <dsp:nvSpPr>
        <dsp:cNvPr id="0" name=""/>
        <dsp:cNvSpPr/>
      </dsp:nvSpPr>
      <dsp:spPr>
        <a:xfrm>
          <a:off x="476852" y="1857350"/>
          <a:ext cx="3823134" cy="632427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82563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Char char="•"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Доля обучающихся, использующих ФИСП ЦОС для горизонтального» обучения и неформального образования</a:t>
          </a:r>
        </a:p>
      </dsp:txBody>
      <dsp:txXfrm>
        <a:off x="507725" y="1888223"/>
        <a:ext cx="3761388" cy="570681"/>
      </dsp:txXfrm>
    </dsp:sp>
    <dsp:sp modelId="{B295B88C-7AAD-41E4-80AB-37C98BC6E84B}">
      <dsp:nvSpPr>
        <dsp:cNvPr id="0" name=""/>
        <dsp:cNvSpPr/>
      </dsp:nvSpPr>
      <dsp:spPr>
        <a:xfrm>
          <a:off x="476852" y="2624785"/>
          <a:ext cx="3823134" cy="1340107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82563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Char char="•"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Доля педагогических работников общего образования, прошедших повышение квалификации в рамках периодической аттестации в цифровой форме с использованием информационного ресурса </a:t>
          </a:r>
          <a:b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</a:b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«одного окна»</a:t>
          </a:r>
        </a:p>
      </dsp:txBody>
      <dsp:txXfrm>
        <a:off x="542271" y="2690204"/>
        <a:ext cx="3692296" cy="120926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07F5E-80C8-4588-9769-02BCB8EFC379}">
      <dsp:nvSpPr>
        <dsp:cNvPr id="0" name=""/>
        <dsp:cNvSpPr/>
      </dsp:nvSpPr>
      <dsp:spPr>
        <a:xfrm>
          <a:off x="0" y="15011"/>
          <a:ext cx="3641952" cy="545719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905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accent6">
                  <a:lumMod val="50000"/>
                </a:schemeClr>
              </a:solidFill>
              <a:latin typeface="Book Antiqua" panose="02040602050305030304" pitchFamily="18" charset="0"/>
            </a:rPr>
            <a:t>КОМПЛЕКС  МЕР</a:t>
          </a:r>
        </a:p>
      </dsp:txBody>
      <dsp:txXfrm>
        <a:off x="0" y="15011"/>
        <a:ext cx="3641952" cy="545719"/>
      </dsp:txXfrm>
    </dsp:sp>
    <dsp:sp modelId="{C443B22B-1174-48FA-B27C-58807CB17FA5}">
      <dsp:nvSpPr>
        <dsp:cNvPr id="0" name=""/>
        <dsp:cNvSpPr/>
      </dsp:nvSpPr>
      <dsp:spPr>
        <a:xfrm>
          <a:off x="19475" y="829148"/>
          <a:ext cx="3616128" cy="1445240"/>
        </a:xfrm>
        <a:prstGeom prst="roundRect">
          <a:avLst/>
        </a:prstGeom>
        <a:noFill/>
        <a:ln w="1270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Реализация ПМП 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«Цифровое образование: инвестиции в будущее»</a:t>
          </a:r>
        </a:p>
      </dsp:txBody>
      <dsp:txXfrm>
        <a:off x="90026" y="899699"/>
        <a:ext cx="3475026" cy="1304138"/>
      </dsp:txXfrm>
    </dsp:sp>
    <dsp:sp modelId="{51FFF1EA-BA2C-4836-9E89-5B69028A15D8}">
      <dsp:nvSpPr>
        <dsp:cNvPr id="0" name=""/>
        <dsp:cNvSpPr/>
      </dsp:nvSpPr>
      <dsp:spPr>
        <a:xfrm>
          <a:off x="0" y="2488474"/>
          <a:ext cx="3641952" cy="780075"/>
        </a:xfrm>
        <a:prstGeom prst="roundRect">
          <a:avLst/>
        </a:prstGeom>
        <a:noFill/>
        <a:ln w="1270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Создание центра цифрового образования «IT-куб»</a:t>
          </a:r>
        </a:p>
      </dsp:txBody>
      <dsp:txXfrm>
        <a:off x="38080" y="2526554"/>
        <a:ext cx="3565792" cy="70391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F83EC3-1981-4B28-AD4E-2CF04C70C78C}">
      <dsp:nvSpPr>
        <dsp:cNvPr id="0" name=""/>
        <dsp:cNvSpPr/>
      </dsp:nvSpPr>
      <dsp:spPr>
        <a:xfrm>
          <a:off x="559678" y="363"/>
          <a:ext cx="3823134" cy="581260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Char char="•"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Доля детей в возрасте от 5 до 18 лет, охваченных дополнительным образованием</a:t>
          </a:r>
        </a:p>
      </dsp:txBody>
      <dsp:txXfrm>
        <a:off x="588053" y="28738"/>
        <a:ext cx="3766384" cy="524510"/>
      </dsp:txXfrm>
    </dsp:sp>
    <dsp:sp modelId="{56D895B8-0873-45BD-B50A-FE9A96CACA8B}">
      <dsp:nvSpPr>
        <dsp:cNvPr id="0" name=""/>
        <dsp:cNvSpPr/>
      </dsp:nvSpPr>
      <dsp:spPr>
        <a:xfrm>
          <a:off x="563411" y="650568"/>
          <a:ext cx="3819401" cy="1579003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84138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Char char="•"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Участие в открытых онлайн-уроках, реализуемых с учетом опыта цикла открытых уроков «</a:t>
          </a:r>
          <a:r>
            <a:rPr lang="ru-RU" sz="1400" kern="1200" dirty="0" err="1">
              <a:solidFill>
                <a:schemeClr val="tx1"/>
              </a:solidFill>
              <a:latin typeface="Book Antiqua" panose="02040602050305030304" pitchFamily="18" charset="0"/>
            </a:rPr>
            <a:t>ПроеКТОриЯ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», «Уроки настоящего» или иных аналогичных по возможностям, функциям и результатам проектах, направленных на раннюю профориентацию</a:t>
          </a:r>
        </a:p>
      </dsp:txBody>
      <dsp:txXfrm>
        <a:off x="640492" y="727649"/>
        <a:ext cx="3665239" cy="1424841"/>
      </dsp:txXfrm>
    </dsp:sp>
    <dsp:sp modelId="{3ACEBB66-512B-458B-86A2-DA4168885FF7}">
      <dsp:nvSpPr>
        <dsp:cNvPr id="0" name=""/>
        <dsp:cNvSpPr/>
      </dsp:nvSpPr>
      <dsp:spPr>
        <a:xfrm>
          <a:off x="563411" y="2298517"/>
          <a:ext cx="3819401" cy="1421781"/>
        </a:xfrm>
        <a:prstGeom prst="roundRect">
          <a:avLst/>
        </a:prstGeom>
        <a:noFill/>
        <a:ln w="12700">
          <a:solidFill>
            <a:srgbClr val="586EB4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Pts val="1200"/>
            <a:buFont typeface="Arial" panose="020B0604020202020204" pitchFamily="34" charset="0"/>
            <a:buChar char="•"/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Дети получают рекомендации по построению индивидуального учебного плана в соответствии с выбранными профессиональными компетенциями (профессиональными областями деятельности) с учетом реализации проекта «Билет в будущее»</a:t>
          </a:r>
        </a:p>
      </dsp:txBody>
      <dsp:txXfrm>
        <a:off x="632817" y="2367923"/>
        <a:ext cx="3680589" cy="128296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07F5E-80C8-4588-9769-02BCB8EFC379}">
      <dsp:nvSpPr>
        <dsp:cNvPr id="0" name=""/>
        <dsp:cNvSpPr/>
      </dsp:nvSpPr>
      <dsp:spPr>
        <a:xfrm>
          <a:off x="0" y="9046"/>
          <a:ext cx="3641952" cy="515285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905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chemeClr val="accent6">
                  <a:lumMod val="50000"/>
                </a:schemeClr>
              </a:solidFill>
              <a:latin typeface="Book Antiqua" panose="02040602050305030304" pitchFamily="18" charset="0"/>
            </a:rPr>
            <a:t>КОМПЛЕКС  МЕР</a:t>
          </a:r>
        </a:p>
      </dsp:txBody>
      <dsp:txXfrm>
        <a:off x="0" y="9046"/>
        <a:ext cx="3641952" cy="515285"/>
      </dsp:txXfrm>
    </dsp:sp>
    <dsp:sp modelId="{C443B22B-1174-48FA-B27C-58807CB17FA5}">
      <dsp:nvSpPr>
        <dsp:cNvPr id="0" name=""/>
        <dsp:cNvSpPr/>
      </dsp:nvSpPr>
      <dsp:spPr>
        <a:xfrm>
          <a:off x="0" y="734773"/>
          <a:ext cx="3641952" cy="1364640"/>
        </a:xfrm>
        <a:prstGeom prst="roundRect">
          <a:avLst/>
        </a:prstGeom>
        <a:noFill/>
        <a:ln w="1270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  <a:ea typeface="Century Gothic" charset="0"/>
              <a:cs typeface="Century Gothic" charset="0"/>
            </a:rPr>
            <a:t>Реализация ПМП 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«Дополнительное образование – инвестиции в будущее», «Я – архитектор будущего», «Цифровое образование: инвестиции в будущее», «Шахматное образование»</a:t>
          </a:r>
        </a:p>
      </dsp:txBody>
      <dsp:txXfrm>
        <a:off x="66616" y="801389"/>
        <a:ext cx="3508720" cy="1231408"/>
      </dsp:txXfrm>
    </dsp:sp>
    <dsp:sp modelId="{51FFF1EA-BA2C-4836-9E89-5B69028A15D8}">
      <dsp:nvSpPr>
        <dsp:cNvPr id="0" name=""/>
        <dsp:cNvSpPr/>
      </dsp:nvSpPr>
      <dsp:spPr>
        <a:xfrm>
          <a:off x="0" y="2317228"/>
          <a:ext cx="3641952" cy="736571"/>
        </a:xfrm>
        <a:prstGeom prst="roundRect">
          <a:avLst/>
        </a:prstGeom>
        <a:noFill/>
        <a:ln w="1270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Создание детских технопарков «</a:t>
          </a:r>
          <a:r>
            <a:rPr lang="ru-RU" sz="1400" kern="1200" dirty="0" err="1">
              <a:solidFill>
                <a:schemeClr val="tx1"/>
              </a:solidFill>
              <a:latin typeface="Book Antiqua" panose="02040602050305030304" pitchFamily="18" charset="0"/>
            </a:rPr>
            <a:t>Кванториум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» по модели «</a:t>
          </a:r>
          <a:r>
            <a:rPr lang="ru-RU" sz="1400" kern="1200" dirty="0" err="1">
              <a:solidFill>
                <a:schemeClr val="tx1"/>
              </a:solidFill>
              <a:latin typeface="Book Antiqua" panose="02040602050305030304" pitchFamily="18" charset="0"/>
            </a:rPr>
            <a:t>Квантолаб</a:t>
          </a: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»</a:t>
          </a:r>
        </a:p>
      </dsp:txBody>
      <dsp:txXfrm>
        <a:off x="35956" y="2353184"/>
        <a:ext cx="3570040" cy="664659"/>
      </dsp:txXfrm>
    </dsp:sp>
    <dsp:sp modelId="{CF46496F-2558-43E9-B425-C4BB0CADA629}">
      <dsp:nvSpPr>
        <dsp:cNvPr id="0" name=""/>
        <dsp:cNvSpPr/>
      </dsp:nvSpPr>
      <dsp:spPr>
        <a:xfrm>
          <a:off x="0" y="3272289"/>
          <a:ext cx="3641952" cy="1110013"/>
        </a:xfrm>
        <a:prstGeom prst="roundRect">
          <a:avLst/>
        </a:prstGeom>
        <a:noFill/>
        <a:ln w="12700">
          <a:solidFill>
            <a:schemeClr val="accent6">
              <a:lumMod val="60000"/>
              <a:lumOff val="4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Book Antiqua" panose="02040602050305030304" pitchFamily="18" charset="0"/>
            </a:rPr>
            <a:t>Реализация сетевой модели в реализации программ технической и естественнонаучной направленности </a:t>
          </a:r>
        </a:p>
      </dsp:txBody>
      <dsp:txXfrm>
        <a:off x="54186" y="3326475"/>
        <a:ext cx="3533580" cy="10016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VaryingWidthList+Icon">
  <dgm:title val="Список переменной ширины"/>
  <dgm:desc val="Служит для акцентирования внимания на элементах различной ширины. Хорошо подходит для размещения большого количества текста уровня 1. Ширина каждой фигуры определяется независимо с учетом количества текста в ней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VaryingWidthList+Icon">
  <dgm:title val="Список переменной ширины"/>
  <dgm:desc val="Служит для акцентирования внимания на элементах различной ширины. Хорошо подходит для размещения большого количества текста уровня 1. Ширина каждой фигуры определяется независимо с учетом количества текста в ней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VaryingWidthList+Icon">
  <dgm:title val="Список переменной ширины"/>
  <dgm:desc val="Служит для акцентирования внимания на элементах различной ширины. Хорошо подходит для размещения большого количества текста уровня 1. Ширина каждой фигуры определяется независимо с учетом количества текста в ней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diagrams.loki3.com/VaryingWidthList+Icon">
  <dgm:title val="Список переменной ширины"/>
  <dgm:desc val="Служит для акцентирования внимания на элементах различной ширины. Хорошо подходит для размещения большого количества текста уровня 1. Ширина каждой фигуры определяется независимо с учетом количества текста в ней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A0E632-E2AA-4A53-AAEE-D194119E19B9}" type="datetimeFigureOut">
              <a:rPr lang="ru-RU" smtClean="0"/>
              <a:t>21.11.2019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03A102-D084-4BB7-BC72-31429F413C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293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ED97235C-E062-439D-9641-64731D4651F7}" type="slidenum">
              <a:rPr lang="ru-RU" altLang="ru-RU" smtClean="0"/>
              <a:pPr/>
              <a:t>8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93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00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66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780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32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618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711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262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60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054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87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92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resh.edu.ru/" TargetMode="External"/><Relationship Id="rId3" Type="http://schemas.openxmlformats.org/officeDocument/2006/relationships/hyperlink" Target="http://bilet-help.worldskills.ru/" TargetMode="External"/><Relationship Id="rId7" Type="http://schemas.openxmlformats.org/officeDocument/2006/relationships/hyperlink" Target="http://&#1089;&#1077;&#1090;&#1077;&#1074;&#1080;&#1095;&#1086;&#1082;.&#1088;&#1092;/" TargetMode="External"/><Relationship Id="rId2" Type="http://schemas.openxmlformats.org/officeDocument/2006/relationships/hyperlink" Target="https://&#1077;&#1076;&#1080;&#1085;&#1099;&#1081;&#1091;&#1088;&#1086;&#1082;.&#1088;&#1092;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ob-edu.ru/" TargetMode="External"/><Relationship Id="rId5" Type="http://schemas.openxmlformats.org/officeDocument/2006/relationships/hyperlink" Target="https://&#1091;&#1088;&#1086;&#1082;&#1094;&#1080;&#1092;&#1088;&#1099;.&#1088;&#1092;/" TargetMode="External"/><Relationship Id="rId4" Type="http://schemas.openxmlformats.org/officeDocument/2006/relationships/hyperlink" Target="https://uchi.ru/" TargetMode="External"/><Relationship Id="rId9" Type="http://schemas.openxmlformats.org/officeDocument/2006/relationships/hyperlink" Target="https://proektoria.online/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&#1088;71.&#1085;&#1072;&#1074;&#1080;&#1075;&#1072;&#1090;&#1086;&#1088;.&#1076;&#1077;&#1090;&#1080;/" TargetMode="External"/><Relationship Id="rId3" Type="http://schemas.openxmlformats.org/officeDocument/2006/relationships/hyperlink" Target="http://dop.edu.ru/" TargetMode="External"/><Relationship Id="rId7" Type="http://schemas.openxmlformats.org/officeDocument/2006/relationships/hyperlink" Target="http://globaltalents.ru/" TargetMode="External"/><Relationship Id="rId2" Type="http://schemas.openxmlformats.org/officeDocument/2006/relationships/hyperlink" Target="https://navigatum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ochisirius.ru/" TargetMode="External"/><Relationship Id="rId5" Type="http://schemas.openxmlformats.org/officeDocument/2006/relationships/hyperlink" Target="https://school.mob-edu.ru/" TargetMode="External"/><Relationship Id="rId4" Type="http://schemas.openxmlformats.org/officeDocument/2006/relationships/hyperlink" Target="https://ruroditel.ru/" TargetMode="External"/><Relationship Id="rId9" Type="http://schemas.openxmlformats.org/officeDocument/2006/relationships/hyperlink" Target="https://&#1087;&#1077;&#1076;&#1087;&#1088;&#1086;&#1077;&#1082;&#1090;.&#1088;&#1092;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usmuseum.ru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vcht.center/metodiks/" TargetMode="External"/><Relationship Id="rId2" Type="http://schemas.openxmlformats.org/officeDocument/2006/relationships/hyperlink" Target="http://konkurs.sertification.org/new_store/open.ht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pedsovet2019.iro86.r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urwiki.admsurgut.ru/wiki/index.php?title=%D0%9F%D0%B5%D0%B4%D0%B0%D0%B3%D0%BE%D0%B3%D0%B8%D1%87%D0%B5%D1%81%D0%BA%D0%B8%D0%B5_%D1%81%D0%BE%D0%B2%D0%B5%D1%82%D1%8B_%D0%B2_%D0%9E%D0%91%D0%A0%D0%90%D0%97%D0%9E%D0%92%D0%90%D0%A2%D0%95%D0%9B%D0%AC%D0%9D%D0%AB%D0%A5_%D0%9E%D0%A0%D0%93%D0%90%D0%9D%D0%98%D0%97%D0%90%D0%A6%D0%98%D0%AF%D0%A5" TargetMode="External"/><Relationship Id="rId3" Type="http://schemas.openxmlformats.org/officeDocument/2006/relationships/hyperlink" Target="https://www.surwiki.admsurgut.ru/wiki/index.php?title=%C2%AB%D0%A3%D0%A1%D0%9F%D0%95%D0%A5_%D0%9A%D0%90%D0%96%D0%94%D0%9E%D0%93%D0%9E_%D0%A0%D0%95%D0%91%D0%95%D0%9D%D0%9A%D0%90%C2%BB" TargetMode="External"/><Relationship Id="rId7" Type="http://schemas.openxmlformats.org/officeDocument/2006/relationships/hyperlink" Target="https://www.surwiki.admsurgut.ru/wiki/index.php?title=%D0%A3%D0%BF%D1%80%D0%B0%D0%B2%D0%BB%D0%B5%D0%BD%D1%87%D0%B5%D1%81%D0%BA%D0%B8%D0%B9_%D1%84%D0%BE%D1%80%D1%83%D0%BC_-_2019" TargetMode="External"/><Relationship Id="rId2" Type="http://schemas.openxmlformats.org/officeDocument/2006/relationships/hyperlink" Target="https://www.surwiki.admsurgut.ru/wiki/index.php?title=%D0%9E%D0%A2%D0%9A%D0%A0%D0%AB%D0%A2%D0%9E%D0%95_%D0%9E%D0%9D%D0%9B%D0%90%D0%99%D0%9D-%D0%97%D0%90%D0%A1%D0%95%D0%94%D0%90%D0%9D%D0%98%D0%95_%D0%9D%D0%90%D0%A3%D0%A7%D0%9D%D0%9E-%D0%9C%D0%95%D0%A2%D0%9E%D0%94%D0%98%D0%A7%D0%95%D0%A1%D0%9A%D0%9E%D0%93%D0%9E_%D0%A1%D0%9E%D0%92%D0%95%D0%A2%D0%90_%D0%98_%D0%9C%D0%A3%D0%9D%D0%98%D0%A6%D0%98%D0%9F%D0%90%D0%9B%D0%AC%D0%9D%D0%9E%D0%93%D0%9E_%D0%A1%D0%9E%D0%92%D0%95%D0%A2%D0%90_%D0%9F%D0%9E_%D0%A0%D0%90%D0%97%D0%92%D0%98%D0%A2%D0%98%D0%AE_%D0%9E%D0%91%D0%A0%D0%90%D0%97%D0%9E%D0%92%D0%90%D0%9D%D0%98%D0%AF_-_201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urwiki.admsurgut.ru/wiki/index.php?title=%C2%AB%D0%A6%D0%98%D0%A4%D0%A0%D0%9E%D0%92%D0%90%D0%AF_%D0%A8%D0%9A%D0%9E%D0%9B%D0%90%C2%BB" TargetMode="External"/><Relationship Id="rId5" Type="http://schemas.openxmlformats.org/officeDocument/2006/relationships/hyperlink" Target="https://www.surwiki.admsurgut.ru/wiki/index.php?title=%C2%AB%D0%A8%D0%9A%D0%9E%D0%9B%D0%90_%D0%91%D0%A3%D0%94%D0%A3%D0%A9%D0%95%D0%93%D0%9E%C2%BB" TargetMode="External"/><Relationship Id="rId4" Type="http://schemas.openxmlformats.org/officeDocument/2006/relationships/hyperlink" Target="https://www.surwiki.admsurgut.ru/wiki/index.php?title=%C2%AB%D0%A1%D0%9E%D0%92%D0%A0%D0%95%D0%9C%D0%95%D0%9D%D0%9D%D0%AB%D0%99_%D0%94%D0%95%D0%A2%D0%A1%D0%9A%D0%98%D0%99_%D0%A1%D0%90%D0%94%C2%BB" TargetMode="External"/><Relationship Id="rId9" Type="http://schemas.openxmlformats.org/officeDocument/2006/relationships/hyperlink" Target="https://www.surwiki.admsurgut.ru/wiki/index.php?title=%D0%A4%D0%BE%D1%80%D1%83%D0%BC-%D0%B2%D1%8B%D1%81%D1%82%D0%B0%D0%B2%D0%BA%D0%B0_%D0%BE%D1%80%D0%B3%D0%B0%D0%BD%D0%B8%D0%B7%D0%B0%D1%86%D0%B8%D0%B9_-_2019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du.gov.ru/national-project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0928" y="16571"/>
            <a:ext cx="6216073" cy="1192714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/>
            </a:r>
            <a:br>
              <a:rPr lang="ru-RU" sz="3600" dirty="0"/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Департамент образования Администрации города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МАУ «Информационно-методический центр»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Муниципальные бюджетные общеобразовательные 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учреждения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гимназия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№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248113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ЗАСЕДАНИЕ №1 </a:t>
            </a:r>
            <a:b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ГОРОДСКОГО ПРОФЕССИОНАЛЬНОГО ОБЪЕДИНЕНИЯ ПЕДАГОГИЧЕСКИХ РАБОТНИКОВ</a:t>
            </a:r>
            <a:endParaRPr lang="ru-RU" sz="4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63888" y="5710496"/>
            <a:ext cx="2016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ноябрь 2019 г.</a:t>
            </a:r>
          </a:p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Сургут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8"/>
            <a:ext cx="1141416" cy="109601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60650"/>
            <a:ext cx="926966" cy="94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29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9216" y="182204"/>
            <a:ext cx="8229600" cy="438484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ПОЛЕЗНЫЕ САЙТЫ ДЛЯ УЧИТЕЛЕЙ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78893" y="692663"/>
            <a:ext cx="2448272" cy="5492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Современная  школа</a:t>
            </a:r>
          </a:p>
          <a:p>
            <a:pPr algn="ctr"/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96036" y="692662"/>
            <a:ext cx="2448272" cy="5492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Цифровая школа</a:t>
            </a:r>
          </a:p>
          <a:p>
            <a:pPr algn="ctr"/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79512" y="1371057"/>
            <a:ext cx="2736304" cy="14098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единыйурок.рф</a:t>
            </a:r>
            <a:endParaRPr lang="ru-RU" sz="14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Площадка, чтобы провести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тематические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и образовательные мероприятия. На сайте есть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библиотека для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учителей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Учитель может посмотреть календарь единых уроков и скачать материалы к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ним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79512" y="2930532"/>
            <a:ext cx="2736304" cy="142898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bilet-help.worldskills.ru</a:t>
            </a:r>
            <a:endParaRPr lang="ru-RU" sz="14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позволяет ученикам разобраться, какая предметная область и возможная профессия раскроет их таланты. После теста ученик получает рекомендации,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построить и развивать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профессиональную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траекторию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091456" y="1371056"/>
            <a:ext cx="2736304" cy="14098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uchi.ru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соответствует ФГОС и примерным ООП. Ученик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изучает курс в комфортном темпе с необходимым количеством повторений. Школьник не зависит от уровня своей подготовки,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социальных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географических условий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95236" y="2930533"/>
            <a:ext cx="2736304" cy="142898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://</a:t>
            </a:r>
            <a:r>
              <a:rPr lang="ru-RU" sz="14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урокцифры.рф</a:t>
            </a:r>
            <a:endParaRPr lang="ru-RU" sz="14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сайте – открытые уроки от специалистов в области IT-технологий. Ученики в игровой форме знакомятся с основами программирования. «Урок цифры» проходил раз в месяц в течение недели с февраля по май 2019 года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012160" y="1371057"/>
            <a:ext cx="2664296" cy="14098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https://mob-edu.ru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курирует 16 проектов по Рос-сии. Все интерактивные материалы соответствуют требованиям ФГОС. Есть курсы подготовки для всех уровней образования, цифровые программы для учеников с ОВЗ, проект по благотворительности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012160" y="2930531"/>
            <a:ext cx="2664296" cy="142898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сетевичок.рф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квест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цифровой грамотности, который проверит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технические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знания учеников. На сайте ученик узнает про четыре раздела цифровой грамотности и решит, готов ли он принять участие в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квесте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123728" y="4509119"/>
            <a:ext cx="4752528" cy="86409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</a:t>
            </a:r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resh.edu.ru</a:t>
            </a:r>
            <a:endParaRPr lang="ru-RU" sz="14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сайт с 92 366 заданиями. На сайте учителя найдут готовые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рабочие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и конспекты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уроков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учебным предметам. Ресурс помогает выстроить индивидуальную траекторию ученика на конкретный срок</a:t>
            </a:r>
            <a:endParaRPr lang="ru-RU" sz="11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1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132045" y="5517232"/>
            <a:ext cx="4752528" cy="9361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https://proektoria.online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площадка, на которой ученики посещают мастер-классы 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шоу.  Педагоги участвуют в круглых столах и обсуждают актуальные вопросы самоопределения молодежи</a:t>
            </a:r>
          </a:p>
        </p:txBody>
      </p:sp>
    </p:spTree>
    <p:extLst>
      <p:ext uri="{BB962C8B-B14F-4D97-AF65-F5344CB8AC3E}">
        <p14:creationId xmlns:p14="http://schemas.microsoft.com/office/powerpoint/2010/main" val="54582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7382" y="182204"/>
            <a:ext cx="7939762" cy="438484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ПОЛЕЗНЫЕ САЙТЫ ДЛЯ УЧИТЕЛЕЙ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5926" y="816879"/>
            <a:ext cx="2448272" cy="81192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Успех  каждого ребенка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389096" y="778735"/>
            <a:ext cx="2448272" cy="85006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 семей, 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детей</a:t>
            </a: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444208" y="797805"/>
            <a:ext cx="2261513" cy="85006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 будущего</a:t>
            </a:r>
          </a:p>
          <a:p>
            <a:pPr algn="ctr"/>
            <a:endParaRPr lang="ru-RU" sz="20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79512" y="1808820"/>
            <a:ext cx="2524686" cy="15481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https://navigatum.ru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поможет с профориентацией школьников. На сайте есть восемь разделов для разных возрастов, где каждый находит материалы для занятий. Ресурс работает с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адаптацией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материала для учеников с ОВЗ и создает сценарии занятий</a:t>
            </a:r>
            <a:endParaRPr lang="ru-RU" sz="11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56094" y="5077366"/>
            <a:ext cx="2571522" cy="153566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http://dop.edu.ru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национальный портал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дополнительного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детей,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информацию о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событиях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программах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допобразования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учетом актуальных потребностей целевых аудиторий пользователей во всех регионах России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89096" y="1844824"/>
            <a:ext cx="2448272" cy="14761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https://ruroditel.ru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сайте родители могут обратиться за консультацией к ведущим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педагогам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психологам по вопросам воспитания и обучения детей. Есть статьи по психолого-педагогической и методической помощи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389096" y="5036503"/>
            <a:ext cx="2448272" cy="16173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https://school.mob-edu.ru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/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Цифровая онлайн-школа «БИТ» поможет подготовить детей к ГИА, олимпиадам. Формы обучения в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онлайн-школе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заочная,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самообразование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семейное обучение. Есть услуги онлайн-репетиторства с ведущими преподавателями вузов Москвы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300192" y="1844824"/>
            <a:ext cx="2592288" cy="151216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https://sochisirius.ru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/</a:t>
            </a:r>
            <a:endParaRPr lang="ru-RU" sz="11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Разработчики создали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педагогов, которые хотят повысить квалификацию и пройти переподготовку. Программы помогут работать в области развития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талантов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учеников. Возможно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дистанционное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</a:t>
            </a:r>
            <a:endParaRPr lang="ru-RU" sz="11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56094" y="3453562"/>
            <a:ext cx="2522483" cy="151216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http://globaltalents.ru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/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Портал по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допобразованию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помогает ученикам реализовать свой творческий потенциал, поучаствовать в оригинальных конкурсах. Есть своя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блогосфера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где ученики публикуют эссе, фотографии и рисунки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89097" y="3463981"/>
            <a:ext cx="2448272" cy="140517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://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р71.навигатор.дети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сайте – шесть разделов, которые сориентируют родителя, в каком из направлений ребенок сможет себя проявить. Есть функция записи в кружок или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объединение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300192" y="3524335"/>
            <a:ext cx="2592288" cy="151216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://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педпроект.рф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 профессиональных конкурсов, чтобы развивать творческую инициативу, профессиональное мастерство. Цель – поддержать педагогов, использующих инновационные технологии в образовательной деятельности</a:t>
            </a:r>
            <a:endParaRPr lang="ru-RU" sz="11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43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788" y="633690"/>
            <a:ext cx="8229600" cy="50238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Конкурсы для педагогов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5382" y="1124744"/>
            <a:ext cx="7699106" cy="532859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этап Всероссийских Конкурсов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педагогического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мастерства:</a:t>
            </a:r>
          </a:p>
          <a:p>
            <a:pPr lvl="0"/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надежда»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Сердце отдаю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детям»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проведения: октябрь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этап окружных Конкурсов: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звание лучшего педагога Ханты-Мансийского автономного округа – Югры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году»</a:t>
            </a:r>
          </a:p>
          <a:p>
            <a:pPr marL="0" indent="0">
              <a:buNone/>
            </a:pP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проведения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апрель-май</a:t>
            </a:r>
            <a:endParaRPr lang="ru-RU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38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0893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Конкурсы для педагогов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5029" y="951700"/>
            <a:ext cx="7823200" cy="5760640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Окружной  конкурс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звание лучшего педагога Ханты-Мансийского автономного округа –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Югры: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«Лучший педагог (преподаватель) общеобразовательной организации» 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разработка из опыта работы</a:t>
            </a:r>
          </a:p>
          <a:p>
            <a:pPr algn="just">
              <a:buFontTx/>
              <a:buChar char="-"/>
            </a:pPr>
            <a:r>
              <a:rPr lang="ru-RU" sz="31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видеоурок</a:t>
            </a:r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FontTx/>
              <a:buChar char="-"/>
            </a:pPr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программа курса внеурочной деятельности </a:t>
            </a:r>
          </a:p>
          <a:p>
            <a:pPr algn="just">
              <a:buFontTx/>
              <a:buChar char="-"/>
            </a:pPr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разработка по ведению образовательной деятельности обучающихся с ограниченными возможностями здоровья</a:t>
            </a:r>
          </a:p>
          <a:p>
            <a:pPr lvl="0" algn="just">
              <a:buFontTx/>
              <a:buChar char="-"/>
            </a:pPr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разработка по ведению образовательной </a:t>
            </a:r>
            <a:r>
              <a:rPr lang="ru-RU" sz="31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с </a:t>
            </a:r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одаренными детьми с использованием дистанционных технологий</a:t>
            </a:r>
          </a:p>
          <a:p>
            <a:pPr algn="just">
              <a:buFontTx/>
              <a:buChar char="-"/>
            </a:pPr>
            <a:endParaRPr lang="ru-RU" sz="31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«Лучший педагог (преподаватель) дополнительного    образования детей»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дополнительная общеобразовательная программа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07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9542" y="493486"/>
            <a:ext cx="7368721" cy="119720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музей запустит в школах уроки по разработке виртуальных программ об искусстве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6286" y="1825625"/>
            <a:ext cx="7209064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Русский музей с 2020 года планирует внедрять в школах программы дополнительного образования, которые позволят приобщить подростков к изучению искусства и разработке виртуальных продуктов на базе электронной версии </a:t>
            </a:r>
            <a:r>
              <a:rPr lang="ru-RU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музейного </a:t>
            </a:r>
            <a:r>
              <a:rPr lang="ru-RU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собрания</a:t>
            </a:r>
          </a:p>
          <a:p>
            <a:pPr marL="0" indent="0" algn="just">
              <a:buNone/>
            </a:pPr>
            <a:r>
              <a:rPr lang="ru-RU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://www.rusmuseum.ru/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74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3777" y="219983"/>
            <a:ext cx="7028875" cy="909492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Конкурсы для учителей и учащихся «ССИТ» 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(система сертификации информационных технологий)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http://konkurs.sertification.org/new_store/open.htm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5657" y="1306286"/>
            <a:ext cx="7534234" cy="52832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Театральные конкурсы</a:t>
            </a:r>
          </a:p>
          <a:p>
            <a:pPr marL="0" indent="0" algn="ctr">
              <a:buNone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культуры «Всероссийский центр развития художественного творчества и гуманитарных технологий» (ВЦХТ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и разработки</a:t>
            </a:r>
          </a:p>
          <a:p>
            <a:pPr marL="0" indent="0" algn="ctr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http://vcht.center/metodiks/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dirty="0"/>
              <a:t>	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8389016"/>
              </p:ext>
            </p:extLst>
          </p:nvPr>
        </p:nvGraphicFramePr>
        <p:xfrm>
          <a:off x="996208" y="1832758"/>
          <a:ext cx="7527637" cy="2197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5347"/>
                <a:gridCol w="1874982"/>
                <a:gridCol w="1025236"/>
                <a:gridCol w="2152072"/>
              </a:tblGrid>
              <a:tr h="3786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3492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Театр кукол и теней - 2019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свободная</a:t>
                      </a:r>
                      <a:endParaRPr lang="ru-RU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3-19 лет</a:t>
                      </a:r>
                      <a:endParaRPr lang="ru-RU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30 ноября 2019</a:t>
                      </a:r>
                      <a:endParaRPr lang="ru-RU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04538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Золотая Осень 2019-го    </a:t>
                      </a:r>
                    </a:p>
                    <a:p>
                      <a:endParaRPr lang="ru-RU" sz="1800" b="0" i="0" u="none" strike="noStrike" kern="1200" baseline="-250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свободная</a:t>
                      </a:r>
                    </a:p>
                    <a:p>
                      <a:pPr algn="ctr"/>
                      <a:endParaRPr lang="ru-RU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3-19 лет</a:t>
                      </a:r>
                      <a:endParaRPr lang="ru-RU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31 декабря 2019</a:t>
                      </a:r>
                      <a:endParaRPr lang="ru-RU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882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6145" y="106508"/>
            <a:ext cx="6262255" cy="94643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в рамках городского методического объединения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7799860"/>
              </p:ext>
            </p:extLst>
          </p:nvPr>
        </p:nvGraphicFramePr>
        <p:xfrm>
          <a:off x="498022" y="1549853"/>
          <a:ext cx="821055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9179"/>
                <a:gridCol w="2656114"/>
                <a:gridCol w="1785257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мероприятия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проведения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Возрастная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категория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Конкурс  чтецов, посвященный Всемирному Дню домашних животных «Почувствуй, они рядом…»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 ноября 2019 года  10.00 </a:t>
                      </a:r>
                    </a:p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МБОУ СОШ № 29</a:t>
                      </a:r>
                      <a:b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(ул. Крылова, 29/1)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 6 до 18 лет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Конкурс  чтецов, посвященный Победе в Великой Отечественной войне 1941-1945 годов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24-25 апреля 2020 года</a:t>
                      </a:r>
                    </a:p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10.00 </a:t>
                      </a:r>
                    </a:p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МБОУ СОШ № 29</a:t>
                      </a:r>
                      <a:b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(ул. Крылова, 29/1) 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 6 до 18 лет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45962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7990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ВЫБОРА МЕТОДИЧЕСКОЙ ТЕМЫ ДЛЯ САМОРАЗВИТИЯ</a:t>
            </a:r>
            <a:endParaRPr lang="ru-RU" sz="2400" b="1" dirty="0"/>
          </a:p>
        </p:txBody>
      </p:sp>
      <p:sp>
        <p:nvSpPr>
          <p:cNvPr id="4" name="Овал 3"/>
          <p:cNvSpPr/>
          <p:nvPr/>
        </p:nvSpPr>
        <p:spPr>
          <a:xfrm>
            <a:off x="3824512" y="3004449"/>
            <a:ext cx="1727201" cy="15820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878285" y="3062505"/>
            <a:ext cx="3164114" cy="22206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НАПРАВЛЕНИЯ ДЕЙСТВИЯ: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ПОЗНАВАТЕЛЬНЫЙ ИНТЕРЕС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ПОЗНАВАТЕЛЬНАЯ АКТИВНОСТЬ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ИССЛЕДОВАТЕЛЬСКИЕ УМЕНИЯ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КРЕАТИВНОСТЬ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ЛОГИЧЕСКОЕ МЫШЛЕНИЕ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43713" y="1074057"/>
            <a:ext cx="2815773" cy="18142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ДЕЙСТВИЕ ПО РЕШЕНИЮ ПРОБЛЕМЫ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(глагол):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АКТИВИЗИРОВАТЬ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СИСТЕМАТИЗИРОВАТЬ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СОВЕРШЕНСТВОВАТЬ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481942" y="5021941"/>
            <a:ext cx="3396343" cy="15530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СОВЕРШЕНСТВОВАНИЕ В КАКОМ ПРОЦЕССЕ/ВИДЕ ДЕЯТЕЛЬНОСТИ: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УЧЕБНЫХ ЗАНЯТИЯХ ПО…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ВНЕУРОЧНОЙ ДЕЯТ-ТИ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ВНЕКЛАССНОЙ РАБОТЕ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00313" y="3396325"/>
            <a:ext cx="2801258" cy="11901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СОВЕРШЕНСТВОВАТЬ ДЕЯТЕЛЬНОСТЬ С КЕМ?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77372" y="1262744"/>
            <a:ext cx="3447140" cy="17997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СРЕДСТВА</a:t>
            </a:r>
            <a:r>
              <a:rPr lang="ru-RU" b="1" dirty="0" smtClean="0"/>
              <a:t>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(какие педагогические технологии используем):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ИГРОВЫЕ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ИНТЕРАКТИВНЫЕ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ПРОЕКТНОЕ ОБУЧЕНИЕ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КРИТИЧЕСКОЕ МЫШЛЕНИЕ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81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0928" y="16571"/>
            <a:ext cx="6216073" cy="1192714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/>
            </a:r>
            <a:br>
              <a:rPr lang="ru-RU" sz="3600" dirty="0"/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Департамент образования Администрации города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МАУ «Информационно-методический центр»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Муниципальные бюджетные общеобразовательные 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учреждения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гимназия № 2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248113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ЗАСЕДАНИЕ №1 </a:t>
            </a:r>
            <a:b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ГОРОДСКОГО ПРОФЕССИОНАЛЬНОГО ОБЪЕДИНЕНИЯ ПЕДАГОГИЧЕСКИХ РАБОТНИКОВ</a:t>
            </a:r>
            <a:endParaRPr lang="ru-RU" sz="4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63888" y="5710496"/>
            <a:ext cx="2016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ноябрь 2019 г.</a:t>
            </a:r>
          </a:p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Сургут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8"/>
            <a:ext cx="1141416" cy="109601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60650"/>
            <a:ext cx="926966" cy="94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83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8436" y="277090"/>
            <a:ext cx="6317673" cy="19488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Августовское совещание педагогических работников Ханты-Мансийского автономного округа – Югры </a:t>
            </a: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«Образовательная экосистема Югры: курс </a:t>
            </a: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индивидуализацию, персонализацию и персонификацию образовательной деятельности»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pedsovet201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9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.iro86.ru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9199" y="2104969"/>
            <a:ext cx="7593484" cy="40295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29-30 августа 2019 года  г. Ханты-Мансийск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Пленарная экспертная сессия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«Стратегии лидерства в развитии системы образования: обзор успешных практик и передового международного опыта»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Выставка 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«Образовательная экосистема: от выбора стратегии развития к успешным образовательным практикам»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Филологический форум Югры – 2019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«Филологическое образование в поликультурном пространстве как условие формирования информационной культуры современного человека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Межрегиональная конференция </a:t>
            </a:r>
            <a:r>
              <a:rPr lang="ru-RU" sz="2200" dirty="0">
                <a:latin typeface="Times New Roman"/>
                <a:ea typeface="Times New Roman"/>
              </a:rPr>
              <a:t>по теме «Информатизация региональной системы оценки качества образования в контексте национального проекта «Образование</a:t>
            </a:r>
            <a:r>
              <a:rPr lang="ru-RU" sz="2200" dirty="0" smtClean="0">
                <a:latin typeface="Times New Roman"/>
                <a:ea typeface="Times New Roman"/>
              </a:rPr>
              <a:t>».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MASTER-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ессии, семинары, публичные лекции, дискуссионные площадки, круглые столы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15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7382" y="219219"/>
            <a:ext cx="7093527" cy="1341727"/>
          </a:xfrm>
        </p:spPr>
        <p:txBody>
          <a:bodyPr>
            <a:noAutofit/>
          </a:bodyPr>
          <a:lstStyle/>
          <a:p>
            <a:pPr marL="457200" indent="-457200" algn="ctr">
              <a:defRPr/>
            </a:pP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Августовское совещание педагогических работников «Реализация государственной политики в системе образования Сургута: результаты работы и стратегические ориентиры»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0037" y="1583585"/>
            <a:ext cx="7250546" cy="498347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300" b="1" dirty="0">
                <a:solidFill>
                  <a:srgbClr val="4B00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августа </a:t>
            </a:r>
            <a:r>
              <a:rPr lang="ru-RU" sz="2300" b="1" dirty="0" smtClean="0">
                <a:solidFill>
                  <a:srgbClr val="4B00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  <a:endParaRPr lang="ru-RU" sz="2300" dirty="0" smtClean="0">
              <a:solidFill>
                <a:srgbClr val="4B00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ОТКРЫТОЕ ОНЛАЙН-ЗАСЕДАНИЕ НАУЧНО-МЕТОДИЧЕСКОГО СОВЕТА И МУНИЦИПАЛЬНОГО СОВЕТА ПО РАЗВИТИЮ ОБРАЗОВАНИЯ - 2019"/>
              </a:rPr>
              <a:t>Открытое онлайн-заседание научно-методического совета и муниципального совета по развитию образования «развитие системы образования города Сургута: результаты, перспективы, муниципальные проекты»</a:t>
            </a:r>
            <a:endParaRPr lang="ru-RU" sz="23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Стратегические сессии:</a:t>
            </a:r>
            <a:endParaRPr lang="ru-RU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«УСПЕХ КАЖДОГО РЕБЕНКА»"/>
              </a:rPr>
              <a:t>«</a:t>
            </a: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«УСПЕХ КАЖДОГО РЕБЕНКА»"/>
              </a:rPr>
              <a:t>Успех каждого ребенка»</a:t>
            </a:r>
            <a:endParaRPr lang="ru-RU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«СОВРЕМЕННЫЙ ДЕТСКИЙ САД»"/>
              </a:rPr>
              <a:t>«</a:t>
            </a: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«СОВРЕМЕННЫЙ ДЕТСКИЙ САД»"/>
              </a:rPr>
              <a:t>Современный детский сад»</a:t>
            </a:r>
            <a:endParaRPr lang="ru-RU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b="1" dirty="0" smtClean="0">
                <a:solidFill>
                  <a:srgbClr val="4B00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</a:t>
            </a:r>
            <a:r>
              <a:rPr lang="ru-RU" sz="2300" b="1" dirty="0">
                <a:solidFill>
                  <a:srgbClr val="4B00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августа 2019</a:t>
            </a:r>
            <a:endParaRPr lang="ru-RU" sz="2300" dirty="0">
              <a:solidFill>
                <a:srgbClr val="4B00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Стратегические сессии: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300" dirty="0" smtClean="0">
                <a:solidFill>
                  <a:srgbClr val="0B008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«ШКОЛА БУДУЩЕГО»"/>
              </a:rPr>
              <a:t>«Школа будущего»</a:t>
            </a:r>
            <a:endParaRPr lang="ru-RU" sz="2300" dirty="0">
              <a:solidFill>
                <a:srgbClr val="4B00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300" dirty="0">
                <a:solidFill>
                  <a:srgbClr val="0B008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tooltip="«ЦИФРОВАЯ ШКОЛА»"/>
              </a:rPr>
              <a:t>«</a:t>
            </a:r>
            <a:r>
              <a:rPr lang="ru-RU" sz="2300" dirty="0" smtClean="0">
                <a:solidFill>
                  <a:srgbClr val="0B008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tooltip="«ЦИФРОВАЯ ШКОЛА»"/>
              </a:rPr>
              <a:t>Единая цифровая информационно-образовательная среда»</a:t>
            </a:r>
            <a:endParaRPr lang="ru-RU" sz="2300" dirty="0">
              <a:solidFill>
                <a:srgbClr val="4B00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dirty="0" smtClean="0">
                <a:solidFill>
                  <a:srgbClr val="0B008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 tooltip="Управленческий форум - 2019"/>
              </a:rPr>
              <a:t>Управленческий </a:t>
            </a:r>
            <a:r>
              <a:rPr lang="ru-RU" sz="2300" dirty="0">
                <a:solidFill>
                  <a:srgbClr val="0B008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 tooltip="Управленческий форум - 2019"/>
              </a:rPr>
              <a:t>форум - 2019</a:t>
            </a:r>
            <a:endParaRPr lang="ru-RU" sz="2300" dirty="0">
              <a:solidFill>
                <a:srgbClr val="4B00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b="1" dirty="0" smtClean="0">
                <a:solidFill>
                  <a:srgbClr val="4B00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</a:t>
            </a:r>
            <a:r>
              <a:rPr lang="ru-RU" sz="2300" b="1" dirty="0">
                <a:solidFill>
                  <a:srgbClr val="4B00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августа - 03 сентября 2019</a:t>
            </a:r>
            <a:endParaRPr lang="ru-RU" sz="2300" dirty="0">
              <a:solidFill>
                <a:srgbClr val="4B00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dirty="0">
                <a:solidFill>
                  <a:srgbClr val="0B008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 tooltip="Педагогические советы в ОБРАЗОВАТЕЛЬНЫХ ОРГАНИЗАЦИЯХ"/>
              </a:rPr>
              <a:t>Педагогические советы в </a:t>
            </a:r>
            <a:r>
              <a:rPr lang="ru-RU" sz="2300" dirty="0" smtClean="0">
                <a:solidFill>
                  <a:srgbClr val="0B008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 tooltip="Педагогические советы в ОБРАЗОВАТЕЛЬНЫХ ОРГАНИЗАЦИЯХ"/>
              </a:rPr>
              <a:t>образовательных организациях</a:t>
            </a:r>
            <a:endParaRPr lang="ru-RU" sz="2300" dirty="0" smtClean="0">
              <a:solidFill>
                <a:srgbClr val="4B00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b="1" dirty="0" smtClean="0">
                <a:solidFill>
                  <a:srgbClr val="4B00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 </a:t>
            </a:r>
            <a:r>
              <a:rPr lang="ru-RU" sz="2300" b="1" dirty="0">
                <a:solidFill>
                  <a:srgbClr val="4B00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сентября 2019</a:t>
            </a:r>
            <a:endParaRPr lang="ru-RU" sz="2300" dirty="0">
              <a:solidFill>
                <a:srgbClr val="4B00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dirty="0">
                <a:solidFill>
                  <a:srgbClr val="0B008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 tooltip="Форум-выставка организаций - 2019"/>
              </a:rPr>
              <a:t>Форум-выставка организаций, реализующих программы дошкольного и дополнительного образования, культурно-просветительские и образовательные проекты «Сургут – детям»</a:t>
            </a:r>
            <a:endParaRPr lang="ru-RU" sz="2300" dirty="0">
              <a:solidFill>
                <a:srgbClr val="4B00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pPr>
              <a:buFont typeface="Wingdings" panose="05000000000000000000" pitchFamily="2" charset="2"/>
              <a:buChar char="§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773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5851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проект «Образование»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4" y="1080654"/>
            <a:ext cx="6687127" cy="552334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проект «Образование»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инициатива, направленная на достижение двух ключевых задач. Первая – обеспечение глобальной конкурентоспособности российского образования и вхождение Российской Федерации в число 10 ведущих стран мира по качеству общего образования. Вторая – воспитание гармонично развитой и социально ответственной личности на основе духовно-нравственных ценностей народов Российской Федерации, исторических и национально-культурных традиций.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проект предполагает реализацию 4 основных направлений развития системы образования: </a:t>
            </a: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обновление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содержания, создание необходимой современной инфраструктуры, </a:t>
            </a: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соответствующих профессиональных кадров, </a:t>
            </a: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переподготовка и повышение квалификации, </a:t>
            </a: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эффективных механизмов управления этой сферой.</a:t>
            </a:r>
          </a:p>
          <a:p>
            <a:pPr marL="0" indent="0" algn="just"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реализации: 01.01.2019 -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31.12.2024</a:t>
            </a:r>
          </a:p>
          <a:p>
            <a:pPr marL="0" indent="0" algn="just"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https://edu.gov.ru/national-project/#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224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517235"/>
            <a:ext cx="6357257" cy="643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проекты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6145" y="1237673"/>
            <a:ext cx="7259205" cy="4939290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Современная школа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Успех каждого ребенка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Поддержка семей, имеющих детей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Цифровая образовательная среда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Учитель будущего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Молодые профессионалы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Новые возможности для каждого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Социальная активность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Экспорт образования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Социальные лифты для каждого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808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584325" y="260350"/>
            <a:ext cx="692943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algn="ctr">
              <a:defRPr sz="1000" b="0" i="0" u="none" strike="noStrike" kern="1200" baseline="0">
                <a:solidFill>
                  <a:sysClr val="windowText" lastClr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Участие </a:t>
            </a:r>
            <a:r>
              <a:rPr lang="ru-RU" sz="2000" b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МСО в </a:t>
            </a: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реализации регионального проекта </a:t>
            </a:r>
          </a:p>
          <a:p>
            <a:pPr marL="285750" indent="-285750" algn="ctr">
              <a:defRPr sz="1000" b="0" i="0" u="none" strike="noStrike" kern="1200" baseline="0">
                <a:solidFill>
                  <a:sysClr val="windowText" lastClr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«СОВРЕМЕННАЯ ШКОЛА»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690392324"/>
              </p:ext>
            </p:extLst>
          </p:nvPr>
        </p:nvGraphicFramePr>
        <p:xfrm>
          <a:off x="4537362" y="2863075"/>
          <a:ext cx="4382813" cy="345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02589612"/>
              </p:ext>
            </p:extLst>
          </p:nvPr>
        </p:nvGraphicFramePr>
        <p:xfrm>
          <a:off x="820730" y="2110897"/>
          <a:ext cx="3641952" cy="41776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3" name="Группа 12"/>
          <p:cNvGrpSpPr/>
          <p:nvPr/>
        </p:nvGrpSpPr>
        <p:grpSpPr>
          <a:xfrm>
            <a:off x="4874419" y="2123539"/>
            <a:ext cx="4028089" cy="477102"/>
            <a:chOff x="0" y="1888"/>
            <a:chExt cx="3641952" cy="533833"/>
          </a:xfr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4" name="Прямоугольник 13"/>
            <p:cNvSpPr/>
            <p:nvPr/>
          </p:nvSpPr>
          <p:spPr>
            <a:xfrm>
              <a:off x="0" y="1888"/>
              <a:ext cx="3641952" cy="53383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  <a:sp3d prstMaterial="plastic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Прямоугольник 14"/>
            <p:cNvSpPr/>
            <p:nvPr/>
          </p:nvSpPr>
          <p:spPr>
            <a:xfrm>
              <a:off x="0" y="1888"/>
              <a:ext cx="3641952" cy="533833"/>
            </a:xfrm>
            <a:prstGeom prst="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  <a:sp3d>
              <a:bevelT w="152400" h="50800" prst="softRound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600" b="1" dirty="0">
                  <a:solidFill>
                    <a:schemeClr val="accent1">
                      <a:lumMod val="50000"/>
                    </a:schemeClr>
                  </a:solidFill>
                  <a:latin typeface="Book Antiqua" panose="02040602050305030304" pitchFamily="18" charset="0"/>
                  <a:ea typeface="Century Gothic" charset="0"/>
                  <a:cs typeface="Century Gothic" charset="0"/>
                </a:rPr>
                <a:t>ОЖИДАЕМЫЙ  РЕЗУЛЬТАТ</a:t>
              </a:r>
              <a:endParaRPr lang="ru-RU" sz="16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endParaRPr>
            </a:p>
          </p:txBody>
        </p:sp>
      </p:grpSp>
      <p:sp>
        <p:nvSpPr>
          <p:cNvPr id="4" name="Овал 3"/>
          <p:cNvSpPr/>
          <p:nvPr/>
        </p:nvSpPr>
        <p:spPr>
          <a:xfrm>
            <a:off x="4430713" y="2484438"/>
            <a:ext cx="887412" cy="88741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1,39</a:t>
            </a:r>
          </a:p>
        </p:txBody>
      </p:sp>
      <p:sp>
        <p:nvSpPr>
          <p:cNvPr id="16" name="Овал 15"/>
          <p:cNvSpPr/>
          <p:nvPr/>
        </p:nvSpPr>
        <p:spPr>
          <a:xfrm>
            <a:off x="4430713" y="3614738"/>
            <a:ext cx="887412" cy="8858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13,6%</a:t>
            </a:r>
          </a:p>
        </p:txBody>
      </p:sp>
      <p:sp>
        <p:nvSpPr>
          <p:cNvPr id="17" name="Овал 16"/>
          <p:cNvSpPr/>
          <p:nvPr/>
        </p:nvSpPr>
        <p:spPr>
          <a:xfrm>
            <a:off x="4430713" y="4751388"/>
            <a:ext cx="887412" cy="8858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2 тыс.</a:t>
            </a:r>
          </a:p>
        </p:txBody>
      </p:sp>
      <p:sp>
        <p:nvSpPr>
          <p:cNvPr id="19" name="Скругленный прямоугольник 4"/>
          <p:cNvSpPr/>
          <p:nvPr/>
        </p:nvSpPr>
        <p:spPr>
          <a:xfrm>
            <a:off x="-50218" y="116632"/>
            <a:ext cx="1741897" cy="91440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perspectiveContrastingRightFacing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Показатели нацпроекта «Образование»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544" y="1033679"/>
            <a:ext cx="625763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проекта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российских школах новых методов обучения и воспитания, современных образовательных технологий, а также обновление содержания и совершенствование методов обучения предмету «Технология».</a:t>
            </a:r>
          </a:p>
        </p:txBody>
      </p:sp>
    </p:spTree>
    <p:extLst>
      <p:ext uri="{BB962C8B-B14F-4D97-AF65-F5344CB8AC3E}">
        <p14:creationId xmlns:p14="http://schemas.microsoft.com/office/powerpoint/2010/main" val="4205887631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199140" y="116632"/>
            <a:ext cx="6929437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algn="ctr">
              <a:defRPr sz="1000" b="0" i="0" u="none" strike="noStrike" kern="1200" baseline="0">
                <a:solidFill>
                  <a:sysClr val="windowText" lastClr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Участие </a:t>
            </a:r>
            <a:r>
              <a:rPr lang="ru-RU" sz="2000" b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МСО в </a:t>
            </a: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реализации регионального проекта</a:t>
            </a:r>
          </a:p>
          <a:p>
            <a:pPr marL="285750" indent="-285750" algn="ctr">
              <a:defRPr sz="1000" b="0" i="0" u="none" strike="noStrike" kern="1200" baseline="0">
                <a:solidFill>
                  <a:sysClr val="windowText" lastClr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«УЧИТЕЛЬ БУДУЩЕГО»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40178492"/>
              </p:ext>
            </p:extLst>
          </p:nvPr>
        </p:nvGraphicFramePr>
        <p:xfrm>
          <a:off x="4576300" y="3387241"/>
          <a:ext cx="4382813" cy="2925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3605101665"/>
              </p:ext>
            </p:extLst>
          </p:nvPr>
        </p:nvGraphicFramePr>
        <p:xfrm>
          <a:off x="796121" y="2598350"/>
          <a:ext cx="3641952" cy="3137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4931024" y="2598494"/>
            <a:ext cx="4028089" cy="4771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>
            <a:bevelT w="152400" h="50800" prst="softRound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40640" tIns="40640" rIns="40640" bIns="40640" spcCol="1270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  <a:ea typeface="Century Gothic" charset="0"/>
                <a:cs typeface="Century Gothic" charset="0"/>
              </a:rPr>
              <a:t>ОЖИДАЕМЫЙ  РЕЗУЛЬТАТ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4405313" y="2968625"/>
            <a:ext cx="885825" cy="88741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5 %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4376738" y="4849813"/>
            <a:ext cx="887412" cy="8858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0,8 %</a:t>
            </a:r>
          </a:p>
        </p:txBody>
      </p:sp>
      <p:sp>
        <p:nvSpPr>
          <p:cNvPr id="18" name="Скругленный прямоугольник 4"/>
          <p:cNvSpPr/>
          <p:nvPr/>
        </p:nvSpPr>
        <p:spPr>
          <a:xfrm>
            <a:off x="-50218" y="116632"/>
            <a:ext cx="1741897" cy="91440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perspectiveContrastingRightFacing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Показатели нацпроекта «Образование»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13164" y="1042868"/>
            <a:ext cx="604981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7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проекта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национальной системы профессионального роста педагогических работников, охватывающей не менее 50% учителей общеобразовательных организаций.</a:t>
            </a:r>
          </a:p>
        </p:txBody>
      </p:sp>
    </p:spTree>
    <p:extLst>
      <p:ext uri="{BB962C8B-B14F-4D97-AF65-F5344CB8AC3E}">
        <p14:creationId xmlns:p14="http://schemas.microsoft.com/office/powerpoint/2010/main" val="2812975545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116012" y="124281"/>
            <a:ext cx="6929437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algn="ctr">
              <a:defRPr sz="1000" b="0" i="0" u="none" strike="noStrike" kern="1200" baseline="0">
                <a:solidFill>
                  <a:sysClr val="windowText" lastClr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Участие МСО </a:t>
            </a:r>
            <a:r>
              <a:rPr lang="ru-RU" sz="2000" b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реализации регионального проекта «ЦИФРОВАЯ ОБРАЗОВАТЕЛЬНАЯ СРЕДА»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597632215"/>
              </p:ext>
            </p:extLst>
          </p:nvPr>
        </p:nvGraphicFramePr>
        <p:xfrm>
          <a:off x="4493173" y="2709189"/>
          <a:ext cx="4382813" cy="3966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737219931"/>
              </p:ext>
            </p:extLst>
          </p:nvPr>
        </p:nvGraphicFramePr>
        <p:xfrm>
          <a:off x="569686" y="2134313"/>
          <a:ext cx="3641952" cy="4632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13" name="Группа 12"/>
          <p:cNvGrpSpPr/>
          <p:nvPr/>
        </p:nvGrpSpPr>
        <p:grpSpPr>
          <a:xfrm>
            <a:off x="4847897" y="2134313"/>
            <a:ext cx="4028089" cy="477102"/>
            <a:chOff x="0" y="1888"/>
            <a:chExt cx="3641952" cy="533833"/>
          </a:xfr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4" name="Прямоугольник 13"/>
            <p:cNvSpPr/>
            <p:nvPr/>
          </p:nvSpPr>
          <p:spPr>
            <a:xfrm>
              <a:off x="0" y="1888"/>
              <a:ext cx="3641952" cy="533833"/>
            </a:xfrm>
            <a:prstGeom prst="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  <a:sp3d prstMaterial="plastic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Прямоугольник 14"/>
            <p:cNvSpPr/>
            <p:nvPr/>
          </p:nvSpPr>
          <p:spPr>
            <a:xfrm>
              <a:off x="0" y="1888"/>
              <a:ext cx="3641952" cy="533833"/>
            </a:xfrm>
            <a:prstGeom prst="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  <a:sp3d>
              <a:bevelT w="152400" h="50800" prst="softRound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600" b="1" dirty="0">
                  <a:solidFill>
                    <a:schemeClr val="accent1">
                      <a:lumMod val="50000"/>
                    </a:schemeClr>
                  </a:solidFill>
                  <a:latin typeface="Book Antiqua" panose="02040602050305030304" pitchFamily="18" charset="0"/>
                  <a:ea typeface="Century Gothic" charset="0"/>
                  <a:cs typeface="Century Gothic" charset="0"/>
                </a:rPr>
                <a:t>ОЖИДАЕМЫЙ  РЕЗУЛЬТАТ</a:t>
              </a:r>
              <a:endParaRPr lang="ru-RU" sz="16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endParaRPr>
            </a:p>
          </p:txBody>
        </p:sp>
      </p:grpSp>
      <p:sp>
        <p:nvSpPr>
          <p:cNvPr id="4" name="Овал 3">
            <a:extLst>
              <a:ext uri="{FF2B5EF4-FFF2-40B4-BE49-F238E27FC236}"/>
            </a:extLst>
          </p:cNvPr>
          <p:cNvSpPr/>
          <p:nvPr/>
        </p:nvSpPr>
        <p:spPr>
          <a:xfrm>
            <a:off x="4211638" y="2473325"/>
            <a:ext cx="885825" cy="8858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latin typeface="Book Antiqua" panose="02040602050305030304" pitchFamily="18" charset="0"/>
              </a:rPr>
              <a:t>15 %</a:t>
            </a:r>
          </a:p>
        </p:txBody>
      </p:sp>
      <p:sp>
        <p:nvSpPr>
          <p:cNvPr id="16" name="Овал 15">
            <a:extLst>
              <a:ext uri="{FF2B5EF4-FFF2-40B4-BE49-F238E27FC236}"/>
            </a:extLst>
          </p:cNvPr>
          <p:cNvSpPr/>
          <p:nvPr/>
        </p:nvSpPr>
        <p:spPr>
          <a:xfrm>
            <a:off x="4211638" y="3378200"/>
            <a:ext cx="885825" cy="87153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latin typeface="Book Antiqua" panose="02040602050305030304" pitchFamily="18" charset="0"/>
              </a:rPr>
              <a:t>15 %</a:t>
            </a:r>
          </a:p>
        </p:txBody>
      </p:sp>
      <p:sp>
        <p:nvSpPr>
          <p:cNvPr id="17" name="Овал 16">
            <a:extLst>
              <a:ext uri="{FF2B5EF4-FFF2-40B4-BE49-F238E27FC236}"/>
            </a:extLst>
          </p:cNvPr>
          <p:cNvSpPr/>
          <p:nvPr/>
        </p:nvSpPr>
        <p:spPr>
          <a:xfrm>
            <a:off x="4211638" y="4249738"/>
            <a:ext cx="885825" cy="8858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latin typeface="Book Antiqua" panose="02040602050305030304" pitchFamily="18" charset="0"/>
              </a:rPr>
              <a:t>1,27 %</a:t>
            </a:r>
          </a:p>
        </p:txBody>
      </p:sp>
      <p:sp>
        <p:nvSpPr>
          <p:cNvPr id="18" name="Овал 17">
            <a:extLst>
              <a:ext uri="{FF2B5EF4-FFF2-40B4-BE49-F238E27FC236}"/>
            </a:extLst>
          </p:cNvPr>
          <p:cNvSpPr/>
          <p:nvPr/>
        </p:nvSpPr>
        <p:spPr>
          <a:xfrm>
            <a:off x="4211638" y="5383213"/>
            <a:ext cx="885825" cy="8858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latin typeface="Book Antiqua" panose="02040602050305030304" pitchFamily="18" charset="0"/>
              </a:rPr>
              <a:t>5 </a:t>
            </a:r>
          </a:p>
          <a:p>
            <a:pPr algn="ctr">
              <a:defRPr/>
            </a:pPr>
            <a:r>
              <a:rPr lang="ru-RU" b="1" dirty="0">
                <a:latin typeface="Book Antiqua" panose="02040602050305030304" pitchFamily="18" charset="0"/>
              </a:rPr>
              <a:t>%</a:t>
            </a:r>
          </a:p>
        </p:txBody>
      </p:sp>
      <p:sp>
        <p:nvSpPr>
          <p:cNvPr id="19" name="Скругленный прямоугольник 4"/>
          <p:cNvSpPr/>
          <p:nvPr/>
        </p:nvSpPr>
        <p:spPr>
          <a:xfrm>
            <a:off x="-50218" y="116632"/>
            <a:ext cx="1741897" cy="91440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perspectiveContrastingRightFacing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Показатели нацпроекта «Образование»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8546" y="1043452"/>
            <a:ext cx="61098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проекта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современной и безопасной цифровой образовательной среды, обеспечивающей высокое качество и доступность образования всех видов и уровней.</a:t>
            </a:r>
          </a:p>
        </p:txBody>
      </p:sp>
    </p:spTree>
    <p:extLst>
      <p:ext uri="{BB962C8B-B14F-4D97-AF65-F5344CB8AC3E}">
        <p14:creationId xmlns:p14="http://schemas.microsoft.com/office/powerpoint/2010/main" val="3404593813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676275" y="141311"/>
            <a:ext cx="785653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algn="ctr">
              <a:defRPr sz="1000" b="0" i="0" u="none" strike="noStrike" kern="1200" baseline="0">
                <a:solidFill>
                  <a:sysClr val="windowText" lastClr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Участие МСО </a:t>
            </a:r>
            <a:r>
              <a:rPr lang="ru-RU" sz="2000" b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реализации регионального проекта </a:t>
            </a:r>
            <a:endParaRPr lang="ru-RU" sz="2000" b="1" dirty="0" smtClean="0">
              <a:solidFill>
                <a:schemeClr val="tx2">
                  <a:satMod val="130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285750" indent="-285750" algn="ctr">
              <a:defRPr sz="1000" b="0" i="0" u="none" strike="noStrike" kern="1200" baseline="0">
                <a:solidFill>
                  <a:sysClr val="windowText" lastClr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b="1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</a:t>
            </a:r>
            <a:r>
              <a:rPr lang="ru-RU" sz="2000" b="1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УСПЕХ КАЖДОГО РЕБЕНКА»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485290" y="2732674"/>
          <a:ext cx="4382813" cy="3720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Схема 10"/>
          <p:cNvGraphicFramePr/>
          <p:nvPr/>
        </p:nvGraphicFramePr>
        <p:xfrm>
          <a:off x="689740" y="2070709"/>
          <a:ext cx="3641952" cy="4382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3" name="Группа 12"/>
          <p:cNvGrpSpPr/>
          <p:nvPr/>
        </p:nvGrpSpPr>
        <p:grpSpPr>
          <a:xfrm>
            <a:off x="4847897" y="2098846"/>
            <a:ext cx="4028089" cy="477102"/>
            <a:chOff x="0" y="1888"/>
            <a:chExt cx="3641952" cy="533833"/>
          </a:xfr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4" name="Прямоугольник 13"/>
            <p:cNvSpPr/>
            <p:nvPr/>
          </p:nvSpPr>
          <p:spPr>
            <a:xfrm>
              <a:off x="0" y="1888"/>
              <a:ext cx="3641952" cy="533833"/>
            </a:xfrm>
            <a:prstGeom prst="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  <a:sp3d prstMaterial="plastic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Прямоугольник 14"/>
            <p:cNvSpPr/>
            <p:nvPr/>
          </p:nvSpPr>
          <p:spPr>
            <a:xfrm>
              <a:off x="0" y="1888"/>
              <a:ext cx="3641952" cy="533833"/>
            </a:xfrm>
            <a:prstGeom prst="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  <a:sp3d>
              <a:bevelT w="152400" h="50800" prst="softRound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600" b="1" dirty="0">
                  <a:solidFill>
                    <a:schemeClr val="accent1">
                      <a:lumMod val="50000"/>
                    </a:schemeClr>
                  </a:solidFill>
                  <a:latin typeface="Book Antiqua" panose="02040602050305030304" pitchFamily="18" charset="0"/>
                  <a:ea typeface="Century Gothic" charset="0"/>
                  <a:cs typeface="Century Gothic" charset="0"/>
                </a:rPr>
                <a:t>ОЖИДАЕМЫЙ  РЕЗУЛЬТАТ</a:t>
              </a:r>
              <a:endParaRPr lang="ru-RU" sz="16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endParaRPr>
            </a:p>
          </p:txBody>
        </p:sp>
      </p:grpSp>
      <p:sp>
        <p:nvSpPr>
          <p:cNvPr id="4" name="Овал 3">
            <a:extLst>
              <a:ext uri="{FF2B5EF4-FFF2-40B4-BE49-F238E27FC236}"/>
            </a:extLst>
          </p:cNvPr>
          <p:cNvSpPr/>
          <p:nvPr/>
        </p:nvSpPr>
        <p:spPr>
          <a:xfrm>
            <a:off x="4430713" y="2692400"/>
            <a:ext cx="887412" cy="8858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71,1 %</a:t>
            </a:r>
          </a:p>
        </p:txBody>
      </p:sp>
      <p:sp>
        <p:nvSpPr>
          <p:cNvPr id="16" name="Овал 15">
            <a:extLst>
              <a:ext uri="{FF2B5EF4-FFF2-40B4-BE49-F238E27FC236}"/>
            </a:extLst>
          </p:cNvPr>
          <p:cNvSpPr/>
          <p:nvPr/>
        </p:nvSpPr>
        <p:spPr>
          <a:xfrm>
            <a:off x="4430713" y="3835400"/>
            <a:ext cx="887412" cy="8858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5 100</a:t>
            </a:r>
          </a:p>
        </p:txBody>
      </p:sp>
      <p:sp>
        <p:nvSpPr>
          <p:cNvPr id="17" name="Овал 16">
            <a:extLst>
              <a:ext uri="{FF2B5EF4-FFF2-40B4-BE49-F238E27FC236}"/>
            </a:extLst>
          </p:cNvPr>
          <p:cNvSpPr/>
          <p:nvPr/>
        </p:nvSpPr>
        <p:spPr>
          <a:xfrm>
            <a:off x="4430713" y="5351463"/>
            <a:ext cx="887412" cy="8858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650</a:t>
            </a:r>
          </a:p>
        </p:txBody>
      </p:sp>
      <p:sp>
        <p:nvSpPr>
          <p:cNvPr id="18" name="Скругленный прямоугольник 4"/>
          <p:cNvSpPr/>
          <p:nvPr/>
        </p:nvSpPr>
        <p:spPr>
          <a:xfrm>
            <a:off x="-50218" y="116632"/>
            <a:ext cx="1741897" cy="91440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perspectiveContrastingRightFacing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Показатели нацпроекта «Образование»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71167" y="818047"/>
            <a:ext cx="611909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проекта: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эффективной системы выявления, поддержки и развития способностей и талантов у детей и молодежи, направленной на самоопределение и профессиональную ориентацию всех обучающихся.</a:t>
            </a:r>
          </a:p>
        </p:txBody>
      </p:sp>
    </p:spTree>
    <p:extLst>
      <p:ext uri="{BB962C8B-B14F-4D97-AF65-F5344CB8AC3E}">
        <p14:creationId xmlns:p14="http://schemas.microsoft.com/office/powerpoint/2010/main" val="1083524942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2262</TotalTime>
  <Words>1721</Words>
  <Application>Microsoft Office PowerPoint</Application>
  <PresentationFormat>Экран (4:3)</PresentationFormat>
  <Paragraphs>236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 Департамент образования Администрации города  МАУ «Информационно-методический центр» Муниципальные бюджетные общеобразовательные  учреждения гимназия № 2</vt:lpstr>
      <vt:lpstr>Августовское совещание педагогических работников Ханты-Мансийского автономного округа – Югры 2019 года «Образовательная экосистема Югры: курс на индивидуализацию, персонализацию и персонификацию образовательной деятельности» http://pedsovet2019.iro86.ru  </vt:lpstr>
      <vt:lpstr>Августовское совещание педагогических работников «Реализация государственной политики в системе образования Сургута: результаты работы и стратегические ориентиры»</vt:lpstr>
      <vt:lpstr>Национальный проект «Образование»</vt:lpstr>
      <vt:lpstr>Федеральные проекты </vt:lpstr>
      <vt:lpstr>Презентация PowerPoint</vt:lpstr>
      <vt:lpstr>Презентация PowerPoint</vt:lpstr>
      <vt:lpstr>Презентация PowerPoint</vt:lpstr>
      <vt:lpstr>Презентация PowerPoint</vt:lpstr>
      <vt:lpstr>ПОЛЕЗНЫЕ САЙТЫ ДЛЯ УЧИТЕЛЕЙ</vt:lpstr>
      <vt:lpstr>ПОЛЕЗНЫЕ САЙТЫ ДЛЯ УЧИТЕЛЕЙ</vt:lpstr>
      <vt:lpstr>Конкурсы для педагогов </vt:lpstr>
      <vt:lpstr>Конкурсы для педагогов </vt:lpstr>
      <vt:lpstr>Русский музей запустит в школах уроки по разработке виртуальных программ об искусстве </vt:lpstr>
      <vt:lpstr>Конкурсы для учителей и учащихся «ССИТ»  (система сертификации информационных технологий)  http://konkurs.sertification.org/new_store/open.htm</vt:lpstr>
      <vt:lpstr>Мероприятия в рамках городского методического объединения</vt:lpstr>
      <vt:lpstr>МОДЕЛЬ ВЫБОРА МЕТОДИЧЕСКОЙ ТЕМЫ ДЛЯ САМОРАЗВИТИЯ</vt:lpstr>
      <vt:lpstr> Департамент образования Администрации города  МАУ «Информационно-методический центр» Муниципальные бюджетные общеобразовательные  учреждения гимназия №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Алёна Б</dc:creator>
  <cp:lastModifiedBy>Ирина Викторовна Арсланова</cp:lastModifiedBy>
  <cp:revision>141</cp:revision>
  <cp:lastPrinted>2019-11-21T04:18:56Z</cp:lastPrinted>
  <dcterms:created xsi:type="dcterms:W3CDTF">2019-08-16T06:39:20Z</dcterms:created>
  <dcterms:modified xsi:type="dcterms:W3CDTF">2019-11-21T04:21:18Z</dcterms:modified>
</cp:coreProperties>
</file>