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38DD19-9A24-42D1-814F-D3BB23C7D6C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C4AFF6-B6A5-4547-B5CB-67909D0934F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62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D19-9A24-42D1-814F-D3BB23C7D6C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AFF6-B6A5-4547-B5CB-67909D093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9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D19-9A24-42D1-814F-D3BB23C7D6C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AFF6-B6A5-4547-B5CB-67909D0934F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967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D19-9A24-42D1-814F-D3BB23C7D6C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AFF6-B6A5-4547-B5CB-67909D0934F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609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D19-9A24-42D1-814F-D3BB23C7D6C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AFF6-B6A5-4547-B5CB-67909D093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40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D19-9A24-42D1-814F-D3BB23C7D6C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AFF6-B6A5-4547-B5CB-67909D0934F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7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D19-9A24-42D1-814F-D3BB23C7D6C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AFF6-B6A5-4547-B5CB-67909D0934F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262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D19-9A24-42D1-814F-D3BB23C7D6C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AFF6-B6A5-4547-B5CB-67909D0934F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974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D19-9A24-42D1-814F-D3BB23C7D6C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AFF6-B6A5-4547-B5CB-67909D0934F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44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D19-9A24-42D1-814F-D3BB23C7D6C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AFF6-B6A5-4547-B5CB-67909D093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27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D19-9A24-42D1-814F-D3BB23C7D6C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AFF6-B6A5-4547-B5CB-67909D0934F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71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D19-9A24-42D1-814F-D3BB23C7D6C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AFF6-B6A5-4547-B5CB-67909D093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30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D19-9A24-42D1-814F-D3BB23C7D6C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AFF6-B6A5-4547-B5CB-67909D0934F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50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D19-9A24-42D1-814F-D3BB23C7D6C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AFF6-B6A5-4547-B5CB-67909D0934F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68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D19-9A24-42D1-814F-D3BB23C7D6C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AFF6-B6A5-4547-B5CB-67909D093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1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D19-9A24-42D1-814F-D3BB23C7D6C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AFF6-B6A5-4547-B5CB-67909D0934F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63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8DD19-9A24-42D1-814F-D3BB23C7D6C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4AFF6-B6A5-4547-B5CB-67909D093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0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38DD19-9A24-42D1-814F-D3BB23C7D6C9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C4AFF6-B6A5-4547-B5CB-67909D093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8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3949" y="2170069"/>
            <a:ext cx="7489095" cy="1515533"/>
          </a:xfrm>
        </p:spPr>
        <p:txBody>
          <a:bodyPr/>
          <a:lstStyle/>
          <a:p>
            <a:pPr lvl="0"/>
            <a:r>
              <a:rPr lang="ru-RU" sz="3600" dirty="0"/>
              <a:t>Применение технологии формирующего </a:t>
            </a:r>
            <a:r>
              <a:rPr lang="ru-RU" sz="3600" dirty="0" smtClean="0"/>
              <a:t>оценивания. </a:t>
            </a:r>
            <a:br>
              <a:rPr lang="ru-RU" sz="3600" dirty="0" smtClean="0"/>
            </a:br>
            <a:r>
              <a:rPr lang="ru-RU" sz="3600" dirty="0" smtClean="0"/>
              <a:t>Приемы и способы оценивания</a:t>
            </a:r>
            <a:br>
              <a:rPr lang="ru-RU" sz="3600" dirty="0" smtClean="0"/>
            </a:br>
            <a:r>
              <a:rPr lang="ru-RU" sz="3600" dirty="0" smtClean="0"/>
              <a:t>(</a:t>
            </a:r>
            <a:r>
              <a:rPr lang="ru-RU" sz="3600" dirty="0"/>
              <a:t>диссеминация опыта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715" y="3877405"/>
            <a:ext cx="3951329" cy="1320802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Скворцова Лариса Александровна,</a:t>
            </a:r>
            <a:br>
              <a:rPr lang="ru-RU" dirty="0" smtClean="0"/>
            </a:br>
            <a:r>
              <a:rPr lang="ru-RU" dirty="0" smtClean="0"/>
              <a:t>учитель </a:t>
            </a:r>
            <a:r>
              <a:rPr lang="ru-RU" dirty="0"/>
              <a:t>начальных </a:t>
            </a:r>
            <a:r>
              <a:rPr lang="ru-RU" dirty="0" smtClean="0"/>
              <a:t>классов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первой квалификационной категории МБОУ НШ №30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13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666875" y="500063"/>
            <a:ext cx="8229600" cy="1143000"/>
          </a:xfrm>
        </p:spPr>
        <p:txBody>
          <a:bodyPr/>
          <a:lstStyle/>
          <a:p>
            <a:r>
              <a:rPr lang="ru-RU" altLang="ru-RU" sz="3600" b="1" dirty="0">
                <a:solidFill>
                  <a:srgbClr val="0000FF"/>
                </a:solidFill>
                <a:latin typeface="Arial Black" panose="020B0A04020102020204" pitchFamily="34" charset="0"/>
              </a:rPr>
              <a:t>«Плюс. Минус. Интересно»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08225" y="2643188"/>
            <a:ext cx="28575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Плюс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67314" y="2643188"/>
            <a:ext cx="23574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Минус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24750" y="2643188"/>
            <a:ext cx="299964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</a:rPr>
              <a:t>Интересно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1308894" y="4644231"/>
            <a:ext cx="20002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130675" y="4679950"/>
            <a:ext cx="20716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419057" y="4679157"/>
            <a:ext cx="22129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9417111" y="4664076"/>
            <a:ext cx="2214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6904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244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1" y="2411944"/>
            <a:ext cx="4441008" cy="3561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22941" y="1167773"/>
            <a:ext cx="3929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«Рефлексивная мишень»</a:t>
            </a:r>
            <a:endParaRPr lang="ru-RU" sz="20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49" y="723821"/>
            <a:ext cx="6207126" cy="4919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012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0-02-05-303c4bbb5f380159d4b86f3267751254cfd1afd7696ee30c388e8da43bb6c054_46ea4f5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t="4762" r="17858" b="5953"/>
          <a:stretch/>
        </p:blipFill>
        <p:spPr bwMode="auto">
          <a:xfrm rot="5400000">
            <a:off x="320214" y="825349"/>
            <a:ext cx="5908432" cy="5189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0-02-05-99ca767bff44d73b8cad6dbd77a084136511c96ff1244e43913a80e86e814961_33ef5ce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7600" r="19609" b="2015"/>
          <a:stretch/>
        </p:blipFill>
        <p:spPr bwMode="auto">
          <a:xfrm rot="5400000">
            <a:off x="5765614" y="1033595"/>
            <a:ext cx="5931290" cy="5095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919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431583"/>
              </p:ext>
            </p:extLst>
          </p:nvPr>
        </p:nvGraphicFramePr>
        <p:xfrm>
          <a:off x="1032363" y="1988668"/>
          <a:ext cx="4562475" cy="42150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58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7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Лист самооценки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 могу прочитать стихотворение выразительно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Внимательно слушал учителя, одноклассников 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Активно работал на уроке и правильно отвечал на вопросы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295185"/>
              </p:ext>
            </p:extLst>
          </p:nvPr>
        </p:nvGraphicFramePr>
        <p:xfrm>
          <a:off x="5775764" y="1970280"/>
          <a:ext cx="5356225" cy="420046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89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7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Лист самооценки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Урок для меня прошёл плодотворно, и я остался довольным своими знаниями, умениями, действиями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Урок прошёл хорошо, но могло быть и лучше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Совсем напрасно, было потрачено время на уроке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6962" y="975946"/>
            <a:ext cx="2985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Самооценка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6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Жанна\Desktop\masumiyeti-yansitan-kareler-70455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2497" y="318066"/>
            <a:ext cx="3264968" cy="2310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271974" y="421553"/>
            <a:ext cx="84646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Ребёнок  </a:t>
            </a:r>
            <a:r>
              <a:rPr lang="ru-RU" alt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должен  чувствовать  себя:</a:t>
            </a:r>
          </a:p>
        </p:txBody>
      </p:sp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93" y="1037515"/>
            <a:ext cx="2350470" cy="279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Прямоугольник 7"/>
          <p:cNvSpPr>
            <a:spLocks noChangeArrowheads="1"/>
          </p:cNvSpPr>
          <p:nvPr/>
        </p:nvSpPr>
        <p:spPr bwMode="auto">
          <a:xfrm>
            <a:off x="3727823" y="1504854"/>
            <a:ext cx="240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Л</a:t>
            </a:r>
            <a:r>
              <a:rPr lang="ru-RU" alt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ЮБИМЫМ</a:t>
            </a:r>
          </a:p>
        </p:txBody>
      </p:sp>
      <p:pic>
        <p:nvPicPr>
          <p:cNvPr id="9" name="Picture 8" descr="Image86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214" y="3129622"/>
            <a:ext cx="2851316" cy="306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Прямоугольник 9"/>
          <p:cNvSpPr>
            <a:spLocks noChangeArrowheads="1"/>
          </p:cNvSpPr>
          <p:nvPr/>
        </p:nvSpPr>
        <p:spPr bwMode="auto">
          <a:xfrm>
            <a:off x="4468634" y="2580755"/>
            <a:ext cx="2097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Н</a:t>
            </a:r>
            <a:r>
              <a:rPr lang="ru-RU" alt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УЖНЫМ</a:t>
            </a:r>
          </a:p>
        </p:txBody>
      </p:sp>
      <p:pic>
        <p:nvPicPr>
          <p:cNvPr id="11" name="Picture 11" descr="Image86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613" y="3345423"/>
            <a:ext cx="3534055" cy="26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Прямоугольник 11"/>
          <p:cNvSpPr>
            <a:spLocks noChangeArrowheads="1"/>
          </p:cNvSpPr>
          <p:nvPr/>
        </p:nvSpPr>
        <p:spPr bwMode="auto">
          <a:xfrm>
            <a:off x="7430921" y="2812307"/>
            <a:ext cx="2611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У</a:t>
            </a:r>
            <a:r>
              <a:rPr lang="ru-RU" altLang="ru-RU" b="1" dirty="0">
                <a:solidFill>
                  <a:schemeClr val="tx2"/>
                </a:solidFill>
                <a:latin typeface="Monotype Corsiva" panose="03010101010201010101" pitchFamily="66" charset="0"/>
              </a:rPr>
              <a:t>СПЕШНЫМ</a:t>
            </a:r>
          </a:p>
        </p:txBody>
      </p:sp>
    </p:spTree>
    <p:extLst>
      <p:ext uri="{BB962C8B-B14F-4D97-AF65-F5344CB8AC3E}">
        <p14:creationId xmlns:p14="http://schemas.microsoft.com/office/powerpoint/2010/main" val="1997853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2" grpId="0"/>
      <p:bldP spid="4104" grpId="0"/>
      <p:bldP spid="4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865495" y="401996"/>
            <a:ext cx="10515600" cy="915035"/>
          </a:xfrm>
        </p:spPr>
        <p:txBody>
          <a:bodyPr>
            <a:normAutofit/>
          </a:bodyPr>
          <a:lstStyle/>
          <a:p>
            <a:r>
              <a:rPr lang="ru-RU" altLang="ru-RU" sz="3600" b="1" i="1" dirty="0" smtClean="0">
                <a:solidFill>
                  <a:srgbClr val="000099"/>
                </a:solidFill>
                <a:latin typeface="Arial Black" panose="020B0A04020102020204" pitchFamily="34" charset="0"/>
              </a:rPr>
              <a:t>Инструменты оценочной деятельности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4958" y="1533473"/>
            <a:ext cx="5148337" cy="3070331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b="1" i="1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«Символы»</a:t>
            </a:r>
            <a:r>
              <a:rPr lang="ru-RU" b="1" i="1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фиксация оценки производится следующим образом: 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«+» - ученик хорошо знает материал, умеет использовать знания в нестандартной ситуации 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- » - ученик не знает материал и не справляется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84127" y="1919413"/>
            <a:ext cx="4594745" cy="229845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«Знаковая символика»</a:t>
            </a:r>
          </a:p>
          <a:p>
            <a:pPr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! » - отлично выполнил 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«+» - хорошо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«?» - есть затруднения</a:t>
            </a: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«-» - не справился с работой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86700" y="4623204"/>
            <a:ext cx="6096000" cy="135838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«Мудрые совы»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+ » - знаю                         « - » - не знаю</a:t>
            </a: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! »- узнал новое               « ? » - удивило.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2018" y="1821319"/>
            <a:ext cx="351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«Волшебная линеечка»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pSp>
        <p:nvGrpSpPr>
          <p:cNvPr id="33" name="Group 4"/>
          <p:cNvGrpSpPr/>
          <p:nvPr/>
        </p:nvGrpSpPr>
        <p:grpSpPr bwMode="auto">
          <a:xfrm>
            <a:off x="2524585" y="3494321"/>
            <a:ext cx="3101926" cy="1877780"/>
            <a:chOff x="-29" y="2020"/>
            <a:chExt cx="3562" cy="2070"/>
          </a:xfrm>
        </p:grpSpPr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187" y="2170"/>
              <a:ext cx="1" cy="16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 flipV="1">
              <a:off x="3157" y="2170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 flipV="1">
              <a:off x="7" y="3340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V="1">
              <a:off x="2077" y="2530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1177" y="2170"/>
              <a:ext cx="1" cy="16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>
              <a:off x="2257" y="2170"/>
              <a:ext cx="1" cy="16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>
              <a:off x="3337" y="2170"/>
              <a:ext cx="1" cy="16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 flipV="1">
              <a:off x="7" y="2170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Line 14"/>
            <p:cNvSpPr>
              <a:spLocks noChangeShapeType="1"/>
            </p:cNvSpPr>
            <p:nvPr/>
          </p:nvSpPr>
          <p:spPr bwMode="auto">
            <a:xfrm flipV="1">
              <a:off x="2077" y="3340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Line 15"/>
            <p:cNvSpPr>
              <a:spLocks noChangeShapeType="1"/>
            </p:cNvSpPr>
            <p:nvPr/>
          </p:nvSpPr>
          <p:spPr bwMode="auto">
            <a:xfrm flipV="1">
              <a:off x="7" y="2530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997" y="3340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 flipV="1">
              <a:off x="997" y="2170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 flipV="1">
              <a:off x="2077" y="2170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Line 19"/>
            <p:cNvSpPr>
              <a:spLocks noChangeShapeType="1"/>
            </p:cNvSpPr>
            <p:nvPr/>
          </p:nvSpPr>
          <p:spPr bwMode="auto">
            <a:xfrm flipV="1">
              <a:off x="3157" y="3340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Line 20"/>
            <p:cNvSpPr>
              <a:spLocks noChangeShapeType="1"/>
            </p:cNvSpPr>
            <p:nvPr/>
          </p:nvSpPr>
          <p:spPr bwMode="auto">
            <a:xfrm flipV="1">
              <a:off x="3157" y="2530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>
              <a:off x="2077" y="2350"/>
              <a:ext cx="360" cy="36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Line 22"/>
            <p:cNvSpPr>
              <a:spLocks noChangeShapeType="1"/>
            </p:cNvSpPr>
            <p:nvPr/>
          </p:nvSpPr>
          <p:spPr bwMode="auto">
            <a:xfrm flipH="1">
              <a:off x="2077" y="2350"/>
              <a:ext cx="360" cy="36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Line 23"/>
            <p:cNvSpPr>
              <a:spLocks noChangeShapeType="1"/>
            </p:cNvSpPr>
            <p:nvPr/>
          </p:nvSpPr>
          <p:spPr bwMode="auto">
            <a:xfrm>
              <a:off x="3157" y="2620"/>
              <a:ext cx="360" cy="27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ine 24"/>
            <p:cNvSpPr>
              <a:spLocks noChangeShapeType="1"/>
            </p:cNvSpPr>
            <p:nvPr/>
          </p:nvSpPr>
          <p:spPr bwMode="auto">
            <a:xfrm flipH="1">
              <a:off x="3157" y="2620"/>
              <a:ext cx="360" cy="27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Line 25"/>
            <p:cNvSpPr>
              <a:spLocks noChangeShapeType="1"/>
            </p:cNvSpPr>
            <p:nvPr/>
          </p:nvSpPr>
          <p:spPr bwMode="auto">
            <a:xfrm flipH="1">
              <a:off x="1090" y="2020"/>
              <a:ext cx="200" cy="31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Line 26"/>
            <p:cNvSpPr>
              <a:spLocks noChangeShapeType="1"/>
            </p:cNvSpPr>
            <p:nvPr/>
          </p:nvSpPr>
          <p:spPr bwMode="auto">
            <a:xfrm>
              <a:off x="1050" y="2020"/>
              <a:ext cx="243" cy="30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-29" y="3708"/>
              <a:ext cx="360" cy="2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1050" y="3810"/>
              <a:ext cx="36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lvl="0"/>
              <a:r>
                <a:rPr lang="ru-RU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2090" y="3810"/>
              <a:ext cx="36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lvl="0"/>
              <a:r>
                <a:rPr lang="ru-RU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8" name="Text Box 30"/>
            <p:cNvSpPr txBox="1">
              <a:spLocks noChangeArrowheads="1"/>
            </p:cNvSpPr>
            <p:nvPr/>
          </p:nvSpPr>
          <p:spPr bwMode="auto">
            <a:xfrm>
              <a:off x="3173" y="3820"/>
              <a:ext cx="36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lvl="0"/>
              <a:r>
                <a:rPr lang="ru-RU" sz="2000" b="1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59" name="Содержимое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6"/>
          <a:stretch/>
        </p:blipFill>
        <p:spPr>
          <a:xfrm>
            <a:off x="5738943" y="184558"/>
            <a:ext cx="6288934" cy="65151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0470" y="5473005"/>
            <a:ext cx="43082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(К – красота,   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   П – правильность,   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       Б – быстрота)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t="11282" b="5641"/>
          <a:stretch/>
        </p:blipFill>
        <p:spPr>
          <a:xfrm>
            <a:off x="641114" y="2504049"/>
            <a:ext cx="5526855" cy="3747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5008"/>
          <a:stretch/>
        </p:blipFill>
        <p:spPr>
          <a:xfrm rot="16200000">
            <a:off x="7543771" y="2237962"/>
            <a:ext cx="3404381" cy="462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" r="9744" b="14667"/>
          <a:stretch/>
        </p:blipFill>
        <p:spPr>
          <a:xfrm>
            <a:off x="6167969" y="583808"/>
            <a:ext cx="4852293" cy="329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23738" y="770880"/>
            <a:ext cx="52629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(Т – точность,   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П – правильность,   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     Б – быстрота,</a:t>
            </a:r>
          </a:p>
          <a:p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</a:rPr>
              <a:t>         С - самостоятельность)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6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6986" y="923265"/>
            <a:ext cx="35798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«Лестница успеха, </a:t>
            </a:r>
            <a:endParaRPr lang="ru-RU" sz="2400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знаний</a:t>
            </a:r>
            <a:r>
              <a:rPr lang="ru-RU" sz="24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» </a:t>
            </a:r>
            <a:endParaRPr lang="ru-RU" sz="24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 descr="http://mypresentation.ru/documents_2/7b007493ce3205bf7b12b9266d869e63/img6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" t="26376" r="8999" b="8198"/>
          <a:stretch/>
        </p:blipFill>
        <p:spPr bwMode="auto">
          <a:xfrm>
            <a:off x="489636" y="1686777"/>
            <a:ext cx="5184454" cy="3237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E:\4Г класс 2020-2021\3 четв, 3,4 кл 2021\САМООЦЕНКА, РЕФЛЕКСИЯ\hello_html_12f6c55f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0" r="6725" b="-1"/>
          <a:stretch/>
        </p:blipFill>
        <p:spPr bwMode="auto">
          <a:xfrm>
            <a:off x="7385538" y="551225"/>
            <a:ext cx="4050476" cy="2271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t="3056" r="1887"/>
          <a:stretch/>
        </p:blipFill>
        <p:spPr bwMode="auto">
          <a:xfrm>
            <a:off x="5042959" y="2822330"/>
            <a:ext cx="6281534" cy="3576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25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4Г класс 2020-2021\3 четв, 3,4 кл 2021\САМООЦЕНКА, РЕФЛЕКСИЯ\img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3" t="23824" r="12051" b="19245"/>
          <a:stretch/>
        </p:blipFill>
        <p:spPr bwMode="auto">
          <a:xfrm>
            <a:off x="5911974" y="1499056"/>
            <a:ext cx="5643774" cy="3107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arhivurokov.ru/kopilka/up/html/2016/11/25/k_58386b7177fcf/362551_42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2" y="3252756"/>
            <a:ext cx="5208100" cy="3084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00147" y="3052701"/>
            <a:ext cx="2698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«Радуга успеха»</a:t>
            </a:r>
            <a:r>
              <a:rPr lang="ru-RU" sz="2000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4367" y="146292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«Солнышко и тучка»</a:t>
            </a:r>
            <a:endParaRPr lang="ru-RU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 descr="https://fs00.infourok.ru/images/doc/233/93562/3/img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21630" r="4808" b="43553"/>
          <a:stretch/>
        </p:blipFill>
        <p:spPr bwMode="auto">
          <a:xfrm>
            <a:off x="633142" y="672725"/>
            <a:ext cx="5391923" cy="2379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967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329520" y="268690"/>
            <a:ext cx="4786313" cy="85725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00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«Дерево успеха»</a:t>
            </a:r>
          </a:p>
        </p:txBody>
      </p:sp>
      <p:pic>
        <p:nvPicPr>
          <p:cNvPr id="11267" name="Picture 2" descr="C:\Users\Елена\Downloads\дере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720" y="988715"/>
            <a:ext cx="4557712" cy="5257800"/>
          </a:xfrm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32" y="757237"/>
            <a:ext cx="8032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577" y="4297362"/>
            <a:ext cx="8699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67" y="2760663"/>
            <a:ext cx="78581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131843" y="814386"/>
            <a:ext cx="2503476" cy="1246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3-4 ошибки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38307" y="4846760"/>
            <a:ext cx="2794023" cy="1158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Нет ошибок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94224" y="2937869"/>
            <a:ext cx="2588026" cy="1359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1 ошибка</a:t>
            </a:r>
          </a:p>
        </p:txBody>
      </p:sp>
    </p:spTree>
    <p:extLst>
      <p:ext uri="{BB962C8B-B14F-4D97-AF65-F5344CB8AC3E}">
        <p14:creationId xmlns:p14="http://schemas.microsoft.com/office/powerpoint/2010/main" val="1103563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068628" y="5843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«Поезд достигнутых знаний»</a:t>
            </a:r>
          </a:p>
        </p:txBody>
      </p:sp>
      <p:pic>
        <p:nvPicPr>
          <p:cNvPr id="12291" name="Picture 2" descr="C:\Users\Елена\Downloads\ваг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8333"/>
          <a:stretch/>
        </p:blipFill>
        <p:spPr>
          <a:xfrm>
            <a:off x="4769249" y="2250230"/>
            <a:ext cx="2291618" cy="1969314"/>
          </a:xfrm>
        </p:spPr>
      </p:pic>
      <p:pic>
        <p:nvPicPr>
          <p:cNvPr id="12292" name="Picture 3" descr="C:\Users\Елена\Downloads\паровоз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/>
          <a:stretch>
            <a:fillRect/>
          </a:stretch>
        </p:blipFill>
        <p:spPr bwMode="auto">
          <a:xfrm>
            <a:off x="668214" y="1979033"/>
            <a:ext cx="2333865" cy="224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C:\Users\Елена\Downloads\ва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1" r="3145"/>
          <a:stretch>
            <a:fillRect/>
          </a:stretch>
        </p:blipFill>
        <p:spPr bwMode="auto">
          <a:xfrm>
            <a:off x="9115776" y="2172409"/>
            <a:ext cx="2364905" cy="199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C:\Users\Елена\Downloads\ваг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12021"/>
          <a:stretch/>
        </p:blipFill>
        <p:spPr bwMode="auto">
          <a:xfrm>
            <a:off x="2751471" y="2372651"/>
            <a:ext cx="2087385" cy="179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 descr="C:\Users\Елена\Downloads\ваг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" t="8348"/>
          <a:stretch/>
        </p:blipFill>
        <p:spPr bwMode="auto">
          <a:xfrm>
            <a:off x="7060867" y="2236963"/>
            <a:ext cx="2312104" cy="201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2350049" y="4334929"/>
            <a:ext cx="2324425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Словарная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работа  </a:t>
            </a:r>
          </a:p>
        </p:txBody>
      </p:sp>
      <p:sp>
        <p:nvSpPr>
          <p:cNvPr id="10" name="Овал 9"/>
          <p:cNvSpPr/>
          <p:nvPr/>
        </p:nvSpPr>
        <p:spPr>
          <a:xfrm>
            <a:off x="4920754" y="4394880"/>
            <a:ext cx="2240280" cy="1157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Фонети</a:t>
            </a:r>
            <a:endParaRPr lang="ru-RU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ческий</a:t>
            </a: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разбор</a:t>
            </a:r>
          </a:p>
        </p:txBody>
      </p:sp>
      <p:sp>
        <p:nvSpPr>
          <p:cNvPr id="11" name="Овал 10"/>
          <p:cNvSpPr/>
          <p:nvPr/>
        </p:nvSpPr>
        <p:spPr>
          <a:xfrm>
            <a:off x="7426858" y="4334929"/>
            <a:ext cx="2333707" cy="12173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Изучение нового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материала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9886973" y="4433456"/>
            <a:ext cx="209935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Работа в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latin typeface="Arial Black" panose="020B0A04020102020204" pitchFamily="34" charset="0"/>
              </a:rPr>
              <a:t>группах</a:t>
            </a:r>
          </a:p>
        </p:txBody>
      </p:sp>
    </p:spTree>
    <p:extLst>
      <p:ext uri="{BB962C8B-B14F-4D97-AF65-F5344CB8AC3E}">
        <p14:creationId xmlns:p14="http://schemas.microsoft.com/office/powerpoint/2010/main" val="4096923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285</TotalTime>
  <Words>248</Words>
  <Application>Microsoft Office PowerPoint</Application>
  <PresentationFormat>Широкоэкранный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Garamond</vt:lpstr>
      <vt:lpstr>Monotype Corsiva</vt:lpstr>
      <vt:lpstr>Times New Roman</vt:lpstr>
      <vt:lpstr>Натуральные материалы</vt:lpstr>
      <vt:lpstr>Применение технологии формирующего оценивания.  Приемы и способы оценивания (диссеминация опыта)</vt:lpstr>
      <vt:lpstr>Презентация PowerPoint</vt:lpstr>
      <vt:lpstr>Инструменты оценочной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«Дерево успеха»</vt:lpstr>
      <vt:lpstr>«Поезд достигнутых знаний»</vt:lpstr>
      <vt:lpstr>«Плюс. Минус. Интересно»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Буся</dc:creator>
  <cp:lastModifiedBy>Загретдинова С. А.</cp:lastModifiedBy>
  <cp:revision>19</cp:revision>
  <dcterms:created xsi:type="dcterms:W3CDTF">2021-02-15T19:24:57Z</dcterms:created>
  <dcterms:modified xsi:type="dcterms:W3CDTF">2021-02-18T03:09:52Z</dcterms:modified>
</cp:coreProperties>
</file>