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4" r:id="rId2"/>
    <p:sldId id="270" r:id="rId3"/>
    <p:sldId id="271" r:id="rId4"/>
    <p:sldId id="260" r:id="rId5"/>
    <p:sldId id="272" r:id="rId6"/>
    <p:sldId id="263" r:id="rId7"/>
    <p:sldId id="265" r:id="rId8"/>
    <p:sldId id="276" r:id="rId9"/>
    <p:sldId id="278" r:id="rId10"/>
    <p:sldId id="275" r:id="rId11"/>
    <p:sldId id="280" r:id="rId12"/>
    <p:sldId id="28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410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AEA4CF-FF7E-4221-A9D2-826313FED92F}" type="datetimeFigureOut">
              <a:rPr lang="ru-RU" smtClean="0"/>
              <a:pPr/>
              <a:t>05.02.2015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78A2DE-271D-48EB-B9A6-4AF3761719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0350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78A2DE-271D-48EB-B9A6-4AF3761719EC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428596" y="662513"/>
            <a:ext cx="8418121" cy="5386090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36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63688" y="1412776"/>
            <a:ext cx="65527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  <a:cs typeface="Arial" pitchFamily="34" charset="0"/>
              </a:rPr>
              <a:t>Физкультурно-оздоровительные  технологии,</a:t>
            </a:r>
          </a:p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  <a:cs typeface="Arial" pitchFamily="34" charset="0"/>
              </a:rPr>
              <a:t> применяемые с детьми дошкольного  возраста при  формировании  ЗОЖ (здорового образа жизни)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7" name="Picture 21" descr="0002-005-Sport копия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35249" y="3789040"/>
            <a:ext cx="1210022" cy="20240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5720" y="357166"/>
            <a:ext cx="8572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260648"/>
            <a:ext cx="83599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 Ежедневно  утренняя гимнастика в нашем ДОО имеет  своё название и  определённое содержание:  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67544" y="1340766"/>
          <a:ext cx="8424935" cy="50756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2162"/>
                <a:gridCol w="1900246"/>
                <a:gridCol w="4752527"/>
              </a:tblGrid>
              <a:tr h="74321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latin typeface="Times New Roman" pitchFamily="18" charset="0"/>
                          <a:cs typeface="Times New Roman" pitchFamily="18" charset="0"/>
                        </a:rPr>
                        <a:t>День недели</a:t>
                      </a:r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i="1" dirty="0" smtClean="0">
                          <a:latin typeface="Times New Roman" pitchFamily="18" charset="0"/>
                          <a:cs typeface="Times New Roman" pitchFamily="18" charset="0"/>
                        </a:rPr>
                        <a:t>Название   </a:t>
                      </a:r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latin typeface="Times New Roman" pitchFamily="18" charset="0"/>
                          <a:cs typeface="Times New Roman" pitchFamily="18" charset="0"/>
                        </a:rPr>
                        <a:t>Содержание </a:t>
                      </a:r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663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Понедельник</a:t>
                      </a:r>
                    </a:p>
                    <a:p>
                      <a:pPr algn="l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«Тропа препятствий» </a:t>
                      </a:r>
                    </a:p>
                    <a:p>
                      <a:pPr algn="ct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Виды ходьбы и бега + задания на станциях</a:t>
                      </a:r>
                    </a:p>
                  </a:txBody>
                  <a:tcPr/>
                </a:tc>
              </a:tr>
              <a:tr h="7678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Вторник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«Шипучка»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О.Р.У. </a:t>
                      </a:r>
                      <a:r>
                        <a:rPr lang="ru-RU" sz="20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под</a:t>
                      </a:r>
                      <a:r>
                        <a:rPr lang="ru-RU" sz="20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музыку </a:t>
                      </a:r>
                      <a:r>
                        <a:rPr lang="ru-RU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+ массажные коврики</a:t>
                      </a:r>
                    </a:p>
                  </a:txBody>
                  <a:tcPr marL="68580" marR="68580" marT="0" marB="0"/>
                </a:tc>
              </a:tr>
              <a:tr h="96250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«Игротека»</a:t>
                      </a:r>
                    </a:p>
                    <a:p>
                      <a:pPr algn="ct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Подвижные игры и упражнения</a:t>
                      </a:r>
                    </a:p>
                  </a:txBody>
                  <a:tcPr/>
                </a:tc>
              </a:tr>
              <a:tr h="76786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Четверг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«Силовая»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Виды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ходьбы и бега + работа на тренажёрах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76786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Пятница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</a:t>
                      </a:r>
                      <a:r>
                        <a:rPr lang="ru-RU" sz="20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Оздоровилка</a:t>
                      </a:r>
                      <a:r>
                        <a:rPr lang="ru-RU" sz="20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Разминка +дозированный бег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6"/>
          <p:cNvSpPr>
            <a:spLocks noChangeArrowheads="1"/>
          </p:cNvSpPr>
          <p:nvPr/>
        </p:nvSpPr>
        <p:spPr bwMode="auto">
          <a:xfrm>
            <a:off x="593725" y="225425"/>
            <a:ext cx="7704138" cy="919163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>
              <a:defRPr/>
            </a:pPr>
            <a:endParaRPr lang="ru-RU" b="1" dirty="0">
              <a:solidFill>
                <a:srgbClr val="0028A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1979712" y="1916832"/>
            <a:ext cx="4824536" cy="208823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Comic Sans MS" pitchFamily="66" charset="0"/>
              </a:rPr>
              <a:t>Спасибо за внимание</a:t>
            </a:r>
            <a:endParaRPr lang="ru-RU" sz="28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0" name="Загнутый угол 9"/>
          <p:cNvSpPr/>
          <p:nvPr/>
        </p:nvSpPr>
        <p:spPr>
          <a:xfrm>
            <a:off x="285720" y="404664"/>
            <a:ext cx="8418512" cy="6242184"/>
          </a:xfrm>
          <a:prstGeom prst="foldedCorner">
            <a:avLst>
              <a:gd name="adj" fmla="val 14413"/>
            </a:avLst>
          </a:prstGeom>
          <a:solidFill>
            <a:schemeClr val="bg1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ru-RU" sz="1200" b="1" dirty="0">
              <a:solidFill>
                <a:srgbClr val="007055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 rot="18644147">
            <a:off x="4338409" y="3821123"/>
            <a:ext cx="5076080" cy="154238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  <a:cs typeface="Times New Roman" pitchFamily="18" charset="0"/>
              </a:rPr>
              <a:t>Спасибо за внимание</a:t>
            </a:r>
          </a:p>
        </p:txBody>
      </p:sp>
      <p:pic>
        <p:nvPicPr>
          <p:cNvPr id="14" name="Picture 6" descr="http://www.culture.astrgorod.ru/sites/default/files/imagecache/present1/1324360878_zozh-vybor-molodyx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536" y="476672"/>
            <a:ext cx="4905375" cy="4653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нутый угол 2"/>
          <p:cNvSpPr/>
          <p:nvPr/>
        </p:nvSpPr>
        <p:spPr>
          <a:xfrm>
            <a:off x="395536" y="615816"/>
            <a:ext cx="8418512" cy="5909528"/>
          </a:xfrm>
          <a:prstGeom prst="foldedCorner">
            <a:avLst/>
          </a:prstGeom>
          <a:solidFill>
            <a:schemeClr val="bg1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ru-RU" sz="1200" b="1" dirty="0">
              <a:solidFill>
                <a:srgbClr val="007055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72344" y="1340768"/>
            <a:ext cx="81761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Список литературы:</a:t>
            </a:r>
          </a:p>
          <a:p>
            <a:r>
              <a:rPr lang="ru-RU" dirty="0"/>
              <a:t>1. </a:t>
            </a:r>
            <a:r>
              <a:rPr lang="ru-RU" dirty="0" err="1"/>
              <a:t>Алямовская</a:t>
            </a:r>
            <a:r>
              <a:rPr lang="ru-RU" dirty="0"/>
              <a:t> В.Г. Как воспитать здорового ребёнка. – М.:</a:t>
            </a:r>
            <a:r>
              <a:rPr lang="en-US" dirty="0" err="1"/>
              <a:t>Linka</a:t>
            </a:r>
            <a:r>
              <a:rPr lang="ru-RU" dirty="0"/>
              <a:t>-</a:t>
            </a:r>
            <a:r>
              <a:rPr lang="en-US" dirty="0"/>
              <a:t>Press</a:t>
            </a:r>
            <a:r>
              <a:rPr lang="ru-RU" dirty="0"/>
              <a:t>. 1993.-112с.                                                                                                                             2.Бондин В.И. Концептуальные основы </a:t>
            </a:r>
            <a:r>
              <a:rPr lang="ru-RU" dirty="0" err="1"/>
              <a:t>валеологического</a:t>
            </a:r>
            <a:r>
              <a:rPr lang="ru-RU" dirty="0"/>
              <a:t> образования // Валеология.-1997.-№1.- С.7-8                                                                                                                                   2.Боярская В.П. </a:t>
            </a:r>
            <a:r>
              <a:rPr lang="ru-RU" dirty="0" err="1"/>
              <a:t>ЛепёхинаЛ.П</a:t>
            </a:r>
            <a:r>
              <a:rPr lang="ru-RU" dirty="0"/>
              <a:t>. Объективная оценка динамики развития детской стопы в связи с вопросами профилактики плоскостопия. // </a:t>
            </a:r>
            <a:r>
              <a:rPr lang="ru-RU" dirty="0" smtClean="0"/>
              <a:t>Педиатрия</a:t>
            </a:r>
            <a:r>
              <a:rPr lang="ru-RU" dirty="0"/>
              <a:t>. – 1970. - №11 – с.15 – 20                                                                                                                                 3. </a:t>
            </a:r>
            <a:r>
              <a:rPr lang="ru-RU" dirty="0" err="1"/>
              <a:t>Веремкович</a:t>
            </a:r>
            <a:r>
              <a:rPr lang="ru-RU" dirty="0"/>
              <a:t> Л., Иванова О., </a:t>
            </a:r>
            <a:r>
              <a:rPr lang="ru-RU" dirty="0" err="1"/>
              <a:t>Лашнева</a:t>
            </a:r>
            <a:r>
              <a:rPr lang="ru-RU" dirty="0"/>
              <a:t> И., Терентьева Г., Юрко Г. К вопросу о физическом воспитании детей.                                                                                                              4.Змановский Ю.Ф. Воспитаем  детей здоровыми. – М.: Медицина,1989. – 128с.                                                                                     5.Осокина Т.И. </a:t>
            </a:r>
            <a:r>
              <a:rPr lang="ru-RU" dirty="0" smtClean="0"/>
              <a:t>Физическая </a:t>
            </a:r>
            <a:r>
              <a:rPr lang="ru-RU" dirty="0"/>
              <a:t>культура в детском саду. Пособие  для воспитателя детского сада. Изд.2-е, </a:t>
            </a:r>
            <a:r>
              <a:rPr lang="ru-RU" dirty="0" err="1"/>
              <a:t>испр</a:t>
            </a:r>
            <a:r>
              <a:rPr lang="ru-RU" dirty="0"/>
              <a:t>. М., «Просвещение», 1978.  - 287с.</a:t>
            </a:r>
          </a:p>
        </p:txBody>
      </p:sp>
    </p:spTree>
    <p:extLst>
      <p:ext uri="{BB962C8B-B14F-4D97-AF65-F5344CB8AC3E}">
        <p14:creationId xmlns:p14="http://schemas.microsoft.com/office/powerpoint/2010/main" val="33854428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428596" y="662513"/>
            <a:ext cx="8418121" cy="5386090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36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124744"/>
            <a:ext cx="79208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современном мире такие понятия как «формирование здорового образа жизни» прочно входят в жизнь каждого человека, а также в воспитательно-образовательный процесс, начиная с ДОО. </a:t>
            </a:r>
          </a:p>
          <a:p>
            <a:pPr algn="just">
              <a:lnSpc>
                <a:spcPct val="15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С переходом на ФГОС  остается актуальной охрана и укрепление физического и психического здоровья детей, в том числе их эмоциональное благополучие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987824" y="620688"/>
            <a:ext cx="30963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Актуальность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428596" y="828874"/>
            <a:ext cx="8418121" cy="5386090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36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764704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kern="0" dirty="0" smtClean="0">
                <a:solidFill>
                  <a:srgbClr val="00456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Отсюда вытекает важная проблема: </a:t>
            </a:r>
            <a:br>
              <a:rPr lang="ru-RU" sz="2400" b="1" kern="0" dirty="0" smtClean="0">
                <a:solidFill>
                  <a:srgbClr val="00456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kern="0" dirty="0" smtClean="0">
                <a:solidFill>
                  <a:srgbClr val="00456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как помочь подрастающему ребенку </a:t>
            </a:r>
            <a:br>
              <a:rPr lang="ru-RU" sz="2400" b="1" kern="0" dirty="0" smtClean="0">
                <a:solidFill>
                  <a:srgbClr val="00456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kern="0" dirty="0" smtClean="0">
                <a:solidFill>
                  <a:srgbClr val="00456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реализовать своё право на здоровье, </a:t>
            </a:r>
            <a:br>
              <a:rPr lang="ru-RU" sz="2400" b="1" kern="0" dirty="0" smtClean="0">
                <a:solidFill>
                  <a:srgbClr val="00456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kern="0" dirty="0" smtClean="0">
                <a:solidFill>
                  <a:srgbClr val="00456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на счастливую жизнь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2852936"/>
            <a:ext cx="4176712" cy="3024336"/>
          </a:xfrm>
          <a:prstGeom prst="rect">
            <a:avLst/>
          </a:prstGeom>
          <a:noFill/>
          <a:ln w="38100">
            <a:solidFill>
              <a:srgbClr val="00456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428596" y="187487"/>
            <a:ext cx="8418121" cy="6309420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36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Цель работы Центра Здоровья: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86715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Создавать условия  для  формирования 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у ребенка привычки думать и заботиться о своём здоровье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867150" algn="l"/>
              </a:tabLst>
            </a:pPr>
            <a:endParaRPr lang="ru-RU" sz="36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C:\Users\Gubina\Desktop\Королева С.И\картинки\физ-ра\clip_image0090.pn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504" y="260648"/>
            <a:ext cx="4464496" cy="23523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C:\Users\Gubina\Desktop\Королева С.И\картинки\физ-ра\clip_image0090.pn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20158" y="260648"/>
            <a:ext cx="4688346" cy="23523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428596" y="652773"/>
            <a:ext cx="8418121" cy="5386090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36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908720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ru-RU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  <a:cs typeface="Times New Roman" pitchFamily="18" charset="0"/>
              </a:rPr>
              <a:t>ЗАДАЧИ РАБОТЫ ПО ФОРМИРОВАНИЮ КУЛЬТУРЫ ЗОЖ У ДОШКОЛЬНИКОВ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1628800"/>
            <a:ext cx="820891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Формировать потребность в здоровом образе жизни.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Формировать представление детей о зависимости здоровья, от двигательной активности и закаливания.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Воспитывать сознательное отношение к собственному здоровью и использовать доступные способы его укрепления. 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Расширять у детей представления и знания об организме человека и его возможностях.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Познакомить детей со значением витаминов и минеральных веществ в жизни человека,  закреплять представление о духовно-нравственных основах здоровья.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357157" y="285728"/>
            <a:ext cx="8572561" cy="6370975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endParaRPr lang="ru-RU" sz="24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86715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 этап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 изучение  инновационных  программ, технологий, методических  рекомендаций  педагогов  занимающихся разработкой  данной проблемы (В.Т.Кудрявцев, Б.Б.Егоров,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М. Д.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Маханёва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М. Л. Лазарев, В.Г.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Алямовская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Ю.Ф.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Змановский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др.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этап: 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разработка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модели совместной работы участников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образовательного процесса по интеграции образовательных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областей для привития здорового образа  жизни у  детей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дошкольного  возраста.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3 этап: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создание условий  для  формирования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представлений  детей  о  себе  и навыках  здорового образа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жизни, разработка перспективного  плана,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подбор методов и приемов и т.д.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 этап: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определение результативности  представления  детей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6715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  себе  и навыках  здорового образа  жизни.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357166"/>
            <a:ext cx="8572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260648"/>
            <a:ext cx="81439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Создание  системы работы по привитию норм ЗОЖ в нашем ДОО проходила в несколько этапов: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6"/>
          <p:cNvSpPr>
            <a:spLocks noChangeArrowheads="1"/>
          </p:cNvSpPr>
          <p:nvPr/>
        </p:nvSpPr>
        <p:spPr bwMode="auto">
          <a:xfrm>
            <a:off x="593725" y="225425"/>
            <a:ext cx="7704138" cy="919163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>
              <a:defRPr/>
            </a:pPr>
            <a:endParaRPr lang="ru-RU" b="1" dirty="0">
              <a:solidFill>
                <a:srgbClr val="0028A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79876" name="Picture 11" descr="C:\Users\user\Desktop\Ребятишки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313" y="4365625"/>
            <a:ext cx="1531937" cy="206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нутый угол 1"/>
          <p:cNvSpPr/>
          <p:nvPr/>
        </p:nvSpPr>
        <p:spPr>
          <a:xfrm>
            <a:off x="323528" y="260648"/>
            <a:ext cx="8418512" cy="6597352"/>
          </a:xfrm>
          <a:prstGeom prst="foldedCorner">
            <a:avLst>
              <a:gd name="adj" fmla="val 14413"/>
            </a:avLst>
          </a:prstGeom>
          <a:solidFill>
            <a:schemeClr val="bg1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ru-RU" sz="1200" b="1" dirty="0">
              <a:solidFill>
                <a:srgbClr val="007055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1" descr="0002-005-Sport копия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3429000"/>
            <a:ext cx="1238250" cy="20240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2" descr="D:\ФЛЭШКА ГЛАВНАЯ\Центр  Здоровья\ВЫСТУПЛЕНИЕ  в ИМЦ\фотографии\DSC0397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356992"/>
            <a:ext cx="4536504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D:\ФЛЭШКА ГЛАВНАЯ\Центр  Здоровья\ВЫСТУПЛЕНИЕ  в ИМЦ\фотографии\DSC0398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548680"/>
            <a:ext cx="3640956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Овал 14"/>
          <p:cNvSpPr/>
          <p:nvPr/>
        </p:nvSpPr>
        <p:spPr>
          <a:xfrm>
            <a:off x="323528" y="476672"/>
            <a:ext cx="4896544" cy="10801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Утренняя гимнастика может быть: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1835696" y="1628800"/>
            <a:ext cx="3240360" cy="100811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Игровая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19" name="Овал 18"/>
          <p:cNvSpPr/>
          <p:nvPr/>
        </p:nvSpPr>
        <p:spPr>
          <a:xfrm>
            <a:off x="4860032" y="5301208"/>
            <a:ext cx="3240360" cy="10801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полосе препятствий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6"/>
          <p:cNvSpPr>
            <a:spLocks noChangeArrowheads="1"/>
          </p:cNvSpPr>
          <p:nvPr/>
        </p:nvSpPr>
        <p:spPr bwMode="auto">
          <a:xfrm>
            <a:off x="593725" y="225425"/>
            <a:ext cx="7704138" cy="919163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>
              <a:defRPr/>
            </a:pPr>
            <a:endParaRPr lang="ru-RU" b="1" dirty="0">
              <a:solidFill>
                <a:srgbClr val="0028A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79876" name="Picture 11" descr="C:\Users\user\Desktop\Ребятишки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313" y="4365625"/>
            <a:ext cx="1531937" cy="206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нутый угол 1"/>
          <p:cNvSpPr/>
          <p:nvPr/>
        </p:nvSpPr>
        <p:spPr>
          <a:xfrm>
            <a:off x="395536" y="615816"/>
            <a:ext cx="8418512" cy="5909528"/>
          </a:xfrm>
          <a:prstGeom prst="foldedCorner">
            <a:avLst/>
          </a:prstGeom>
          <a:solidFill>
            <a:schemeClr val="bg1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ru-RU" sz="1200" b="1" dirty="0">
              <a:solidFill>
                <a:srgbClr val="007055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1" descr="0002-005-Sport копия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3429000"/>
            <a:ext cx="1238250" cy="20240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 descr="D:\ФЛЭШКА ГЛАВНАЯ\Центр  Здоровья\ВЫСТУПЛЕНИЕ  в ИМЦ\фотографии\DSC0396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356992"/>
            <a:ext cx="4320480" cy="3019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D:\ФЛЭШКА ГЛАВНАЯ\Центр  Здоровья\ВЫСТУПЛЕНИЕ  в ИМЦ\фотографии\DSC0396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548680"/>
            <a:ext cx="3856854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Овал 12"/>
          <p:cNvSpPr/>
          <p:nvPr/>
        </p:nvSpPr>
        <p:spPr>
          <a:xfrm>
            <a:off x="1403648" y="764704"/>
            <a:ext cx="3240360" cy="100811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Работа на тренажёрах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932040" y="5301208"/>
            <a:ext cx="3240360" cy="115212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Смешанного  типа</a:t>
            </a:r>
            <a:endParaRPr lang="ru-R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6"/>
          <p:cNvSpPr>
            <a:spLocks noChangeArrowheads="1"/>
          </p:cNvSpPr>
          <p:nvPr/>
        </p:nvSpPr>
        <p:spPr bwMode="auto">
          <a:xfrm>
            <a:off x="593725" y="225425"/>
            <a:ext cx="7704138" cy="919163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>
              <a:defRPr/>
            </a:pPr>
            <a:endParaRPr lang="ru-RU" b="1" dirty="0">
              <a:solidFill>
                <a:srgbClr val="0028A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79876" name="Picture 11" descr="C:\Users\user\Desktop\Ребятишки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313" y="4365625"/>
            <a:ext cx="1531937" cy="206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нутый угол 1"/>
          <p:cNvSpPr/>
          <p:nvPr/>
        </p:nvSpPr>
        <p:spPr>
          <a:xfrm>
            <a:off x="285720" y="404664"/>
            <a:ext cx="8418512" cy="6242184"/>
          </a:xfrm>
          <a:prstGeom prst="foldedCorner">
            <a:avLst>
              <a:gd name="adj" fmla="val 14413"/>
            </a:avLst>
          </a:prstGeom>
          <a:solidFill>
            <a:schemeClr val="bg1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ru-RU" sz="1200" b="1" dirty="0">
              <a:solidFill>
                <a:srgbClr val="007055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1" descr="0002-005-Sport копия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3717032"/>
            <a:ext cx="1238250" cy="20240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Овал 14"/>
          <p:cNvSpPr/>
          <p:nvPr/>
        </p:nvSpPr>
        <p:spPr>
          <a:xfrm>
            <a:off x="4644008" y="5013176"/>
            <a:ext cx="3528392" cy="144016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мини-спортивная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тренировка </a:t>
            </a:r>
          </a:p>
        </p:txBody>
      </p:sp>
      <p:sp>
        <p:nvSpPr>
          <p:cNvPr id="17" name="Овал 16"/>
          <p:cNvSpPr/>
          <p:nvPr/>
        </p:nvSpPr>
        <p:spPr>
          <a:xfrm>
            <a:off x="323528" y="620688"/>
            <a:ext cx="3816424" cy="144016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оздоровительной пробежкой</a:t>
            </a:r>
            <a:endParaRPr lang="ru-RU" sz="2400" dirty="0"/>
          </a:p>
        </p:txBody>
      </p:sp>
      <p:pic>
        <p:nvPicPr>
          <p:cNvPr id="11" name="Рисунок 10" descr="D:\ФЛЭШКА ГЛАВНАЯ\ФОТОГРАФИИ\фотографии\фотозанятия\PIC_015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356992"/>
            <a:ext cx="4464496" cy="3108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D:\ФЛЭШКА ГЛАВНАЯ\ФОТОГРАФИИ\фотографии\лето 09\P105021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764704"/>
            <a:ext cx="3619625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</TotalTime>
  <Words>531</Words>
  <Application>Microsoft Office PowerPoint</Application>
  <PresentationFormat>Экран (4:3)</PresentationFormat>
  <Paragraphs>183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программе находит свое отражение </dc:title>
  <dc:creator>User</dc:creator>
  <cp:lastModifiedBy>user</cp:lastModifiedBy>
  <cp:revision>42</cp:revision>
  <dcterms:created xsi:type="dcterms:W3CDTF">2015-02-03T15:36:20Z</dcterms:created>
  <dcterms:modified xsi:type="dcterms:W3CDTF">2015-02-05T02:52:33Z</dcterms:modified>
</cp:coreProperties>
</file>