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F857821-E971-41C4-AAC4-307AB8B3286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8A9C9F1-D702-4BDA-9E92-DB68E7254A7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FEBB618-B923-40A1-B66C-031CBF0584F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CBB0ED2-E11A-4716-9725-9C692999B9D3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EC480D5-DDAD-4973-AFFA-99E17027DE0E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802FCCA-FA01-4512-BBF6-1116E2F9B12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75DF997-02E0-42B4-A33D-77C87F95DD6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8AF3E2D-82EF-4E6A-96EC-7DFDE555ED8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1C1315C-63B1-4D44-8805-46391C34CE8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151D799-11D9-4E58-8D35-DD23F52B063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1EDD21C-93CA-4124-84BE-6F0314B9754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FE4D002-8F71-493B-A354-9CE037A4B6E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6000" b="0" strike="noStrike" spc="-1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9D2A1D6-D26F-4258-89CD-838E239DF24F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206028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2800" b="0" strike="noStrike" spc="-1" dirty="0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Рекомендации </a:t>
            </a:r>
            <a:r>
              <a:rPr lang="ru-RU" sz="28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по оцениванию </a:t>
            </a:r>
            <a:r>
              <a:rPr sz="2800" dirty="0"/>
              <a:t/>
            </a:r>
            <a:br>
              <a:rPr sz="2800" dirty="0"/>
            </a:br>
            <a:r>
              <a:rPr lang="ru-RU" sz="2800" b="0" strike="noStrike" spc="-1" dirty="0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заданий с развёрнутым ответом</a:t>
            </a:r>
            <a:r>
              <a:rPr sz="2800" dirty="0"/>
              <a:t/>
            </a:r>
            <a:br>
              <a:rPr sz="2800" dirty="0"/>
            </a:br>
            <a:r>
              <a:rPr lang="ru-RU" sz="2800" b="0" strike="noStrike" spc="-1" dirty="0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экзаменационных работ ЕГЭ 2024 года</a:t>
            </a:r>
            <a:endParaRPr lang="ru-RU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6527520" y="5304240"/>
            <a:ext cx="5265720" cy="1054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Сизова Нина Анатольевна,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учитель химии МБОУ «СТШ»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Заголовок 1"/>
          <p:cNvSpPr/>
          <p:nvPr/>
        </p:nvSpPr>
        <p:spPr>
          <a:xfrm>
            <a:off x="1523880" y="471960"/>
            <a:ext cx="9143640" cy="44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4153"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32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МБОУ «Сургутская технологическая школа»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/>
          </p:nvPr>
        </p:nvSpPr>
        <p:spPr>
          <a:xfrm>
            <a:off x="365760" y="644040"/>
            <a:ext cx="1147896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0336" lnSpcReduction="10000"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При составлении уравнения реакции можно: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не указывать условия её проведения (прокаливание, катализатор). Если в ответе всё же указаны условия проведения конкретной реакции, </a:t>
            </a:r>
            <a:r>
              <a:rPr lang="ru-RU" sz="2800" b="0" i="1" strike="noStrike" spc="-1">
                <a:solidFill>
                  <a:schemeClr val="dk1"/>
                </a:solidFill>
                <a:latin typeface="Calibri"/>
              </a:rPr>
              <a:t>не соответствующие </a:t>
            </a: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её протеканию с образованием записанных продуктов, то данный элемент ответа следует считается ошибочным по причине наличия взаимоисключающих суждений;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при составлении уравнения реакции можно не использовать обозначения осадка «↓» или газа «↑». </a:t>
            </a: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YS Text"/>
              </a:rPr>
              <a:t>Если в отдельных элементах ответа к данному заданию приводятся уравнения нескольких реакций, то проверяется только первое из них</a:t>
            </a: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377640" y="830880"/>
            <a:ext cx="11436840" cy="5658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87465" lnSpcReduction="10000"/>
          </a:bodyPr>
          <a:lstStyle/>
          <a:p>
            <a:pPr algn="just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000" b="0" strike="noStrike" spc="-1">
                <a:solidFill>
                  <a:schemeClr val="dk1"/>
                </a:solidFill>
                <a:latin typeface="Calibri"/>
              </a:rPr>
              <a:t>   </a:t>
            </a:r>
            <a:r>
              <a:rPr lang="ru-RU" sz="3200" b="0" strike="noStrike" spc="-1">
                <a:solidFill>
                  <a:schemeClr val="dk1"/>
                </a:solidFill>
                <a:latin typeface="Calibri"/>
              </a:rPr>
              <a:t>Задание проверяет усвоение знаний о взаимосвязи органических веществ и предусматривает наличие пяти элементов ответа – пяти уравнений реакций, соответствующих схеме («цепочке») превращений органических веществ.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chemeClr val="dk1"/>
                </a:solidFill>
                <a:latin typeface="Calibri"/>
              </a:rPr>
              <a:t>   В приведённой схеме могут указываться также условия осуществления этих превращений, которые оказывают влияние на состав образующихся продуктов.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chemeClr val="dk1"/>
                </a:solidFill>
                <a:latin typeface="Calibri"/>
              </a:rPr>
              <a:t>   При записи уравнений реакций использовать структурные формулы органических веществ разного вида (развёрнутую, сокращённую, скелетную), которые однозначно отражают порядок связи атомов и взаимное расположение заместителей и функциональных групп в молекуле органического вещества.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chemeClr val="dk1"/>
                </a:solidFill>
                <a:latin typeface="Calibri"/>
              </a:rPr>
              <a:t>   </a:t>
            </a:r>
            <a:r>
              <a:rPr lang="ru-RU" sz="3200" b="0" strike="noStrike" spc="-1">
                <a:solidFill>
                  <a:schemeClr val="accent1">
                    <a:lumMod val="75000"/>
                  </a:schemeClr>
                </a:solidFill>
                <a:latin typeface="Calibri"/>
              </a:rPr>
              <a:t>Наличие каждого проверяемого элемента ответа оценивается в 1 балл. Максимальное количество баллов за выполнение таких заданий </a:t>
            </a:r>
            <a:r>
              <a:rPr lang="ru-RU" sz="3200" b="0" strike="noStrike" spc="-1">
                <a:solidFill>
                  <a:srgbClr val="FF0000"/>
                </a:solidFill>
                <a:latin typeface="Calibri"/>
              </a:rPr>
              <a:t>равно 5</a:t>
            </a:r>
            <a:r>
              <a:rPr lang="ru-RU" sz="3200" b="0" strike="noStrike" spc="-1">
                <a:solidFill>
                  <a:schemeClr val="accent1">
                    <a:lumMod val="75000"/>
                  </a:schemeClr>
                </a:solidFill>
                <a:latin typeface="Calibri"/>
              </a:rPr>
              <a:t>.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Подзаголовок 2"/>
          <p:cNvSpPr/>
          <p:nvPr/>
        </p:nvSpPr>
        <p:spPr>
          <a:xfrm>
            <a:off x="3092400" y="185760"/>
            <a:ext cx="5600880" cy="82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Задание </a:t>
            </a:r>
            <a:r>
              <a:rPr lang="en-US" sz="32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3</a:t>
            </a:r>
            <a:r>
              <a:rPr lang="ru-RU" sz="32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2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Объект 4"/>
          <p:cNvPicPr/>
          <p:nvPr/>
        </p:nvPicPr>
        <p:blipFill>
          <a:blip r:embed="rId2"/>
          <a:srcRect t="2552" b="1807"/>
          <a:stretch/>
        </p:blipFill>
        <p:spPr>
          <a:xfrm>
            <a:off x="1840680" y="187920"/>
            <a:ext cx="8259480" cy="6481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/>
          </p:nvPr>
        </p:nvSpPr>
        <p:spPr>
          <a:xfrm>
            <a:off x="365760" y="348480"/>
            <a:ext cx="1167588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chemeClr val="dk1"/>
                </a:solidFill>
                <a:latin typeface="Times New Roman"/>
              </a:rPr>
              <a:t>   При составлении уравнения химической реакции можно: </a:t>
            </a: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ru-RU" sz="2800" b="0" strike="noStrike" spc="-1">
                <a:solidFill>
                  <a:schemeClr val="dk1"/>
                </a:solidFill>
                <a:latin typeface="Times New Roman"/>
              </a:rPr>
              <a:t>использовать молекулярные формулы простейших представителей гомологических рядов: CH</a:t>
            </a:r>
            <a:r>
              <a:rPr lang="ru-RU" sz="2000" b="0" strike="noStrike" spc="-1">
                <a:solidFill>
                  <a:schemeClr val="dk1"/>
                </a:solidFill>
                <a:latin typeface="Times New Roman"/>
              </a:rPr>
              <a:t>4</a:t>
            </a:r>
            <a:r>
              <a:rPr lang="ru-RU" sz="2800" b="0" strike="noStrike" spc="-1">
                <a:solidFill>
                  <a:schemeClr val="dk1"/>
                </a:solidFill>
                <a:latin typeface="Times New Roman"/>
              </a:rPr>
              <a:t>, C</a:t>
            </a:r>
            <a:r>
              <a:rPr lang="ru-RU" sz="2000" b="0" strike="noStrike" spc="-1">
                <a:solidFill>
                  <a:schemeClr val="dk1"/>
                </a:solidFill>
                <a:latin typeface="Times New Roman"/>
              </a:rPr>
              <a:t>2</a:t>
            </a:r>
            <a:r>
              <a:rPr lang="ru-RU" sz="2800" b="0" strike="noStrike" spc="-1">
                <a:solidFill>
                  <a:schemeClr val="dk1"/>
                </a:solidFill>
                <a:latin typeface="Times New Roman"/>
              </a:rPr>
              <a:t>H</a:t>
            </a:r>
            <a:r>
              <a:rPr lang="ru-RU" sz="2000" b="0" strike="noStrike" spc="-1">
                <a:solidFill>
                  <a:schemeClr val="dk1"/>
                </a:solidFill>
                <a:latin typeface="Times New Roman"/>
              </a:rPr>
              <a:t>2</a:t>
            </a:r>
            <a:r>
              <a:rPr lang="ru-RU" sz="2800" b="0" strike="noStrike" spc="-1">
                <a:solidFill>
                  <a:schemeClr val="dk1"/>
                </a:solidFill>
                <a:latin typeface="Times New Roman"/>
              </a:rPr>
              <a:t>, C</a:t>
            </a:r>
            <a:r>
              <a:rPr lang="ru-RU" sz="2000" b="0" strike="noStrike" spc="-1">
                <a:solidFill>
                  <a:schemeClr val="dk1"/>
                </a:solidFill>
                <a:latin typeface="Times New Roman"/>
              </a:rPr>
              <a:t>6</a:t>
            </a:r>
            <a:r>
              <a:rPr lang="ru-RU" sz="2800" b="0" strike="noStrike" spc="-1">
                <a:solidFill>
                  <a:schemeClr val="dk1"/>
                </a:solidFill>
                <a:latin typeface="Times New Roman"/>
              </a:rPr>
              <a:t>H</a:t>
            </a:r>
            <a:r>
              <a:rPr lang="ru-RU" sz="2000" b="0" strike="noStrike" spc="-1">
                <a:solidFill>
                  <a:schemeClr val="dk1"/>
                </a:solidFill>
                <a:latin typeface="Times New Roman"/>
              </a:rPr>
              <a:t>6</a:t>
            </a:r>
            <a:r>
              <a:rPr lang="ru-RU" sz="2800" b="0" strike="noStrike" spc="-1">
                <a:solidFill>
                  <a:schemeClr val="dk1"/>
                </a:solidFill>
                <a:latin typeface="Times New Roman"/>
              </a:rPr>
              <a:t>, C</a:t>
            </a:r>
            <a:r>
              <a:rPr lang="ru-RU" sz="2000" b="0" strike="noStrike" spc="-1">
                <a:solidFill>
                  <a:schemeClr val="dk1"/>
                </a:solidFill>
                <a:latin typeface="Times New Roman"/>
              </a:rPr>
              <a:t>2</a:t>
            </a:r>
            <a:r>
              <a:rPr lang="ru-RU" sz="2800" b="0" strike="noStrike" spc="-1">
                <a:solidFill>
                  <a:schemeClr val="dk1"/>
                </a:solidFill>
                <a:latin typeface="Times New Roman"/>
              </a:rPr>
              <a:t>H</a:t>
            </a:r>
            <a:r>
              <a:rPr lang="ru-RU" sz="2000" b="0" strike="noStrike" spc="-1">
                <a:solidFill>
                  <a:schemeClr val="dk1"/>
                </a:solidFill>
                <a:latin typeface="Times New Roman"/>
              </a:rPr>
              <a:t>5</a:t>
            </a:r>
            <a:r>
              <a:rPr lang="ru-RU" sz="2800" b="0" strike="noStrike" spc="-1">
                <a:solidFill>
                  <a:schemeClr val="dk1"/>
                </a:solidFill>
                <a:latin typeface="Times New Roman"/>
              </a:rPr>
              <a:t>OH, CH</a:t>
            </a:r>
            <a:r>
              <a:rPr lang="ru-RU" sz="2000" b="0" strike="noStrike" spc="-1">
                <a:solidFill>
                  <a:schemeClr val="dk1"/>
                </a:solidFill>
                <a:latin typeface="Times New Roman"/>
              </a:rPr>
              <a:t>2</a:t>
            </a:r>
            <a:r>
              <a:rPr lang="ru-RU" sz="2800" b="0" strike="noStrike" spc="-1">
                <a:solidFill>
                  <a:schemeClr val="dk1"/>
                </a:solidFill>
                <a:latin typeface="Times New Roman"/>
              </a:rPr>
              <a:t>O, C</a:t>
            </a:r>
            <a:r>
              <a:rPr lang="ru-RU" sz="2000" b="0" strike="noStrike" spc="-1">
                <a:solidFill>
                  <a:schemeClr val="dk1"/>
                </a:solidFill>
                <a:latin typeface="Times New Roman"/>
              </a:rPr>
              <a:t>6</a:t>
            </a:r>
            <a:r>
              <a:rPr lang="ru-RU" sz="2800" b="0" strike="noStrike" spc="-1">
                <a:solidFill>
                  <a:schemeClr val="dk1"/>
                </a:solidFill>
                <a:latin typeface="Times New Roman"/>
              </a:rPr>
              <a:t>H</a:t>
            </a:r>
            <a:r>
              <a:rPr lang="ru-RU" sz="2000" b="0" strike="noStrike" spc="-1">
                <a:solidFill>
                  <a:schemeClr val="dk1"/>
                </a:solidFill>
                <a:latin typeface="Times New Roman"/>
              </a:rPr>
              <a:t>12</a:t>
            </a:r>
            <a:r>
              <a:rPr lang="ru-RU" sz="2800" b="0" strike="noStrike" spc="-1">
                <a:solidFill>
                  <a:schemeClr val="dk1"/>
                </a:solidFill>
                <a:latin typeface="Times New Roman"/>
              </a:rPr>
              <a:t>O</a:t>
            </a:r>
            <a:r>
              <a:rPr lang="ru-RU" sz="2000" b="0" strike="noStrike" spc="-1">
                <a:solidFill>
                  <a:schemeClr val="dk1"/>
                </a:solidFill>
                <a:latin typeface="Times New Roman"/>
              </a:rPr>
              <a:t>6</a:t>
            </a:r>
            <a:r>
              <a:rPr lang="ru-RU" sz="2800" b="0" strike="noStrike" spc="-1">
                <a:solidFill>
                  <a:schemeClr val="dk1"/>
                </a:solidFill>
                <a:latin typeface="Times New Roman"/>
              </a:rPr>
              <a:t> (в реакции брожения или полного окисления); </a:t>
            </a: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ru-RU" sz="2800" b="0" strike="noStrike" spc="-1">
                <a:solidFill>
                  <a:schemeClr val="dk1"/>
                </a:solidFill>
                <a:latin typeface="Times New Roman"/>
              </a:rPr>
              <a:t>не использовать обозначения осадка «↓» или газа «↑»; </a:t>
            </a: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ru-RU" sz="2800" b="0" strike="noStrike" spc="-1">
                <a:solidFill>
                  <a:schemeClr val="dk1"/>
                </a:solidFill>
                <a:latin typeface="Times New Roman"/>
              </a:rPr>
              <a:t>не указывать условия проведения реакции (прокаливание, катализатор), так как в условии задания это не предусмотрено. </a:t>
            </a: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chemeClr val="dk1"/>
                </a:solidFill>
                <a:latin typeface="Times New Roman"/>
              </a:rPr>
              <a:t>   Если в ответе всё же указаны условия проведения конкретной реакции, не соответствующие её протеканию с образованием записанных продуктов, то данный элемент ответа считается ошибочным по причине наличия взаимоисключающих суждений. </a:t>
            </a: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chemeClr val="dk1"/>
                </a:solidFill>
                <a:latin typeface="Times New Roman"/>
              </a:rPr>
              <a:t>   Если в отдельных элементах ответа к данному заданию приводятся уравнения нескольких реакций, то проверяется только первое из них</a:t>
            </a: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377640" y="830880"/>
            <a:ext cx="11436840" cy="5658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3713"/>
          </a:bodyPr>
          <a:lstStyle/>
          <a:p>
            <a:pPr algn="just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chemeClr val="dk1"/>
                </a:solidFill>
                <a:latin typeface="Calibri"/>
              </a:rPr>
              <a:t>   Задание предусматривает определение молекулярной и структурной формулы органического вещества.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chemeClr val="dk1"/>
                </a:solidFill>
                <a:latin typeface="Calibri"/>
              </a:rPr>
              <a:t>Выполнение этого задания включает следующие последовательные действия: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ru-RU" sz="3200" b="0" strike="noStrike" spc="-1">
                <a:solidFill>
                  <a:schemeClr val="dk1"/>
                </a:solidFill>
                <a:latin typeface="Calibri"/>
              </a:rPr>
              <a:t>определение молекулярной формулы вещества на основании вычислений с использованием физических величин, заданных в условии задачи;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ru-RU" sz="3200" b="0" strike="noStrike" spc="-1">
                <a:solidFill>
                  <a:schemeClr val="dk1"/>
                </a:solidFill>
                <a:latin typeface="Calibri"/>
              </a:rPr>
              <a:t>установление структуры вещества по указанным свойствам или способам получения этого вещества;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ru-RU" sz="3200" b="0" strike="noStrike" spc="-1">
                <a:solidFill>
                  <a:schemeClr val="dk1"/>
                </a:solidFill>
                <a:latin typeface="Calibri"/>
              </a:rPr>
              <a:t>составление уравнения реакции, указанного в условии задания.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chemeClr val="accent1">
                    <a:lumMod val="75000"/>
                  </a:schemeClr>
                </a:solidFill>
                <a:latin typeface="Calibri"/>
              </a:rPr>
              <a:t>   С учётом этих действий максимальная оценка за выполнение задания 33 составляет </a:t>
            </a:r>
            <a:r>
              <a:rPr lang="ru-RU" sz="3200" b="0" strike="noStrike" spc="-1">
                <a:solidFill>
                  <a:srgbClr val="FF0000"/>
                </a:solidFill>
                <a:latin typeface="Calibri"/>
              </a:rPr>
              <a:t>3 балла</a:t>
            </a:r>
            <a:r>
              <a:rPr lang="ru-RU" sz="3200" b="0" strike="noStrike" spc="-1">
                <a:solidFill>
                  <a:schemeClr val="accent1">
                    <a:lumMod val="75000"/>
                  </a:schemeClr>
                </a:solidFill>
                <a:latin typeface="Calibri"/>
              </a:rPr>
              <a:t>.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Подзаголовок 2"/>
          <p:cNvSpPr/>
          <p:nvPr/>
        </p:nvSpPr>
        <p:spPr>
          <a:xfrm>
            <a:off x="3092400" y="185760"/>
            <a:ext cx="5600880" cy="82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Задание </a:t>
            </a:r>
            <a:r>
              <a:rPr lang="en-US" sz="32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3</a:t>
            </a:r>
            <a:r>
              <a:rPr lang="ru-RU" sz="32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3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Объект 4"/>
          <p:cNvPicPr/>
          <p:nvPr/>
        </p:nvPicPr>
        <p:blipFill>
          <a:blip r:embed="rId2"/>
          <a:stretch/>
        </p:blipFill>
        <p:spPr>
          <a:xfrm>
            <a:off x="428400" y="122760"/>
            <a:ext cx="5338800" cy="6612480"/>
          </a:xfrm>
          <a:prstGeom prst="rect">
            <a:avLst/>
          </a:prstGeom>
          <a:ln w="0">
            <a:noFill/>
          </a:ln>
        </p:spPr>
      </p:pic>
      <p:sp>
        <p:nvSpPr>
          <p:cNvPr id="71" name="TextBox 6"/>
          <p:cNvSpPr/>
          <p:nvPr/>
        </p:nvSpPr>
        <p:spPr>
          <a:xfrm>
            <a:off x="5905080" y="449280"/>
            <a:ext cx="609804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000" b="0" strike="noStrike" spc="-1">
                <a:solidFill>
                  <a:schemeClr val="dk1"/>
                </a:solidFill>
                <a:latin typeface="Times New Roman"/>
              </a:rPr>
              <a:t>1. Ставится </a:t>
            </a:r>
            <a:r>
              <a:rPr lang="ru-RU" sz="2000" b="0" strike="noStrike" spc="-1">
                <a:solidFill>
                  <a:srgbClr val="FF0000"/>
                </a:solidFill>
                <a:latin typeface="Times New Roman"/>
              </a:rPr>
              <a:t>1 балл </a:t>
            </a:r>
            <a:r>
              <a:rPr lang="ru-RU" sz="2000" b="0" strike="noStrike" spc="-1">
                <a:solidFill>
                  <a:schemeClr val="dk1"/>
                </a:solidFill>
                <a:latin typeface="Times New Roman"/>
              </a:rPr>
              <a:t>за установление молекулярной формулы вещества на основании приведённых необходимых правильных вычислений.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TextBox 8"/>
          <p:cNvSpPr/>
          <p:nvPr/>
        </p:nvSpPr>
        <p:spPr>
          <a:xfrm>
            <a:off x="5905080" y="1753560"/>
            <a:ext cx="609804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Найденная молекулярная формула должна соответствовать истинной молекулярной формуле вещества, указанного в условии.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TextBox 10"/>
          <p:cNvSpPr/>
          <p:nvPr/>
        </p:nvSpPr>
        <p:spPr>
          <a:xfrm>
            <a:off x="5905080" y="2965320"/>
            <a:ext cx="6098040" cy="188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000" b="0" strike="noStrike" spc="-1">
                <a:solidFill>
                  <a:schemeClr val="dk1"/>
                </a:solidFill>
                <a:latin typeface="Times New Roman"/>
              </a:rPr>
              <a:t>2. Ставится </a:t>
            </a:r>
            <a:r>
              <a:rPr lang="ru-RU" sz="2000" b="0" strike="noStrike" spc="-1">
                <a:solidFill>
                  <a:srgbClr val="FF0000"/>
                </a:solidFill>
                <a:latin typeface="Times New Roman"/>
              </a:rPr>
              <a:t>1 балл </a:t>
            </a:r>
            <a:r>
              <a:rPr lang="ru-RU" sz="2000" b="0" strike="noStrike" spc="-1">
                <a:solidFill>
                  <a:schemeClr val="dk1"/>
                </a:solidFill>
                <a:latin typeface="Times New Roman"/>
              </a:rPr>
              <a:t>при наличии записи структурной формулы вещества, которая отражает порядок связи и взаимное расположение заместителей и функциональных групп в молекуле органического вещества в соответствии с условием задания.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TextBox 14"/>
          <p:cNvSpPr/>
          <p:nvPr/>
        </p:nvSpPr>
        <p:spPr>
          <a:xfrm>
            <a:off x="5905080" y="5162040"/>
            <a:ext cx="609804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000" b="0" strike="noStrike" spc="-1">
                <a:solidFill>
                  <a:schemeClr val="dk1"/>
                </a:solidFill>
                <a:latin typeface="Times New Roman"/>
              </a:rPr>
              <a:t>3. Ставится </a:t>
            </a:r>
            <a:r>
              <a:rPr lang="ru-RU" sz="2000" b="0" strike="noStrike" spc="-1">
                <a:solidFill>
                  <a:srgbClr val="FF0000"/>
                </a:solidFill>
                <a:latin typeface="Times New Roman"/>
              </a:rPr>
              <a:t>1 балл </a:t>
            </a:r>
            <a:r>
              <a:rPr lang="ru-RU" sz="2000" b="0" strike="noStrike" spc="-1">
                <a:solidFill>
                  <a:schemeClr val="dk1"/>
                </a:solidFill>
                <a:latin typeface="Times New Roman"/>
              </a:rPr>
              <a:t>при наличии записи уравнения реакции, на которую даётся указание в условии задания.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ubTitle"/>
          </p:nvPr>
        </p:nvSpPr>
        <p:spPr>
          <a:xfrm>
            <a:off x="377640" y="830880"/>
            <a:ext cx="11436840" cy="5658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3713"/>
          </a:bodyPr>
          <a:lstStyle/>
          <a:p>
            <a:pPr algn="just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chemeClr val="dk1"/>
                </a:solidFill>
                <a:latin typeface="Times New Roman"/>
              </a:rPr>
              <a:t>   </a:t>
            </a: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Задания 34 – это расчётные задачи.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   Их выполнение требует знания химических свойств веществ и предполагает осуществление некоторой совокупности действий, обеспечивающей получение правильного ответа: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− составление уравнений химических реакций (согласно данным условия задачи), необходимых для выполнения стехиометрических расчётов;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− выполнение расчётов, необходимых для нахождения ответов на поставленные в условии задачи вопросы;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− формулирование логически обоснованного ответа на все поставленные в условии задания вопросы (например, определить физическую величину – массу, объём, массовую долю вещества).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   Однако следует иметь в виду, что не все названные действия обязательно должны выполняться при решении любой расчётной задачи, а в отдельных случаях некоторые из них могут использоваться неоднократно.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   Максимальная оценка за выполнение задания составляет </a:t>
            </a:r>
            <a:r>
              <a:rPr lang="ru-RU" sz="2400" b="0" strike="noStrike" spc="-1">
                <a:solidFill>
                  <a:srgbClr val="FF0000"/>
                </a:solidFill>
                <a:latin typeface="Times New Roman"/>
              </a:rPr>
              <a:t>4 балла</a:t>
            </a: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.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Подзаголовок 2"/>
          <p:cNvSpPr/>
          <p:nvPr/>
        </p:nvSpPr>
        <p:spPr>
          <a:xfrm>
            <a:off x="3092400" y="185760"/>
            <a:ext cx="5600880" cy="82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Задание </a:t>
            </a:r>
            <a:r>
              <a:rPr lang="en-US" sz="32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3</a:t>
            </a:r>
            <a:r>
              <a:rPr lang="ru-RU" sz="32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4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Объект 4"/>
          <p:cNvPicPr/>
          <p:nvPr/>
        </p:nvPicPr>
        <p:blipFill>
          <a:blip r:embed="rId2"/>
          <a:srcRect t="1563" b="2595"/>
          <a:stretch/>
        </p:blipFill>
        <p:spPr>
          <a:xfrm>
            <a:off x="354960" y="267120"/>
            <a:ext cx="6925680" cy="6372360"/>
          </a:xfrm>
          <a:prstGeom prst="rect">
            <a:avLst/>
          </a:prstGeom>
          <a:ln w="0">
            <a:noFill/>
          </a:ln>
        </p:spPr>
      </p:pic>
      <p:sp>
        <p:nvSpPr>
          <p:cNvPr id="78" name="TextBox 6"/>
          <p:cNvSpPr/>
          <p:nvPr/>
        </p:nvSpPr>
        <p:spPr>
          <a:xfrm>
            <a:off x="7438320" y="166680"/>
            <a:ext cx="4533120" cy="13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000" b="0" strike="noStrike" spc="-1">
                <a:solidFill>
                  <a:schemeClr val="dk1"/>
                </a:solidFill>
                <a:latin typeface="Times New Roman"/>
              </a:rPr>
              <a:t>1. Ставится 1 балл за наличие в ответе правильно записанных уравнений всех реакций, соответствующих условию задания.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TextBox 10"/>
          <p:cNvSpPr/>
          <p:nvPr/>
        </p:nvSpPr>
        <p:spPr>
          <a:xfrm>
            <a:off x="7438320" y="3121200"/>
            <a:ext cx="4533120" cy="191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000" b="0" strike="noStrike" spc="-1">
                <a:solidFill>
                  <a:schemeClr val="dk1"/>
                </a:solidFill>
                <a:latin typeface="Times New Roman"/>
              </a:rPr>
              <a:t>3. Ставится 1 балл, если в ответе продемонстрирована и логически обоснована последовательность использования во взаимосвязи физических величин, на основании которых проводятся расчёты.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TextBox 12"/>
          <p:cNvSpPr/>
          <p:nvPr/>
        </p:nvSpPr>
        <p:spPr>
          <a:xfrm>
            <a:off x="7438320" y="1490040"/>
            <a:ext cx="4533120" cy="1614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000" b="0" strike="noStrike" spc="-1">
                <a:solidFill>
                  <a:schemeClr val="dk1"/>
                </a:solidFill>
                <a:latin typeface="Times New Roman"/>
              </a:rPr>
              <a:t>2. Ставится 1 балл за наличие в ответе правильно произведённых вычислений, в которых используются необходимые физические величины из числа указанных в условии задания.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TextBox 14"/>
          <p:cNvSpPr/>
          <p:nvPr/>
        </p:nvSpPr>
        <p:spPr>
          <a:xfrm>
            <a:off x="7438320" y="5096520"/>
            <a:ext cx="4533120" cy="13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000" b="0" strike="noStrike" spc="-1">
                <a:solidFill>
                  <a:schemeClr val="dk1"/>
                </a:solidFill>
                <a:latin typeface="Times New Roman"/>
              </a:rPr>
              <a:t>4. Ставится 1 балл, если в ответе  в соответствии с условием задания определена искомая физическая величина.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Calibri Light"/>
              </a:rPr>
              <a:t>Источники информации:</a:t>
            </a:r>
            <a:endParaRPr lang="ru-RU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Д.Ю.Добротин  - «Методические материалы для председателей и членов предметных комиссий субъектов Российской Федерации по проверке выполнения заданий с развёрнутым ответом экзаменационных работ ЕГЭ 2022 года, 2024 года» - </a:t>
            </a:r>
            <a:r>
              <a:rPr lang="en-US" sz="2800" b="0" strike="noStrike" spc="-1">
                <a:solidFill>
                  <a:schemeClr val="dk1"/>
                </a:solidFill>
                <a:latin typeface="Calibri"/>
              </a:rPr>
              <a:t>fipi.ru </a:t>
            </a: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377640" y="1013760"/>
            <a:ext cx="11436840" cy="5658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34153"/>
          </a:bodyPr>
          <a:lstStyle/>
          <a:p>
            <a:pPr algn="just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56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Для выполнения заданий 29 и 30 экзаменуемым предлагается общий список из шести веществ, при этом в условии уточняется, что при необходимости экзаменуемые могут применить и растворы этих веществ.</a:t>
            </a:r>
            <a:endParaRPr lang="ru-RU" sz="5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56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Задания линии 29 ориентированы на проверку умения составлять уравнения окислительно-восстановительных реакций. </a:t>
            </a:r>
            <a:endParaRPr lang="ru-RU" sz="5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5600" b="0" u="sng" strike="noStrike" spc="-1">
                <a:solidFill>
                  <a:srgbClr val="1A1A1A"/>
                </a:solidFill>
                <a:highlight>
                  <a:srgbClr val="FFFFFF"/>
                </a:highlight>
                <a:uFillTx/>
                <a:latin typeface="Times New Roman"/>
              </a:rPr>
              <a:t>Для выполнения задания необходимо: </a:t>
            </a:r>
            <a:endParaRPr lang="ru-RU" sz="5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56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- проанализировать состав веществ из списка, выбрать вещества, которые могут проявлять свойства окислителя и восстановителя в реакции;</a:t>
            </a:r>
            <a:endParaRPr lang="ru-RU" sz="5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56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- по представленным в условии классификационным признакам веществ и/или признакам протекания химических реакций определить продукты реакции;</a:t>
            </a:r>
            <a:endParaRPr lang="ru-RU" sz="5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56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- составить электронный баланс реакции и на его основе расставить коэффициенты в уравнении реакции; </a:t>
            </a:r>
            <a:endParaRPr lang="ru-RU" sz="5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56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- определить окислитель и восстановитель в составленном уравнении реакции. </a:t>
            </a:r>
            <a:endParaRPr lang="ru-RU" sz="5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5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56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С учётом такой последовательности действий определены следующие элементы ответа:</a:t>
            </a:r>
            <a:endParaRPr lang="ru-RU" sz="5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56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- </a:t>
            </a:r>
            <a:r>
              <a:rPr lang="ru-RU" sz="5600" b="0" strike="noStrike" spc="-1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</a:rPr>
              <a:t>выбраны вещества, которые являются окислителем и восстановителем, и записано молекулярное уравнение окислительно-восстановительной реакции – </a:t>
            </a:r>
            <a:r>
              <a:rPr lang="ru-RU" sz="5600" b="0" strike="noStrike" spc="-1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</a:rPr>
              <a:t>1 балл;</a:t>
            </a:r>
            <a:endParaRPr lang="ru-RU" sz="5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5600" b="0" strike="noStrike" spc="-1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</a:rPr>
              <a:t>- составлен электронный баланс реакции, указаны окислитель и восстановитель – </a:t>
            </a:r>
            <a:r>
              <a:rPr lang="ru-RU" sz="5600" b="0" strike="noStrike" spc="-1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</a:rPr>
              <a:t>1 балл</a:t>
            </a:r>
            <a:r>
              <a:rPr lang="ru-RU" sz="5600" b="0" strike="noStrike" spc="-1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</a:rPr>
              <a:t>.</a:t>
            </a:r>
            <a:endParaRPr lang="ru-RU" sz="5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Подзаголовок 2"/>
          <p:cNvSpPr/>
          <p:nvPr/>
        </p:nvSpPr>
        <p:spPr>
          <a:xfrm>
            <a:off x="3092400" y="185760"/>
            <a:ext cx="5600880" cy="82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Задание 29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51720" y="463680"/>
            <a:ext cx="1170396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24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Для выполнения заданий 29 и 30 используйте следующий перечень веществ:</a:t>
            </a:r>
            <a:r>
              <a:rPr sz="2400"/>
              <a:t/>
            </a:r>
            <a:br>
              <a:rPr sz="2400"/>
            </a:br>
            <a:r>
              <a:rPr lang="ru-RU" sz="24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перманганат калия, гидрокарбонат натрия, сульфит натрия, сульфат бария, гидроксид</a:t>
            </a:r>
            <a:r>
              <a:rPr sz="2400"/>
              <a:t/>
            </a:r>
            <a:br>
              <a:rPr sz="2400"/>
            </a:br>
            <a:r>
              <a:rPr lang="ru-RU" sz="24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калия, пероксид водорода. Допустимо использование воды в качестве среды протекания</a:t>
            </a:r>
            <a:r>
              <a:rPr sz="2400"/>
              <a:t/>
            </a:r>
            <a:br>
              <a:rPr sz="2400"/>
            </a:br>
            <a:r>
              <a:rPr lang="ru-RU" sz="24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реакции.</a:t>
            </a:r>
            <a:r>
              <a:rPr sz="2400"/>
              <a:t/>
            </a:r>
            <a:br>
              <a:rPr sz="2400"/>
            </a:br>
            <a:endParaRPr lang="ru-RU" sz="2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501840" y="1620000"/>
            <a:ext cx="11202120" cy="1986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59272"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38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Из предложенного перечня выберите вещества, между которыми окислительно-восстановительная реакция протекает </a:t>
            </a:r>
            <a:r>
              <a:rPr lang="ru-RU" sz="3800" b="1" i="1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с изменением цвета раствора</a:t>
            </a:r>
            <a:r>
              <a:rPr lang="ru-RU" sz="38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. Выделения осадка или газа в ходе этой реакции не наблюдается. В ответе запишите уравнение только одной из возможных окислительно-восстановительных реакций с участием выбранных веществ. Составьте электронный баланс, укажите окислитель и восстановитель.</a:t>
            </a:r>
            <a:endParaRPr lang="ru-RU" sz="38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8" name="Рисунок 47"/>
          <p:cNvPicPr/>
          <p:nvPr/>
        </p:nvPicPr>
        <p:blipFill>
          <a:blip r:embed="rId2"/>
          <a:stretch/>
        </p:blipFill>
        <p:spPr>
          <a:xfrm>
            <a:off x="1440000" y="3606120"/>
            <a:ext cx="9360000" cy="2779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/>
          </p:nvPr>
        </p:nvSpPr>
        <p:spPr>
          <a:xfrm>
            <a:off x="444240" y="404640"/>
            <a:ext cx="10515240" cy="1845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1" i="1" u="sng" strike="noStrike" spc="-1">
                <a:solidFill>
                  <a:srgbClr val="FF0000"/>
                </a:solidFill>
                <a:highlight>
                  <a:srgbClr val="FFFFFF"/>
                </a:highlight>
                <a:uFillTx/>
                <a:latin typeface="Times New Roman"/>
              </a:rPr>
              <a:t>Примечание</a:t>
            </a:r>
            <a:r>
              <a:rPr lang="ru-RU" sz="2800" b="1" u="sng" strike="noStrike" spc="-1">
                <a:solidFill>
                  <a:srgbClr val="FF0000"/>
                </a:solidFill>
                <a:highlight>
                  <a:srgbClr val="FFFFFF"/>
                </a:highlight>
                <a:uFillTx/>
                <a:latin typeface="Times New Roman"/>
              </a:rPr>
              <a:t>.</a:t>
            </a:r>
            <a:r>
              <a:rPr lang="ru-RU" sz="2800" b="1" strike="noStrike" spc="-1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</a:rPr>
              <a:t> </a:t>
            </a:r>
            <a:r>
              <a:rPr lang="ru-RU" sz="28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Если молекулярное уравнение реакции </a:t>
            </a:r>
            <a:r>
              <a:rPr lang="ru-RU" sz="2800" b="0" i="1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не соответствует условию задания</a:t>
            </a:r>
            <a:r>
              <a:rPr lang="ru-RU" sz="28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 или в нём </a:t>
            </a:r>
            <a:r>
              <a:rPr lang="ru-RU" sz="2800" b="0" i="1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неверно определены </a:t>
            </a:r>
            <a:r>
              <a:rPr lang="ru-RU" sz="28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продукты реакции, то электронный баланс не оценивается (выставляется 0 баллов).</a:t>
            </a: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0" name="Объект 2"/>
          <p:cNvSpPr/>
          <p:nvPr/>
        </p:nvSpPr>
        <p:spPr>
          <a:xfrm>
            <a:off x="570960" y="2328120"/>
            <a:ext cx="11147040" cy="412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Степень окисления </a:t>
            </a:r>
            <a:r>
              <a:rPr lang="ru-RU" sz="2400" b="1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0</a:t>
            </a:r>
            <a:r>
              <a:rPr lang="ru-RU" sz="24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 может не указываться. Если степень окисления не указана, то считается равной </a:t>
            </a:r>
            <a:r>
              <a:rPr lang="ru-RU" sz="2400" b="1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0</a:t>
            </a:r>
            <a:r>
              <a:rPr lang="ru-RU" sz="24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.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Считаются верными записи, подобные следующим: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4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                           -1         -              +3        +6         0           0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32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                  “Cl”, “Cl”, “2Cr”, “Cr”, “Cl”, “Cl</a:t>
            </a:r>
            <a:r>
              <a:rPr lang="en-US" sz="24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2</a:t>
            </a:r>
            <a:r>
              <a:rPr lang="en-US" sz="32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”.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Считаются неверными записи, подобные следующим: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4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                                      3-           6+          -3           +6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32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                          “N</a:t>
            </a:r>
            <a:r>
              <a:rPr lang="en-US" sz="24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2</a:t>
            </a:r>
            <a:r>
              <a:rPr lang="en-US" sz="32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”, “Cr</a:t>
            </a:r>
            <a:r>
              <a:rPr lang="en-US" sz="24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2</a:t>
            </a:r>
            <a:r>
              <a:rPr lang="en-US" sz="32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”, “N</a:t>
            </a:r>
            <a:r>
              <a:rPr lang="en-US" sz="24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2</a:t>
            </a:r>
            <a:r>
              <a:rPr lang="en-US" sz="32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”, “Cr</a:t>
            </a:r>
            <a:r>
              <a:rPr lang="en-US" sz="24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2</a:t>
            </a:r>
            <a:r>
              <a:rPr lang="en-US" sz="32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”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377640" y="1013760"/>
            <a:ext cx="11436840" cy="5658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68306"/>
          </a:bodyPr>
          <a:lstStyle/>
          <a:p>
            <a:pPr algn="just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800" b="0" strike="noStrike" spc="-1">
                <a:solidFill>
                  <a:schemeClr val="dk1"/>
                </a:solidFill>
                <a:latin typeface="Calibri"/>
              </a:rPr>
              <a:t>   Задание ориентировано на проверку умения составлять уравнения реакций ионного обмена. </a:t>
            </a:r>
            <a:endParaRPr lang="ru-RU" sz="4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800" b="0" strike="noStrike" spc="-1">
                <a:solidFill>
                  <a:schemeClr val="dk1"/>
                </a:solidFill>
                <a:latin typeface="Calibri"/>
              </a:rPr>
              <a:t>  Чтобы выполнить это задание, необходимо выбрать из предложенного списка вещества, между которыми протекает реакция ионного обмена, а также показать понимание механизма реакции, составив полное и сокращённое ионное уравнения. Так же в условие включено уточнение, сужающее вариативность выбора веществ, взаимодействие которых удовлетворяет условию задания. В этом качестве может выступать классификационный признак веществ(а), участвующих в реакции, и/или признак(и) протекания реакции.</a:t>
            </a:r>
            <a:endParaRPr lang="ru-RU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Подзаголовок 2"/>
          <p:cNvSpPr/>
          <p:nvPr/>
        </p:nvSpPr>
        <p:spPr>
          <a:xfrm>
            <a:off x="3092400" y="185760"/>
            <a:ext cx="5600880" cy="82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Задание </a:t>
            </a:r>
            <a:r>
              <a:rPr lang="en-US" sz="32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30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Заголовок 2"/>
          <p:cNvSpPr txBox="1"/>
          <p:nvPr/>
        </p:nvSpPr>
        <p:spPr>
          <a:xfrm>
            <a:off x="360000" y="540000"/>
            <a:ext cx="117039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400" b="0" i="1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Пример задания.</a:t>
            </a:r>
            <a:r>
              <a:rPr sz="2400"/>
              <a:t/>
            </a:r>
            <a:br>
              <a:rPr sz="2400"/>
            </a:br>
            <a:r>
              <a:rPr lang="ru-RU" sz="24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Для выполнения заданий 29 и 30 используйте следующий перечень веществ:</a:t>
            </a:r>
            <a:r>
              <a:rPr sz="2400"/>
              <a:t/>
            </a:r>
            <a:br>
              <a:rPr sz="2400"/>
            </a:br>
            <a:r>
              <a:rPr lang="ru-RU" sz="24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перманганат калия, гидрокарбонат натрия, сульфит натрия, сульфат бария, гидроксид</a:t>
            </a:r>
            <a:r>
              <a:rPr sz="2400"/>
              <a:t/>
            </a:r>
            <a:br>
              <a:rPr sz="2400"/>
            </a:br>
            <a:r>
              <a:rPr lang="ru-RU" sz="24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калия, пероксид водорода. Допустимо использование воды в качестве среды протекания</a:t>
            </a:r>
            <a:r>
              <a:rPr sz="2400"/>
              <a:t/>
            </a:r>
            <a:br>
              <a:rPr sz="2400"/>
            </a:br>
            <a:r>
              <a:rPr lang="ru-RU" sz="24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реакции.</a:t>
            </a:r>
            <a:r>
              <a:rPr sz="2400"/>
              <a:t/>
            </a:r>
            <a:br>
              <a:rPr sz="2400"/>
            </a:br>
            <a:endParaRPr lang="ru-RU" sz="2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4" name="Заголовок 3"/>
          <p:cNvSpPr txBox="1"/>
          <p:nvPr/>
        </p:nvSpPr>
        <p:spPr>
          <a:xfrm>
            <a:off x="360000" y="2094840"/>
            <a:ext cx="117039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4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30. Из предложенного перечня веществ выберите кислую соль и вещество. Которое вступает с этой кислой солью в реакцию ионного обмена. Запишите молекулярное, полное и сокращенное ионное уравнения реакции с участием выбранных веществ.</a:t>
            </a:r>
            <a:r>
              <a:rPr sz="2400"/>
              <a:t/>
            </a:r>
            <a:br>
              <a:rPr sz="2400"/>
            </a:br>
            <a:endParaRPr lang="ru-RU" sz="24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55" name="Рисунок 54"/>
          <p:cNvPicPr/>
          <p:nvPr/>
        </p:nvPicPr>
        <p:blipFill>
          <a:blip r:embed="rId2"/>
          <a:stretch/>
        </p:blipFill>
        <p:spPr>
          <a:xfrm>
            <a:off x="180000" y="3780000"/>
            <a:ext cx="11519280" cy="2064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/>
          </p:nvPr>
        </p:nvSpPr>
        <p:spPr>
          <a:xfrm>
            <a:off x="168840" y="2167920"/>
            <a:ext cx="11830680" cy="287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2F5597"/>
              </a:buClr>
              <a:buFont typeface="Arial"/>
              <a:buChar char="•"/>
            </a:pPr>
            <a:r>
              <a:rPr lang="ru-RU" sz="2800" b="0" strike="noStrike" spc="-1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Ставится 1 балл, если выбраны вещества из списка и составлено молекулярное уравнение реакции ионного обмена между ними.</a:t>
            </a: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200" b="0" strike="noStrike" spc="-1">
                <a:solidFill>
                  <a:schemeClr val="dk1"/>
                </a:solidFill>
                <a:latin typeface="Times New Roman"/>
              </a:rPr>
              <a:t>    </a:t>
            </a:r>
            <a:r>
              <a:rPr lang="ru-RU" sz="2200" b="0" strike="noStrike" spc="-1">
                <a:solidFill>
                  <a:schemeClr val="dk1"/>
                </a:solidFill>
                <a:latin typeface="Times New Roman"/>
              </a:rPr>
              <a:t>При составлении как молекулярного, так и ионного уравнения реакции можно не использовать обозначения осадка «↓» или газа «↑». В случае выбора веществ, между которыми РИО не протекает или не соответствует условию задания, молекулярное уравнение оценивается в 0 баллов.</a:t>
            </a:r>
            <a:endParaRPr lang="ru-RU" sz="2200" b="0" strike="noStrike" spc="-1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2F5597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Ставится 1 балл, если записаны полное и сокращённое ионное уравнения.</a:t>
            </a: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TextBox 9"/>
          <p:cNvSpPr/>
          <p:nvPr/>
        </p:nvSpPr>
        <p:spPr>
          <a:xfrm>
            <a:off x="168840" y="206280"/>
            <a:ext cx="11830680" cy="191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При оценивании записи ионных уравнений реакций учитывается: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правильность записи зарядов ионов и их значений,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записи формул веществ для электролитов и неэлектролитов,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а также наличие минимальных коэффициентов в сокращённом ионном уравнении.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dk1"/>
                </a:solidFill>
                <a:latin typeface="Times New Roman"/>
              </a:rPr>
              <a:t>При выборе веществ необходимо учитывать указанные в условии требования.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TextBox 4"/>
          <p:cNvSpPr/>
          <p:nvPr/>
        </p:nvSpPr>
        <p:spPr>
          <a:xfrm>
            <a:off x="685800" y="5044320"/>
            <a:ext cx="10807200" cy="136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Допустимо  обозначение заряда иона: </a:t>
            </a:r>
            <a:r>
              <a:rPr lang="en-US" sz="18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               1+         1-           +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8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                                                                            </a:t>
            </a:r>
            <a:r>
              <a:rPr lang="en-US" sz="24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“Na”, “Cl”, “NH</a:t>
            </a:r>
            <a:r>
              <a:rPr lang="en-US" sz="18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4</a:t>
            </a:r>
            <a:r>
              <a:rPr lang="en-US" sz="24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”.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Считаются ошибкой обозначение заряда иона: </a:t>
            </a:r>
            <a:r>
              <a:rPr lang="en-US" sz="18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                                             +1          -1          -2              -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4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                      </a:t>
            </a:r>
            <a:r>
              <a:rPr lang="ru-RU" sz="24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                                          </a:t>
            </a:r>
            <a:r>
              <a:rPr lang="en-US" sz="24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                            “Na”, “Cl”, “SO</a:t>
            </a:r>
            <a:r>
              <a:rPr lang="en-US" sz="18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4</a:t>
            </a:r>
            <a:r>
              <a:rPr lang="en-US" sz="24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”, “Cl</a:t>
            </a:r>
            <a:r>
              <a:rPr lang="en-US" sz="18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2</a:t>
            </a:r>
            <a:r>
              <a:rPr lang="en-US" sz="2400" b="0" strike="noStrike" spc="-1">
                <a:solidFill>
                  <a:srgbClr val="1A1A1A"/>
                </a:solidFill>
                <a:latin typeface="Times New Roman"/>
                <a:ea typeface="Times New Roman"/>
              </a:rPr>
              <a:t>”.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377640" y="1013760"/>
            <a:ext cx="11436840" cy="5658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000" b="0" strike="noStrike" spc="-1">
                <a:solidFill>
                  <a:schemeClr val="dk1"/>
                </a:solidFill>
                <a:latin typeface="Calibri"/>
              </a:rPr>
              <a:t>   Задание проверяет знание генетической взаимосвязи различных классов неорганических веществ. Предложено описание конкретного химического эксперимента, ход которого должны проиллюстрировать уравнениями соответствующих химических реакций. 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000" b="0" strike="noStrike" spc="-1">
                <a:solidFill>
                  <a:schemeClr val="dk1"/>
                </a:solidFill>
                <a:latin typeface="Calibri"/>
              </a:rPr>
              <a:t>   </a:t>
            </a:r>
            <a:r>
              <a:rPr lang="ru-RU" sz="4000" b="0" strike="noStrike" spc="-1">
                <a:solidFill>
                  <a:schemeClr val="accent1">
                    <a:lumMod val="75000"/>
                  </a:schemeClr>
                </a:solidFill>
                <a:latin typeface="Calibri"/>
              </a:rPr>
              <a:t>Шкала оценивания задания равна 4 баллам: каждое верно записанное уравнение реакции оценивается в 1 балл.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Подзаголовок 2"/>
          <p:cNvSpPr/>
          <p:nvPr/>
        </p:nvSpPr>
        <p:spPr>
          <a:xfrm>
            <a:off x="3092400" y="185760"/>
            <a:ext cx="5600880" cy="82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Задание </a:t>
            </a:r>
            <a:r>
              <a:rPr lang="en-US" sz="3200" b="0" strike="noStrike" spc="-1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</a:rPr>
              <a:t>31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40000" y="337320"/>
            <a:ext cx="11340000" cy="138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i="1" strike="noStrike" spc="-1">
                <a:solidFill>
                  <a:schemeClr val="dk1"/>
                </a:solidFill>
                <a:latin typeface="Calibri"/>
              </a:rPr>
              <a:t>Пример задания.</a:t>
            </a:r>
            <a:r>
              <a:rPr sz="1800"/>
              <a:t/>
            </a:r>
            <a:br>
              <a:rPr sz="1800"/>
            </a:b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При электролизе водного раствора нитрата меди (II) получили металл. Металл обработали концентрированной серной кислотой при нагревании. Выделившийся в результате газ прореагировал с сероводородом с образованием простого вещества. Это вещество нагрели с концентрированным раствором гидроксида калия.</a:t>
            </a:r>
            <a:r>
              <a:rPr sz="1800"/>
              <a:t/>
            </a:r>
            <a:br>
              <a:rPr sz="1800"/>
            </a:b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Напишите уравнения четырех описанных реакций.</a:t>
            </a:r>
          </a:p>
        </p:txBody>
      </p:sp>
      <p:pic>
        <p:nvPicPr>
          <p:cNvPr id="62" name="Рисунок 61"/>
          <p:cNvPicPr/>
          <p:nvPr/>
        </p:nvPicPr>
        <p:blipFill>
          <a:blip r:embed="rId2"/>
          <a:stretch/>
        </p:blipFill>
        <p:spPr>
          <a:xfrm>
            <a:off x="540000" y="2340000"/>
            <a:ext cx="11445480" cy="3472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1417</Words>
  <Application>Microsoft Office PowerPoint</Application>
  <PresentationFormat>Широкоэкранный</PresentationFormat>
  <Paragraphs>88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OpenSymbol</vt:lpstr>
      <vt:lpstr>Symbol</vt:lpstr>
      <vt:lpstr>Times New Roman</vt:lpstr>
      <vt:lpstr>Wingdings</vt:lpstr>
      <vt:lpstr>YS Text</vt:lpstr>
      <vt:lpstr>Тема Office</vt:lpstr>
      <vt:lpstr>Рекомендации по оцениванию  заданий с развёрнутым ответом экзаменационных работ ЕГЭ 2024 года</vt:lpstr>
      <vt:lpstr>Презентация PowerPoint</vt:lpstr>
      <vt:lpstr>Для выполнения заданий 29 и 30 используйте следующий перечень веществ: перманганат калия, гидрокарбонат натрия, сульфит натрия, сульфат бария, гидроксид калия, пероксид водорода. Допустимо использование воды в качестве среды протекания реакции.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задания. При электролизе водного раствора нитрата меди (II) получили металл. Металл обработали концентрированной серной кислотой при нагревании. Выделившийся в результате газ прореагировал с сероводородом с образованием простого вещества. Это вещество нагрели с концентрированным раствором гидроксида калия. Напишите уравнения четырех описанных реакций.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информации: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выполнению  заданий с развёрнутым ответом экзаменационных работ ЕГЭ 2024 года</dc:title>
  <dc:subject/>
  <dc:creator>Нина Сизова</dc:creator>
  <dc:description/>
  <cp:lastModifiedBy>Сабина Николаевна Садыхова</cp:lastModifiedBy>
  <cp:revision>4</cp:revision>
  <dcterms:created xsi:type="dcterms:W3CDTF">2024-05-05T13:16:23Z</dcterms:created>
  <dcterms:modified xsi:type="dcterms:W3CDTF">2024-05-21T05:48:02Z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18</vt:i4>
  </property>
</Properties>
</file>