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1" r:id="rId2"/>
    <p:sldId id="432" r:id="rId3"/>
    <p:sldId id="482" r:id="rId4"/>
    <p:sldId id="450" r:id="rId5"/>
    <p:sldId id="464" r:id="rId6"/>
    <p:sldId id="470" r:id="rId7"/>
    <p:sldId id="486" r:id="rId8"/>
    <p:sldId id="487" r:id="rId9"/>
    <p:sldId id="433" r:id="rId10"/>
    <p:sldId id="473" r:id="rId11"/>
    <p:sldId id="474" r:id="rId12"/>
    <p:sldId id="476" r:id="rId13"/>
    <p:sldId id="475" r:id="rId14"/>
    <p:sldId id="481" r:id="rId15"/>
    <p:sldId id="471" r:id="rId16"/>
    <p:sldId id="472" r:id="rId17"/>
    <p:sldId id="477" r:id="rId18"/>
    <p:sldId id="449" r:id="rId19"/>
    <p:sldId id="451" r:id="rId20"/>
    <p:sldId id="479" r:id="rId21"/>
    <p:sldId id="478" r:id="rId22"/>
    <p:sldId id="480" r:id="rId23"/>
    <p:sldId id="483" r:id="rId24"/>
    <p:sldId id="484" r:id="rId25"/>
    <p:sldId id="485" r:id="rId26"/>
    <p:sldId id="469" r:id="rId27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42D90D"/>
    <a:srgbClr val="A50021"/>
    <a:srgbClr val="CC0000"/>
    <a:srgbClr val="003399"/>
    <a:srgbClr val="D6362A"/>
    <a:srgbClr val="FF3300"/>
    <a:srgbClr val="0C3F86"/>
    <a:srgbClr val="3C6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2" autoAdjust="0"/>
    <p:restoredTop sz="94798" autoAdjust="0"/>
  </p:normalViewPr>
  <p:slideViewPr>
    <p:cSldViewPr>
      <p:cViewPr varScale="1">
        <p:scale>
          <a:sx n="83" d="100"/>
          <a:sy n="83" d="100"/>
        </p:scale>
        <p:origin x="138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16248444628782"/>
          <c:y val="4.2721957735845389E-2"/>
          <c:w val="0.42925743985897968"/>
          <c:h val="0.91159583054479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Понравилось выполнять задания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4D-4C6C-994F-EE024A0E5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понравилось выполнять задания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Georgia" panose="02040502050405020303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4D-4C6C-994F-EE024A0E5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153856"/>
        <c:axId val="36900800"/>
      </c:barChart>
      <c:catAx>
        <c:axId val="36153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Georgia" panose="02040502050405020303" pitchFamily="18" charset="0"/>
              </a:defRPr>
            </a:pPr>
            <a:endParaRPr lang="ru-RU"/>
          </a:p>
        </c:txPr>
        <c:crossAx val="36900800"/>
        <c:crosses val="autoZero"/>
        <c:auto val="1"/>
        <c:lblAlgn val="ctr"/>
        <c:lblOffset val="100"/>
        <c:noMultiLvlLbl val="0"/>
      </c:catAx>
      <c:valAx>
        <c:axId val="36900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eorgia" panose="02040502050405020303" pitchFamily="18" charset="0"/>
              </a:defRPr>
            </a:pPr>
            <a:endParaRPr lang="ru-RU"/>
          </a:p>
        </c:txPr>
        <c:crossAx val="36153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914130547490663"/>
          <c:y val="0.36954455880439147"/>
          <c:w val="0.39098208730817086"/>
          <c:h val="0.26091066144376346"/>
        </c:manualLayout>
      </c:layout>
      <c:overlay val="0"/>
      <c:txPr>
        <a:bodyPr/>
        <a:lstStyle/>
        <a:p>
          <a:pPr>
            <a:defRPr sz="1800">
              <a:latin typeface="Georgia" panose="02040502050405020303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6254AE-B75B-40D2-B840-026F896C078B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38D517-DFFA-42ED-9B91-96084B0399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3648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3C76-5CF8-48FA-A3E1-5003E2AA4CEB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97EC8-20DA-4967-8BB2-98776173D3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10B8-DCE5-4DEC-9D4C-655F4EF09349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A37E-E27F-4D92-8CF1-EC78F3A8E9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B015-18F5-42EE-92A9-C17D29A96C73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2D68-407D-4C4A-9E73-2052DB9B1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90F61-C32D-43FC-9067-A72F51139335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FE99-5688-40A4-8BDA-B6A6BF880D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D14C-D930-4520-85A1-AB1281BF5EEE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1C893-5D06-4BB5-ACB5-192A5E258A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2A54-EBF7-40C7-A110-39FAB9D62B41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3757-9A73-47F9-8DB6-A292721A12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C0A2-A06F-4AF6-8439-DA45006F1DD9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A500C-5AFF-4B87-8788-EA0818B791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2E5FA-9A56-4CCC-A9B5-433F74DC6DE0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5563-2F98-4DCB-866F-0E4DA37918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ED469-624B-4709-9ED3-791558D993A7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DB5B-0792-43DD-85E3-2B111A2DF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4B92-1664-4B1C-A215-C4C2B7CF1745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98736-783A-41C0-BEE3-8A98873FFA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51ABE-B915-454C-8238-7338DB35F2D6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4025-01CB-4F20-AF9D-10E0F7D0FF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F5D821-8D2B-48C4-ADD5-8ECECD8CB4C8}" type="datetimeFigureOut">
              <a:rPr lang="ru-RU"/>
              <a:pPr>
                <a:defRPr/>
              </a:pPr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E38F7A-C75D-4BD0-B563-175CAC23C1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etlit.ru/index.php/%D0%AF%D1%81%D0%BD%D0%BE%D0%B2_%D0%9C%D0%B8%D1%85%D0%B0%D0%B8%D0%BB_%D0%94%D0%B0%D0%B2%D0%B8%D0%B4%D0%BE%D0%B2%D0%B8%D1%8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7589"/>
            <a:ext cx="8579296" cy="490536"/>
          </a:xfrm>
        </p:spPr>
        <p:txBody>
          <a:bodyPr/>
          <a:lstStyle/>
          <a:p>
            <a:pPr algn="l"/>
            <a:r>
              <a:rPr lang="ru-RU" sz="1600" b="1" smtClean="0">
                <a:solidFill>
                  <a:schemeClr val="bg1"/>
                </a:solidFill>
                <a:latin typeface="Georgia" panose="02040502050405020303" pitchFamily="18" charset="0"/>
              </a:rPr>
              <a:t>Отчётное </a:t>
            </a:r>
            <a:r>
              <a:rPr lang="ru-RU" sz="1600" b="1" dirty="0">
                <a:solidFill>
                  <a:schemeClr val="bg1"/>
                </a:solidFill>
                <a:latin typeface="Georgia" panose="02040502050405020303" pitchFamily="18" charset="0"/>
              </a:rPr>
              <a:t>з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аседание городского методического объединения</a:t>
            </a:r>
            <a:b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учителей начальных классов г. Сургута</a:t>
            </a:r>
            <a:endParaRPr lang="ru-RU" sz="1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08664"/>
            <a:ext cx="8864996" cy="4912624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«Персонализация образовательной деятельности»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(из опыта работы)</a:t>
            </a:r>
          </a:p>
          <a:p>
            <a:pPr marL="0" indent="0" algn="ctr">
              <a:buNone/>
            </a:pPr>
            <a:endParaRPr lang="ru-RU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Добрягина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Елена Дмитриевна,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у</a:t>
            </a: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читель начальных классов и английского языка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МБОУ СОШ №5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Сургут, 2021</a:t>
            </a:r>
            <a:endParaRPr lang="ru-RU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410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1800" b="1" dirty="0" smtClean="0">
                <a:latin typeface="Georgia" panose="02040502050405020303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МЯГКИЕ </a:t>
            </a:r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НАВЫКИ: </a:t>
            </a:r>
            <a:r>
              <a:rPr lang="ru-RU" sz="1800" b="1" dirty="0" smtClean="0"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latin typeface="Georgia" panose="02040502050405020303" pitchFamily="18" charset="0"/>
              </a:rPr>
            </a:br>
            <a:r>
              <a:rPr lang="ru-RU" sz="1800" b="1" dirty="0" smtClean="0">
                <a:latin typeface="Georgia" panose="02040502050405020303" pitchFamily="18" charset="0"/>
              </a:rPr>
              <a:t>                    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ОБОГАЩЕНИЕ </a:t>
            </a:r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ПРЕДМЕТНЫХ ЗАДАЧ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340"/>
            <a:ext cx="8229600" cy="5078823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НАВЫК </a:t>
            </a:r>
            <a:r>
              <a:rPr lang="ru-RU" sz="1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через </a:t>
            </a:r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</a:rPr>
              <a:t>ПРЕДМЕТ</a:t>
            </a:r>
            <a:endParaRPr lang="ru-RU" sz="1600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Литературное </a:t>
            </a:r>
            <a:r>
              <a:rPr lang="ru-RU" sz="16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чтение, </a:t>
            </a:r>
            <a:r>
              <a:rPr lang="ru-RU" sz="1600" b="1" smtClean="0">
                <a:solidFill>
                  <a:srgbClr val="002060"/>
                </a:solidFill>
                <a:latin typeface="Georgia" panose="02040502050405020303" pitchFamily="18" charset="0"/>
              </a:rPr>
              <a:t>4 класс</a:t>
            </a:r>
            <a:endParaRPr lang="ru-RU" sz="16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46452"/>
              </p:ext>
            </p:extLst>
          </p:nvPr>
        </p:nvGraphicFramePr>
        <p:xfrm>
          <a:off x="179512" y="1811258"/>
          <a:ext cx="8712968" cy="459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9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Текст задания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57650" marR="57650" marT="57650" marB="576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Навыки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57650" marR="57650" marT="57650" marB="576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     Вы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уже знаете, что такое дом-музей или мемориальная квартира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писателя.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В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ы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бывали в музеях, посвященных известным поэтам, и памятных местах, в которых можно узнать о том или ином литературном произведении. Часто такие места появляются, чтобы читатели могли еще раз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встретиться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 любимым автором и его стихами,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сказками, рассказами.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М.Д.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Яснов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– один из моих самых любимых детских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поэтов.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Ж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аль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, что его не стало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этой осенью (27.10.20г.).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Но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остались его замечательные стихотворения,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переводы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статьи.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     О М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ихаиле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Яснове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вы можете прочитать  здесь:</a:t>
                      </a:r>
                      <a:r>
                        <a:rPr lang="ru-RU" sz="1400" b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hlinkClick r:id="rId3"/>
                        </a:rPr>
                        <a:t> </a:t>
                      </a:r>
                      <a:r>
                        <a:rPr lang="ru-RU" sz="1300" u="sng" dirty="0">
                          <a:effectLst/>
                          <a:hlinkClick r:id="rId3"/>
                        </a:rPr>
                        <a:t>https://prodetlit.ru/index.php/%D0%AF%D1%81%D0%BD%D0%BE%D0%B2_%D0%9C%D0%B8%D1%85%D0%B0%D0%B8%D0%BB_%D0%94%D0%B0%D0%B2%D0%B8%D0%B4%D0%BE%D0%B2%D0%B8%D1%87</a:t>
                      </a:r>
                      <a:r>
                        <a:rPr lang="ru-RU" sz="1300" dirty="0">
                          <a:effectLst/>
                        </a:rPr>
                        <a:t> </a:t>
                      </a:r>
                      <a:endParaRPr lang="ru-RU" sz="13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            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Последняя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книга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М.Яснова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«День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д</a:t>
                      </a:r>
                      <a:r>
                        <a:rPr lang="ru-RU" sz="1600" b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ождения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» вышла в свет в ноябре 2020 года, в нее вошло одно из самых трогательных произведений – «Крылатое деревце». Прочитайте это стихотворение и другие в подборке, которая вам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предлагается.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57650" marR="57650" marT="57650" marB="57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r>
                        <a:rPr lang="ru-RU" sz="1100" dirty="0">
                          <a:effectLst/>
                        </a:rPr>
                        <a:t/>
                      </a:r>
                      <a:br>
                        <a:rPr lang="ru-RU" sz="1100" dirty="0">
                          <a:effectLst/>
                        </a:rPr>
                      </a:b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Georgia" panose="02040502050405020303" pitchFamily="18" charset="0"/>
                        </a:rPr>
                      </a:b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Georgia" panose="02040502050405020303" pitchFamily="18" charset="0"/>
                        </a:rPr>
                      </a:br>
                      <a:endParaRPr lang="ru-RU" sz="1400" dirty="0"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7650" marR="57650" marT="57650" marB="576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48264" y="2420888"/>
            <a:ext cx="17151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Georgia" panose="02040502050405020303" pitchFamily="18" charset="0"/>
              </a:rPr>
              <a:t>Предметные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46633" y="5535469"/>
            <a:ext cx="17151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Georgia" panose="02040502050405020303" pitchFamily="18" charset="0"/>
              </a:rPr>
              <a:t>Предметные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4509120"/>
            <a:ext cx="2003196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Georgia" panose="02040502050405020303" pitchFamily="18" charset="0"/>
              </a:rPr>
              <a:t>Цифровые навыки.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Georgia" panose="02040502050405020303" pitchFamily="18" charset="0"/>
              </a:rPr>
              <a:t>Безопасность. 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3573017"/>
            <a:ext cx="2003196" cy="6480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Georgia" panose="02040502050405020303" pitchFamily="18" charset="0"/>
              </a:rPr>
              <a:t>Эмоциональный </a:t>
            </a:r>
            <a:r>
              <a:rPr lang="ru-RU" sz="1400" dirty="0" smtClean="0">
                <a:latin typeface="Georgia" panose="02040502050405020303" pitchFamily="18" charset="0"/>
              </a:rPr>
              <a:t>интеллект.  </a:t>
            </a:r>
            <a:r>
              <a:rPr lang="ru-RU" sz="1400" dirty="0" err="1">
                <a:latin typeface="Georgia" panose="02040502050405020303" pitchFamily="18" charset="0"/>
              </a:rPr>
              <a:t>Эмпатия</a:t>
            </a:r>
            <a:endParaRPr lang="ru-RU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6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429612"/>
              </p:ext>
            </p:extLst>
          </p:nvPr>
        </p:nvGraphicFramePr>
        <p:xfrm>
          <a:off x="316313" y="1047340"/>
          <a:ext cx="8640960" cy="5434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3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Georgia" panose="02040502050405020303" pitchFamily="18" charset="0"/>
                        </a:rPr>
                        <a:t>Дополнение</a:t>
                      </a:r>
                      <a:endParaRPr lang="ru-RU" sz="20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50245" marR="50245" marT="50245" marB="502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Georgia" panose="02040502050405020303" pitchFamily="18" charset="0"/>
                        </a:rPr>
                        <a:t>Какой навык </a:t>
                      </a: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развивает?</a:t>
                      </a:r>
                      <a:endParaRPr lang="ru-RU" sz="16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50245" marR="50245" marT="50245" marB="502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Придумайте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, какой экспонат мог бы быть в музее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М.Д. </a:t>
                      </a: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Яснова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. Вы можете нарисовать этот экспонат, принести из дома, сделать своими руками, подготовить 1 слайд презентации, описать словами (3 предложения), что это может быть.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Объясните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 2-3 предложениях, почему именно этот экспонат вы бы разместили в его музее, используйте строчки из стихотворений М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.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Яснова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том, что такое «музейный экспонат», вы можете прочитать в примечании*.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80391" marR="80391" marT="80391" marB="8039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</a:txBody>
                  <a:tcPr marL="80391" marR="80391" marT="80391" marB="803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Объединившись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в группы и рассказав друг другу об экспонатах музея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М.Яснова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, предложите главную идею музея современного поэта. Поделитесь с одноклассниками своими идеями и находками, выступив перед ними с небольшим сообщением на 2-3 минуты.  Сообщение можете сопроводить презентацией или демонстрацией придуманных экспонатов.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80391" marR="80391" marT="80391" marB="8039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80391" marR="80391" marT="80391" marB="803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27540" y="2096682"/>
            <a:ext cx="1800200" cy="1031293"/>
          </a:xfrm>
          <a:prstGeom prst="rect">
            <a:avLst/>
          </a:prstGeom>
          <a:solidFill>
            <a:srgbClr val="42D9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Креативное мышление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Генерация оригинальных идей. </a:t>
            </a:r>
            <a:endParaRPr lang="ru-RU" sz="12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7540" y="3356992"/>
            <a:ext cx="2003196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>
                <a:latin typeface="Georgia" panose="02040502050405020303" pitchFamily="18" charset="0"/>
              </a:rPr>
              <a:t>Эмоциональный </a:t>
            </a:r>
            <a:r>
              <a:rPr lang="ru-RU" sz="1400" dirty="0" smtClean="0">
                <a:latin typeface="Georgia" panose="02040502050405020303" pitchFamily="18" charset="0"/>
              </a:rPr>
              <a:t>интеллект.  Самовыражение.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8284" y="4797152"/>
            <a:ext cx="1944216" cy="1188132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Работа в команде. Обмен информацией, кооперация, лидерство.</a:t>
            </a:r>
          </a:p>
        </p:txBody>
      </p:sp>
    </p:spTree>
    <p:extLst>
      <p:ext uri="{BB962C8B-B14F-4D97-AF65-F5344CB8AC3E}">
        <p14:creationId xmlns:p14="http://schemas.microsoft.com/office/powerpoint/2010/main" val="345505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*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Примечание</a:t>
            </a: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/>
            <a:r>
              <a:rPr lang="ru-RU" sz="2000" dirty="0">
                <a:latin typeface="Georgia" panose="02040502050405020303" pitchFamily="18" charset="0"/>
              </a:rPr>
              <a:t>Музейный экспонат  — предмет, выставляемый для всеобщего обозрения в музее или на выставке. В качестве экспонатов могут выставляться произведения искусства, документы, артефакты, образцы продуктов природных процессов, модели технических изделий, иллюстрации исторических событий и т. д., в соответствии с разработанной музеем или выставкой научной или художественной концепцией.</a:t>
            </a:r>
          </a:p>
          <a:p>
            <a:pPr lvl="0"/>
            <a:r>
              <a:rPr lang="ru-RU" sz="2000" dirty="0">
                <a:latin typeface="Georgia" panose="02040502050405020303" pitchFamily="18" charset="0"/>
              </a:rPr>
              <a:t>Музейный экспонат может рассказать нам много о времени и о людях. Вещи попадают в музей по разным причинам. Прежде всего, потому что они хранят память о важном событии, о великом   человеке, об обычаях, образе жизни.</a:t>
            </a: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9983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465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557041"/>
              </p:ext>
            </p:extLst>
          </p:nvPr>
        </p:nvGraphicFramePr>
        <p:xfrm>
          <a:off x="251520" y="1196751"/>
          <a:ext cx="8568952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3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29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Georgia" panose="02040502050405020303" pitchFamily="18" charset="0"/>
                        </a:rPr>
                        <a:t>Оцените сообщения группы по следующим критериям: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90420" marR="90420" marT="90420" marB="90420"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 marL="81378" marR="81378" marT="40689" marB="40689"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 marL="81378" marR="81378" marT="40689" marB="40689"/>
                </a:tc>
                <a:tc hMerge="1">
                  <a:txBody>
                    <a:bodyPr/>
                    <a:lstStyle/>
                    <a:p>
                      <a:endParaRPr lang="ru-RU" sz="1600"/>
                    </a:p>
                  </a:txBody>
                  <a:tcPr marL="81378" marR="81378" marT="40689" marB="40689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378" marR="81378" marT="40689" marB="40689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u="sng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u="sng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u="non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Независимость </a:t>
                      </a:r>
                      <a:r>
                        <a:rPr lang="ru-RU" sz="1200" b="0" u="non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оценок и аргументации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u="none" dirty="0">
                          <a:effectLst/>
                          <a:latin typeface="Georgia" panose="02040502050405020303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u="non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ru-RU" sz="1200" u="none" dirty="0" smtClean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200" b="0" u="non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Оценка </a:t>
                      </a:r>
                      <a:r>
                        <a:rPr lang="ru-RU" sz="1200" b="0" u="non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результата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81378" marR="81378" marT="40689" marB="40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Критерии оценивания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Нет</a:t>
                      </a:r>
                      <a:endParaRPr lang="ru-RU" sz="1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(0 баллов)</a:t>
                      </a:r>
                      <a:endParaRPr lang="ru-RU" sz="10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Скорее нет</a:t>
                      </a:r>
                      <a:endParaRPr lang="ru-RU" sz="100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Georgia" panose="02040502050405020303" pitchFamily="18" charset="0"/>
                        </a:rPr>
                        <a:t>(1 балл)</a:t>
                      </a:r>
                      <a:endParaRPr lang="ru-RU" sz="100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Скорее да</a:t>
                      </a:r>
                      <a:endParaRPr lang="ru-RU" sz="1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(2 балла)</a:t>
                      </a:r>
                      <a:endParaRPr lang="ru-RU" sz="10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Да</a:t>
                      </a:r>
                      <a:endParaRPr lang="ru-RU" sz="1000" dirty="0"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Georgia" panose="02040502050405020303" pitchFamily="18" charset="0"/>
                        </a:rPr>
                        <a:t>(3 балла)</a:t>
                      </a:r>
                      <a:endParaRPr lang="ru-RU" sz="10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378" marR="81378" marT="40689" marB="40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Представлена главная идея музея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М.Яснова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     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до 3 баллов)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378" marR="81378" marT="40689" marB="40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Группа показала, как связана идея музея и произведения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поэта      (до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 баллов)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378" marR="81378" marT="40689" marB="40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Представлена оригинальная идея музея (до 3 баллов)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dirty="0">
                          <a:effectLst/>
                        </a:rPr>
                        <a:t>    </a:t>
                      </a:r>
                      <a:endParaRPr lang="ru-RU" sz="1000" dirty="0">
                        <a:effectLst/>
                        <a:latin typeface="Calibri"/>
                      </a:endParaRPr>
                    </a:p>
                  </a:txBody>
                  <a:tcPr marL="79117" marR="79117" marT="79117" marB="79117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0420" marR="90420" marT="90420" marB="904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268666" y="1700808"/>
            <a:ext cx="1407790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Критическое  мышление. 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8666" y="3501008"/>
            <a:ext cx="140779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Принятие решений</a:t>
            </a:r>
            <a:endParaRPr lang="ru-RU" sz="1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2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Стихотворения Михаила </a:t>
            </a:r>
            <a:r>
              <a:rPr lang="ru-RU" sz="2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Яснова</a:t>
            </a:r>
            <a:endParaRPr lang="ru-RU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«После праздника»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«Крылатое деревце»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«Глазастые стихи»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«Чья работа?»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cdn1.ozone.ru/multimedia/10054313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76872"/>
            <a:ext cx="4634865" cy="3582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4544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Ответы учащихся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340"/>
            <a:ext cx="8229600" cy="5078823"/>
          </a:xfrm>
        </p:spPr>
        <p:txBody>
          <a:bodyPr/>
          <a:lstStyle/>
          <a:p>
            <a:r>
              <a:rPr lang="ru-RU" sz="2400" dirty="0">
                <a:latin typeface="Georgia" panose="02040502050405020303" pitchFamily="18" charset="0"/>
              </a:rPr>
              <a:t>В середине комнаты может быть дерево, </a:t>
            </a:r>
            <a:r>
              <a:rPr lang="ru-RU" sz="2400" dirty="0" smtClean="0">
                <a:latin typeface="Georgia" panose="02040502050405020303" pitchFamily="18" charset="0"/>
              </a:rPr>
              <a:t>клён</a:t>
            </a:r>
            <a:r>
              <a:rPr lang="ru-RU" sz="2400" dirty="0">
                <a:latin typeface="Georgia" panose="02040502050405020303" pitchFamily="18" charset="0"/>
              </a:rPr>
              <a:t>, например. На дереве могут быть узоры. Это будет «отражение» стихотворения «Крылатое деревце». Мы выбрали клен, так как считаем, что его листья очень похожи на крылья. А около деревца будет стоять скамейка.</a:t>
            </a: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Изображение выглядит как дерево, небо, растение, внешний&#10;&#10;Автоматически созданное описа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12976"/>
            <a:ext cx="23042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0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Ответы учащихся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ru-RU" sz="2000" dirty="0">
                <a:latin typeface="Georgia" panose="02040502050405020303" pitchFamily="18" charset="0"/>
              </a:rPr>
              <a:t>Мне </a:t>
            </a:r>
            <a:r>
              <a:rPr lang="ru-RU" sz="2000" dirty="0" smtClean="0">
                <a:latin typeface="Georgia" panose="02040502050405020303" pitchFamily="18" charset="0"/>
              </a:rPr>
              <a:t>кажется, </a:t>
            </a:r>
            <a:r>
              <a:rPr lang="ru-RU" sz="2000" dirty="0">
                <a:latin typeface="Georgia" panose="02040502050405020303" pitchFamily="18" charset="0"/>
              </a:rPr>
              <a:t>в именном музее должны храниться вещи дорогие писателю 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     </a:t>
            </a:r>
            <a:r>
              <a:rPr lang="ru-RU" sz="2000" u="sng" dirty="0" smtClean="0">
                <a:latin typeface="Georgia" panose="02040502050405020303" pitchFamily="18" charset="0"/>
              </a:rPr>
              <a:t>Например: </a:t>
            </a:r>
            <a:r>
              <a:rPr lang="ru-RU" sz="2000" dirty="0">
                <a:latin typeface="Georgia" panose="02040502050405020303" pitchFamily="18" charset="0"/>
              </a:rPr>
              <a:t>его книги со </a:t>
            </a:r>
            <a:r>
              <a:rPr lang="ru-RU" sz="2000" dirty="0" smtClean="0">
                <a:latin typeface="Georgia" panose="02040502050405020303" pitchFamily="18" charset="0"/>
              </a:rPr>
              <a:t>стихами, грамоты </a:t>
            </a:r>
            <a:r>
              <a:rPr lang="ru-RU" sz="2000" dirty="0">
                <a:latin typeface="Georgia" panose="02040502050405020303" pitchFamily="18" charset="0"/>
              </a:rPr>
              <a:t>и награды , некоторые из его </a:t>
            </a:r>
            <a:r>
              <a:rPr lang="ru-RU" sz="2000" dirty="0" smtClean="0">
                <a:latin typeface="Georgia" panose="02040502050405020303" pitchFamily="18" charset="0"/>
              </a:rPr>
              <a:t>вещей, </a:t>
            </a:r>
            <a:r>
              <a:rPr lang="ru-RU" sz="2000" dirty="0">
                <a:latin typeface="Georgia" panose="02040502050405020303" pitchFamily="18" charset="0"/>
              </a:rPr>
              <a:t>пластинки, кассеты и </a:t>
            </a:r>
            <a:r>
              <a:rPr lang="ru-RU" sz="2000" dirty="0" smtClean="0">
                <a:latin typeface="Georgia" panose="02040502050405020303" pitchFamily="18" charset="0"/>
              </a:rPr>
              <a:t>диски </a:t>
            </a:r>
            <a:r>
              <a:rPr lang="ru-RU" sz="2000" dirty="0">
                <a:latin typeface="Georgia" panose="02040502050405020303" pitchFamily="18" charset="0"/>
              </a:rPr>
              <a:t>со стихами и песнями для </a:t>
            </a:r>
            <a:r>
              <a:rPr lang="ru-RU" sz="2000" dirty="0" smtClean="0">
                <a:latin typeface="Georgia" panose="02040502050405020303" pitchFamily="18" charset="0"/>
              </a:rPr>
              <a:t>детей,  </a:t>
            </a:r>
            <a:r>
              <a:rPr lang="ru-RU" sz="2000" dirty="0">
                <a:latin typeface="Georgia" panose="02040502050405020303" pitchFamily="18" charset="0"/>
              </a:rPr>
              <a:t>рисунки его персонажей </a:t>
            </a:r>
            <a:r>
              <a:rPr lang="ru-RU" sz="2000" dirty="0" smtClean="0">
                <a:latin typeface="Georgia" panose="02040502050405020303" pitchFamily="18" charset="0"/>
              </a:rPr>
              <a:t>…</a:t>
            </a:r>
            <a:endParaRPr lang="ru-RU" sz="2000" dirty="0">
              <a:latin typeface="Georgia" panose="02040502050405020303" pitchFamily="18" charset="0"/>
            </a:endParaRPr>
          </a:p>
          <a:p>
            <a:pPr lvl="0"/>
            <a:r>
              <a:rPr lang="ru-RU" sz="2000" dirty="0">
                <a:latin typeface="Georgia" panose="02040502050405020303" pitchFamily="18" charset="0"/>
              </a:rPr>
              <a:t>Но более интересной и оригинальной идеей могут быть персонажи его стихов в виде восковых фигур .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     </a:t>
            </a:r>
            <a:r>
              <a:rPr lang="ru-RU" sz="2000" u="sng" dirty="0" smtClean="0">
                <a:latin typeface="Georgia" panose="02040502050405020303" pitchFamily="18" charset="0"/>
              </a:rPr>
              <a:t>Например </a:t>
            </a:r>
            <a:r>
              <a:rPr lang="ru-RU" sz="2000" dirty="0">
                <a:latin typeface="Georgia" panose="02040502050405020303" pitchFamily="18" charset="0"/>
              </a:rPr>
              <a:t>: чучело – </a:t>
            </a:r>
            <a:r>
              <a:rPr lang="ru-RU" sz="2000" dirty="0" err="1">
                <a:latin typeface="Georgia" panose="02040502050405020303" pitchFamily="18" charset="0"/>
              </a:rPr>
              <a:t>мяучело</a:t>
            </a:r>
            <a:r>
              <a:rPr lang="ru-RU" sz="2000" dirty="0">
                <a:latin typeface="Georgia" panose="02040502050405020303" pitchFamily="18" charset="0"/>
              </a:rPr>
              <a:t> , </a:t>
            </a:r>
            <a:endParaRPr lang="ru-RU" sz="2000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                                          укротитель </a:t>
            </a:r>
            <a:r>
              <a:rPr lang="ru-RU" sz="2000" dirty="0">
                <a:latin typeface="Georgia" panose="02040502050405020303" pitchFamily="18" charset="0"/>
              </a:rPr>
              <a:t>улиток </a:t>
            </a:r>
            <a:r>
              <a:rPr lang="ru-RU" sz="2000" dirty="0" smtClean="0">
                <a:latin typeface="Georgia" panose="02040502050405020303" pitchFamily="18" charset="0"/>
              </a:rPr>
              <a:t>,</a:t>
            </a:r>
          </a:p>
          <a:p>
            <a:pPr marL="0" lv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                                                      </a:t>
            </a:r>
            <a:r>
              <a:rPr lang="ru-RU" sz="2000" dirty="0">
                <a:latin typeface="Georgia" panose="02040502050405020303" pitchFamily="18" charset="0"/>
              </a:rPr>
              <a:t>я желанье загадал и т.д</a:t>
            </a:r>
            <a:r>
              <a:rPr lang="ru-RU" sz="20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latin typeface="Georgia" panose="02040502050405020303" pitchFamily="18" charset="0"/>
              </a:rPr>
              <a:t>    Еще </a:t>
            </a:r>
            <a:r>
              <a:rPr lang="ru-RU" sz="2000" dirty="0">
                <a:latin typeface="Georgia" panose="02040502050405020303" pitchFamily="18" charset="0"/>
              </a:rPr>
              <a:t>можно проиллюстрировать </a:t>
            </a:r>
            <a:r>
              <a:rPr lang="ru-RU" sz="2000" dirty="0" smtClean="0">
                <a:latin typeface="Georgia" panose="02040502050405020303" pitchFamily="18" charset="0"/>
              </a:rPr>
              <a:t>персонажей </a:t>
            </a:r>
            <a:r>
              <a:rPr lang="ru-RU" sz="2000" dirty="0">
                <a:latin typeface="Georgia" panose="02040502050405020303" pitchFamily="18" charset="0"/>
              </a:rPr>
              <a:t>и </a:t>
            </a:r>
            <a:r>
              <a:rPr lang="ru-RU" sz="2000" dirty="0" smtClean="0">
                <a:latin typeface="Georgia" panose="02040502050405020303" pitchFamily="18" charset="0"/>
              </a:rPr>
              <a:t>сделать картинную </a:t>
            </a:r>
            <a:r>
              <a:rPr lang="ru-RU" sz="2000" dirty="0">
                <a:latin typeface="Georgia" panose="02040502050405020303" pitchFamily="18" charset="0"/>
              </a:rPr>
              <a:t>галерею.</a:t>
            </a:r>
          </a:p>
          <a:p>
            <a:pPr marL="0" lv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884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Ответы учащихся</a:t>
            </a:r>
            <a:endParaRPr lang="ru-RU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47340"/>
            <a:ext cx="8229600" cy="5078823"/>
          </a:xfrm>
        </p:spPr>
        <p:txBody>
          <a:bodyPr/>
          <a:lstStyle/>
          <a:p>
            <a:pPr lvl="0"/>
            <a:r>
              <a:rPr lang="ru-RU" sz="2000" dirty="0">
                <a:latin typeface="Georgia" panose="02040502050405020303" pitchFamily="18" charset="0"/>
              </a:rPr>
              <a:t> Придумать книгу вроде такой </a:t>
            </a:r>
            <a:r>
              <a:rPr lang="ru-RU" sz="2000" dirty="0" smtClean="0">
                <a:latin typeface="Georgia" panose="02040502050405020303" pitchFamily="18" charset="0"/>
              </a:rPr>
              <a:t>:</a:t>
            </a:r>
          </a:p>
          <a:p>
            <a:pPr lvl="0"/>
            <a:endParaRPr lang="ru-RU" sz="2000" dirty="0">
              <a:latin typeface="Georgia" panose="02040502050405020303" pitchFamily="18" charset="0"/>
            </a:endParaRPr>
          </a:p>
          <a:p>
            <a:pPr lvl="0"/>
            <a:endParaRPr lang="ru-RU" sz="2000" dirty="0" smtClean="0">
              <a:latin typeface="Georgia" panose="02040502050405020303" pitchFamily="18" charset="0"/>
            </a:endParaRPr>
          </a:p>
          <a:p>
            <a:pPr lvl="0"/>
            <a:endParaRPr lang="ru-RU" sz="2000" dirty="0">
              <a:latin typeface="Georgia" panose="02040502050405020303" pitchFamily="18" charset="0"/>
            </a:endParaRPr>
          </a:p>
          <a:p>
            <a:pPr lvl="0"/>
            <a:endParaRPr lang="ru-RU" sz="2000" dirty="0" smtClean="0">
              <a:latin typeface="Georgia" panose="02040502050405020303" pitchFamily="18" charset="0"/>
            </a:endParaRPr>
          </a:p>
          <a:p>
            <a:pPr lvl="0"/>
            <a:endParaRPr lang="ru-RU" sz="2000" dirty="0">
              <a:latin typeface="Georgia" panose="02040502050405020303" pitchFamily="18" charset="0"/>
            </a:endParaRPr>
          </a:p>
          <a:p>
            <a:pPr lvl="0"/>
            <a:endParaRPr lang="ru-RU" sz="2000" dirty="0" smtClean="0">
              <a:latin typeface="Georgia" panose="02040502050405020303" pitchFamily="18" charset="0"/>
            </a:endParaRPr>
          </a:p>
          <a:p>
            <a:pPr lvl="0"/>
            <a:endParaRPr lang="ru-RU" sz="2000" dirty="0">
              <a:latin typeface="Georgia" panose="02040502050405020303" pitchFamily="18" charset="0"/>
            </a:endParaRPr>
          </a:p>
          <a:p>
            <a:pPr lvl="0"/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Только вместо картинок животных – приставки, корни и суффиксы, чтобы можно было образовывать новые слова, как у </a:t>
            </a:r>
            <a:r>
              <a:rPr lang="ru-RU" sz="2000" dirty="0" smtClean="0">
                <a:latin typeface="Georgia" panose="02040502050405020303" pitchFamily="18" charset="0"/>
              </a:rPr>
              <a:t>Михаила </a:t>
            </a:r>
            <a:r>
              <a:rPr lang="ru-RU" sz="2000" dirty="0" err="1" smtClean="0">
                <a:latin typeface="Georgia" panose="02040502050405020303" pitchFamily="18" charset="0"/>
              </a:rPr>
              <a:t>Яснова</a:t>
            </a:r>
            <a:r>
              <a:rPr lang="ru-RU" sz="2000" dirty="0">
                <a:latin typeface="Georgia" panose="02040502050405020303" pitchFamily="18" charset="0"/>
              </a:rPr>
              <a:t>: </a:t>
            </a:r>
            <a:r>
              <a:rPr lang="ru-RU" sz="2000" i="1" dirty="0" err="1">
                <a:latin typeface="Georgia" panose="02040502050405020303" pitchFamily="18" charset="0"/>
              </a:rPr>
              <a:t>намедведил</a:t>
            </a:r>
            <a:r>
              <a:rPr lang="ru-RU" sz="2000" i="1" dirty="0">
                <a:latin typeface="Georgia" panose="02040502050405020303" pitchFamily="18" charset="0"/>
              </a:rPr>
              <a:t>, </a:t>
            </a:r>
            <a:r>
              <a:rPr lang="ru-RU" sz="2000" i="1" dirty="0" err="1">
                <a:latin typeface="Georgia" panose="02040502050405020303" pitchFamily="18" charset="0"/>
              </a:rPr>
              <a:t>обсупился</a:t>
            </a:r>
            <a:r>
              <a:rPr lang="ru-RU" sz="2000" i="1" dirty="0">
                <a:latin typeface="Georgia" panose="02040502050405020303" pitchFamily="18" charset="0"/>
              </a:rPr>
              <a:t>, </a:t>
            </a:r>
            <a:r>
              <a:rPr lang="ru-RU" sz="2000" i="1" dirty="0" err="1">
                <a:latin typeface="Georgia" panose="02040502050405020303" pitchFamily="18" charset="0"/>
              </a:rPr>
              <a:t>обтворожился</a:t>
            </a:r>
            <a:r>
              <a:rPr lang="ru-RU" sz="2000" i="1" dirty="0">
                <a:latin typeface="Georgia" panose="02040502050405020303" pitchFamily="18" charset="0"/>
              </a:rPr>
              <a:t>, </a:t>
            </a:r>
            <a:r>
              <a:rPr lang="ru-RU" sz="2000" i="1" dirty="0" err="1">
                <a:latin typeface="Georgia" panose="02040502050405020303" pitchFamily="18" charset="0"/>
              </a:rPr>
              <a:t>обчаялся</a:t>
            </a:r>
            <a:r>
              <a:rPr lang="ru-RU" sz="2000" i="1" dirty="0">
                <a:latin typeface="Georgia" panose="02040502050405020303" pitchFamily="18" charset="0"/>
              </a:rPr>
              <a:t>, до съедания, </a:t>
            </a:r>
            <a:r>
              <a:rPr lang="ru-RU" sz="2000" i="1" dirty="0" err="1">
                <a:latin typeface="Georgia" panose="02040502050405020303" pitchFamily="18" charset="0"/>
              </a:rPr>
              <a:t>наобедались</a:t>
            </a:r>
            <a:r>
              <a:rPr lang="ru-RU" sz="2000" i="1" dirty="0">
                <a:latin typeface="Georgia" panose="02040502050405020303" pitchFamily="18" charset="0"/>
              </a:rPr>
              <a:t>, </a:t>
            </a:r>
            <a:r>
              <a:rPr lang="ru-RU" sz="2000" i="1" dirty="0" err="1">
                <a:latin typeface="Georgia" panose="02040502050405020303" pitchFamily="18" charset="0"/>
              </a:rPr>
              <a:t>поблохело</a:t>
            </a:r>
            <a:r>
              <a:rPr lang="ru-RU" sz="2000" i="1" dirty="0">
                <a:latin typeface="Georgia" panose="02040502050405020303" pitchFamily="18" charset="0"/>
              </a:rPr>
              <a:t> (</a:t>
            </a:r>
            <a:r>
              <a:rPr lang="ru-RU" sz="2000" dirty="0">
                <a:latin typeface="Georgia" panose="02040502050405020303" pitchFamily="18" charset="0"/>
              </a:rPr>
              <a:t>бульдогу</a:t>
            </a:r>
            <a:r>
              <a:rPr lang="ru-RU" sz="2000" i="1" dirty="0">
                <a:latin typeface="Georgia" panose="02040502050405020303" pitchFamily="18" charset="0"/>
              </a:rPr>
              <a:t>), </a:t>
            </a:r>
            <a:r>
              <a:rPr lang="ru-RU" sz="2000" i="1" dirty="0" err="1">
                <a:latin typeface="Georgia" panose="02040502050405020303" pitchFamily="18" charset="0"/>
              </a:rPr>
              <a:t>вскуснулось</a:t>
            </a:r>
            <a:r>
              <a:rPr lang="ru-RU" sz="2000" i="1" dirty="0">
                <a:latin typeface="Georgia" panose="02040502050405020303" pitchFamily="18" charset="0"/>
              </a:rPr>
              <a:t> (</a:t>
            </a:r>
            <a:r>
              <a:rPr lang="ru-RU" sz="2000" dirty="0">
                <a:latin typeface="Georgia" panose="02040502050405020303" pitchFamily="18" charset="0"/>
              </a:rPr>
              <a:t>блохе</a:t>
            </a:r>
            <a:r>
              <a:rPr lang="ru-RU" sz="2000" i="1" dirty="0">
                <a:latin typeface="Georgia" panose="02040502050405020303" pitchFamily="18" charset="0"/>
              </a:rPr>
              <a:t>), мёд-осмотр, запеканка-</a:t>
            </a:r>
            <a:r>
              <a:rPr lang="ru-RU" sz="2000" i="1" dirty="0" err="1">
                <a:latin typeface="Georgia" panose="02040502050405020303" pitchFamily="18" charset="0"/>
              </a:rPr>
              <a:t>запиханка</a:t>
            </a:r>
            <a:r>
              <a:rPr lang="ru-RU" sz="2000" dirty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https://ic.pics.livejournal.com/alisa_san/9440520/58976/58976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2895099" cy="25778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384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7588"/>
            <a:ext cx="8435280" cy="1069164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Результаты  опроса «Да– нет»</a:t>
            </a:r>
            <a:b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учащихся 4-В класса  МБОУ СОШ №5, г. Сургут</a:t>
            </a:r>
            <a:b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(2020-2021 </a:t>
            </a:r>
            <a:r>
              <a:rPr lang="ru-RU" sz="1600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уч.г</a:t>
            </a:r>
            <a:r>
              <a:rPr lang="ru-RU" sz="1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.)</a:t>
            </a: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endParaRPr lang="ru-RU" sz="1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95673"/>
              </p:ext>
            </p:extLst>
          </p:nvPr>
        </p:nvGraphicFramePr>
        <p:xfrm>
          <a:off x="457200" y="1600200"/>
          <a:ext cx="7715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https://admkut-jah.ru/images/emble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288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127589"/>
            <a:ext cx="8229600" cy="133060"/>
          </a:xfrm>
        </p:spPr>
        <p:txBody>
          <a:bodyPr/>
          <a:lstStyle/>
          <a:p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 smtClean="0">
                <a:latin typeface="Georgia" panose="02040502050405020303" pitchFamily="18" charset="0"/>
              </a:rPr>
              <a:t/>
            </a:r>
            <a:br>
              <a:rPr lang="ru-RU" sz="2000" dirty="0" smtClean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</a:rPr>
            </a:br>
            <a:r>
              <a:rPr lang="ru-RU" sz="2000" dirty="0">
                <a:latin typeface="Georgia" panose="02040502050405020303" pitchFamily="18" charset="0"/>
              </a:rPr>
              <a:t/>
            </a:r>
            <a:br>
              <a:rPr lang="ru-RU" sz="2000" dirty="0">
                <a:latin typeface="Georgia" panose="02040502050405020303" pitchFamily="18" charset="0"/>
              </a:rPr>
            </a:b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Пусть пригодится!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   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«</a:t>
            </a:r>
            <a:r>
              <a:rPr lang="ru-RU" sz="1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Мурзилкина</a:t>
            </a:r>
            <a:r>
              <a:rPr lang="ru-RU" sz="1800" b="1" dirty="0">
                <a:solidFill>
                  <a:srgbClr val="C00000"/>
                </a:solidFill>
                <a:latin typeface="Georgia" panose="02040502050405020303" pitchFamily="18" charset="0"/>
              </a:rPr>
              <a:t> страна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посвящённый 95–</a:t>
            </a:r>
            <a:r>
              <a:rPr lang="ru-RU" sz="1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летию</a:t>
            </a:r>
            <a:r>
              <a:rPr lang="ru-RU" sz="1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детского журнала </a:t>
            </a:r>
            <a:r>
              <a:rPr lang="ru-RU" sz="1200" b="1" dirty="0">
                <a:latin typeface="Georgia" panose="02040502050405020303" pitchFamily="18" charset="0"/>
              </a:rPr>
              <a:t> </a:t>
            </a:r>
          </a:p>
          <a:p>
            <a:pPr marL="0" indent="0">
              <a:buNone/>
            </a:pPr>
            <a:r>
              <a:rPr lang="en-US" sz="1400" b="1" dirty="0">
                <a:latin typeface="Georgia" panose="02040502050405020303" pitchFamily="18" charset="0"/>
              </a:rPr>
              <a:t>I</a:t>
            </a:r>
            <a:r>
              <a:rPr lang="ru-RU" sz="1400" b="1" dirty="0">
                <a:latin typeface="Georgia" panose="02040502050405020303" pitchFamily="18" charset="0"/>
              </a:rPr>
              <a:t>. Мотивационный блок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1. </a:t>
            </a:r>
            <a:r>
              <a:rPr lang="ru-RU" sz="1400" dirty="0" smtClean="0">
                <a:latin typeface="Georgia" panose="02040502050405020303" pitchFamily="18" charset="0"/>
              </a:rPr>
              <a:t>Дни </a:t>
            </a:r>
            <a:r>
              <a:rPr lang="ru-RU" sz="1400" dirty="0">
                <a:latin typeface="Georgia" panose="02040502050405020303" pitchFamily="18" charset="0"/>
              </a:rPr>
              <a:t>чтения и грамотности с журналом «</a:t>
            </a:r>
            <a:r>
              <a:rPr lang="ru-RU" sz="1400" dirty="0" err="1">
                <a:latin typeface="Georgia" panose="02040502050405020303" pitchFamily="18" charset="0"/>
              </a:rPr>
              <a:t>Мурзилка</a:t>
            </a:r>
            <a:r>
              <a:rPr lang="ru-RU" sz="1400" dirty="0">
                <a:latin typeface="Georgia" panose="02040502050405020303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2. Устный журнал для родителей  «Мир чтения с журналом «</a:t>
            </a:r>
            <a:r>
              <a:rPr lang="ru-RU" sz="1400" dirty="0" err="1">
                <a:latin typeface="Georgia" panose="02040502050405020303" pitchFamily="18" charset="0"/>
              </a:rPr>
              <a:t>Мурзилка</a:t>
            </a:r>
            <a:r>
              <a:rPr lang="ru-RU" sz="1400" dirty="0"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400" b="1" dirty="0">
                <a:latin typeface="Georgia" panose="02040502050405020303" pitchFamily="18" charset="0"/>
              </a:rPr>
              <a:t> </a:t>
            </a:r>
            <a:r>
              <a:rPr lang="en-US" sz="1400" b="1" dirty="0">
                <a:latin typeface="Georgia" panose="02040502050405020303" pitchFamily="18" charset="0"/>
              </a:rPr>
              <a:t>II</a:t>
            </a:r>
            <a:r>
              <a:rPr lang="ru-RU" sz="1400" b="1" dirty="0">
                <a:latin typeface="Georgia" panose="02040502050405020303" pitchFamily="18" charset="0"/>
              </a:rPr>
              <a:t>. </a:t>
            </a:r>
            <a:r>
              <a:rPr lang="ru-RU" sz="1400" b="1" dirty="0" err="1">
                <a:latin typeface="Georgia" panose="02040502050405020303" pitchFamily="18" charset="0"/>
              </a:rPr>
              <a:t>Творческо</a:t>
            </a:r>
            <a:r>
              <a:rPr lang="ru-RU" sz="1400" b="1" dirty="0">
                <a:latin typeface="Georgia" panose="02040502050405020303" pitchFamily="18" charset="0"/>
              </a:rPr>
              <a:t> – практический блок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1. «Экскурсия по сайту «</a:t>
            </a:r>
            <a:r>
              <a:rPr lang="ru-RU" sz="1400" dirty="0" err="1">
                <a:latin typeface="Georgia" panose="02040502050405020303" pitchFamily="18" charset="0"/>
              </a:rPr>
              <a:t>Мурзилка</a:t>
            </a:r>
            <a:r>
              <a:rPr lang="ru-RU" sz="1400" dirty="0">
                <a:latin typeface="Georgia" panose="02040502050405020303" pitchFamily="18" charset="0"/>
              </a:rPr>
              <a:t>». Семейное чтение.</a:t>
            </a:r>
          </a:p>
          <a:p>
            <a:pPr marL="0" indent="0"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2</a:t>
            </a:r>
            <a:r>
              <a:rPr lang="ru-RU" sz="1400" dirty="0">
                <a:latin typeface="Georgia" panose="02040502050405020303" pitchFamily="18" charset="0"/>
              </a:rPr>
              <a:t>. Анкетирование по определению читательского ядра «Я читаю </a:t>
            </a:r>
            <a:r>
              <a:rPr lang="ru-RU" sz="1400" dirty="0" smtClean="0">
                <a:latin typeface="Georgia" panose="02040502050405020303" pitchFamily="18" charset="0"/>
              </a:rPr>
              <a:t> «</a:t>
            </a:r>
            <a:r>
              <a:rPr lang="ru-RU" sz="1400" dirty="0" err="1" smtClean="0">
                <a:latin typeface="Georgia" panose="02040502050405020303" pitchFamily="18" charset="0"/>
              </a:rPr>
              <a:t>Мурзилку</a:t>
            </a:r>
            <a:r>
              <a:rPr lang="ru-RU" sz="1400" dirty="0" smtClean="0">
                <a:latin typeface="Georgia" panose="02040502050405020303" pitchFamily="18" charset="0"/>
              </a:rPr>
              <a:t>»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3. Оформление  передвижной выставки «</a:t>
            </a:r>
            <a:r>
              <a:rPr lang="ru-RU" sz="1400" dirty="0" err="1">
                <a:latin typeface="Georgia" panose="02040502050405020303" pitchFamily="18" charset="0"/>
              </a:rPr>
              <a:t>Мурзилке</a:t>
            </a:r>
            <a:r>
              <a:rPr lang="ru-RU" sz="1400" dirty="0">
                <a:latin typeface="Georgia" panose="02040502050405020303" pitchFamily="18" charset="0"/>
              </a:rPr>
              <a:t> –95!»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4. Конкурс чтецов «Послушайте!». 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5. Конкурс рисунков «</a:t>
            </a:r>
            <a:r>
              <a:rPr lang="ru-RU" sz="1400" dirty="0" err="1">
                <a:latin typeface="Georgia" panose="02040502050405020303" pitchFamily="18" charset="0"/>
              </a:rPr>
              <a:t>Мурзилка</a:t>
            </a:r>
            <a:r>
              <a:rPr lang="ru-RU" sz="1400" dirty="0">
                <a:latin typeface="Georgia" panose="02040502050405020303" pitchFamily="18" charset="0"/>
              </a:rPr>
              <a:t> всегда молодой!»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6. Конкурс «Письмо </a:t>
            </a:r>
            <a:r>
              <a:rPr lang="ru-RU" sz="1400" dirty="0" smtClean="0">
                <a:latin typeface="Georgia" panose="02040502050405020303" pitchFamily="18" charset="0"/>
              </a:rPr>
              <a:t> «</a:t>
            </a:r>
            <a:r>
              <a:rPr lang="ru-RU" sz="1400" dirty="0" err="1" smtClean="0">
                <a:latin typeface="Georgia" panose="02040502050405020303" pitchFamily="18" charset="0"/>
              </a:rPr>
              <a:t>Мурзилке</a:t>
            </a:r>
            <a:r>
              <a:rPr lang="ru-RU" sz="1400" dirty="0">
                <a:latin typeface="Georgia" panose="02040502050405020303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7</a:t>
            </a:r>
            <a:r>
              <a:rPr lang="ru-RU" sz="1400" dirty="0" smtClean="0">
                <a:latin typeface="Georgia" panose="02040502050405020303" pitchFamily="18" charset="0"/>
              </a:rPr>
              <a:t>. </a:t>
            </a:r>
            <a:r>
              <a:rPr lang="ru-RU" sz="1400" dirty="0">
                <a:latin typeface="Georgia" panose="02040502050405020303" pitchFamily="18" charset="0"/>
              </a:rPr>
              <a:t>Изготовление открыток «</a:t>
            </a:r>
            <a:r>
              <a:rPr lang="ru-RU" sz="1400" dirty="0" err="1">
                <a:latin typeface="Georgia" panose="02040502050405020303" pitchFamily="18" charset="0"/>
              </a:rPr>
              <a:t>Мурзилкина</a:t>
            </a:r>
            <a:r>
              <a:rPr lang="ru-RU" sz="1400" dirty="0">
                <a:latin typeface="Georgia" panose="02040502050405020303" pitchFamily="18" charset="0"/>
              </a:rPr>
              <a:t> мозаика». Подарок дошколятам.</a:t>
            </a:r>
          </a:p>
          <a:p>
            <a:pPr marL="0" indent="0">
              <a:buNone/>
            </a:pPr>
            <a:r>
              <a:rPr lang="en-US" sz="1400" b="1" dirty="0">
                <a:latin typeface="Georgia" panose="02040502050405020303" pitchFamily="18" charset="0"/>
              </a:rPr>
              <a:t>III. </a:t>
            </a:r>
            <a:r>
              <a:rPr lang="ru-RU" sz="1400" b="1" dirty="0">
                <a:latin typeface="Georgia" panose="02040502050405020303" pitchFamily="18" charset="0"/>
              </a:rPr>
              <a:t>Тематические уроки</a:t>
            </a:r>
          </a:p>
          <a:p>
            <a:pPr marL="0" lvl="0" indent="0">
              <a:buNone/>
            </a:pPr>
            <a:r>
              <a:rPr lang="ru-RU" sz="1400" dirty="0" smtClean="0">
                <a:latin typeface="Georgia" panose="02040502050405020303" pitchFamily="18" charset="0"/>
              </a:rPr>
              <a:t> 1. «</a:t>
            </a:r>
            <a:r>
              <a:rPr lang="ru-RU" sz="1400" dirty="0">
                <a:latin typeface="Georgia" panose="02040502050405020303" pitchFamily="18" charset="0"/>
              </a:rPr>
              <a:t>Осенние странички</a:t>
            </a:r>
            <a:r>
              <a:rPr lang="ru-RU" sz="1400" dirty="0" smtClean="0">
                <a:latin typeface="Georgia" panose="02040502050405020303" pitchFamily="18" charset="0"/>
              </a:rPr>
              <a:t>» (литературное чтение)</a:t>
            </a:r>
            <a:endParaRPr lang="ru-RU" sz="1400" b="1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2. «Работа </a:t>
            </a:r>
            <a:r>
              <a:rPr lang="ru-RU" sz="1400" dirty="0">
                <a:latin typeface="Georgia" panose="02040502050405020303" pitchFamily="18" charset="0"/>
              </a:rPr>
              <a:t>в Чудо-мастерской </a:t>
            </a:r>
            <a:r>
              <a:rPr lang="ru-RU" sz="1400" dirty="0" err="1">
                <a:latin typeface="Georgia" panose="02040502050405020303" pitchFamily="18" charset="0"/>
              </a:rPr>
              <a:t>Мурзилки</a:t>
            </a:r>
            <a:r>
              <a:rPr lang="ru-RU" sz="1400" dirty="0">
                <a:latin typeface="Georgia" panose="02040502050405020303" pitchFamily="18" charset="0"/>
              </a:rPr>
              <a:t>» </a:t>
            </a:r>
            <a:r>
              <a:rPr lang="ru-RU" sz="1400" dirty="0" smtClean="0">
                <a:latin typeface="Georgia" panose="02040502050405020303" pitchFamily="18" charset="0"/>
              </a:rPr>
              <a:t>(экономика </a:t>
            </a:r>
            <a:r>
              <a:rPr lang="ru-RU" sz="1400" dirty="0">
                <a:latin typeface="Georgia" panose="02040502050405020303" pitchFamily="18" charset="0"/>
              </a:rPr>
              <a:t>+ технология»)</a:t>
            </a:r>
            <a:endParaRPr lang="ru-RU" sz="1400" b="1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  <a:r>
              <a:rPr lang="ru-RU" sz="1400" dirty="0" smtClean="0">
                <a:latin typeface="Georgia" panose="02040502050405020303" pitchFamily="18" charset="0"/>
              </a:rPr>
              <a:t>3. «Путешествуя, познаём мир» (окружающий мир)  </a:t>
            </a:r>
            <a:endParaRPr lang="ru-RU" sz="1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Georgia" panose="02040502050405020303" pitchFamily="18" charset="0"/>
              </a:rPr>
              <a:t>IV</a:t>
            </a:r>
            <a:r>
              <a:rPr lang="en-US" sz="1400" b="1" dirty="0">
                <a:latin typeface="Georgia" panose="02040502050405020303" pitchFamily="18" charset="0"/>
              </a:rPr>
              <a:t>. </a:t>
            </a:r>
            <a:r>
              <a:rPr lang="ru-RU" sz="1400" b="1" dirty="0">
                <a:latin typeface="Georgia" panose="02040502050405020303" pitchFamily="18" charset="0"/>
              </a:rPr>
              <a:t>Рефлексивно-обобщающий блок</a:t>
            </a:r>
            <a:endParaRPr lang="ru-RU" sz="14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1</a:t>
            </a:r>
            <a:r>
              <a:rPr lang="ru-RU" sz="1400" dirty="0" smtClean="0">
                <a:latin typeface="Georgia" panose="02040502050405020303" pitchFamily="18" charset="0"/>
              </a:rPr>
              <a:t>.   </a:t>
            </a:r>
            <a:r>
              <a:rPr lang="ru-RU" sz="1400" dirty="0">
                <a:latin typeface="Georgia" panose="02040502050405020303" pitchFamily="18" charset="0"/>
              </a:rPr>
              <a:t>«</a:t>
            </a:r>
            <a:r>
              <a:rPr lang="ru-RU" sz="1400" dirty="0" err="1">
                <a:latin typeface="Georgia" panose="02040502050405020303" pitchFamily="18" charset="0"/>
              </a:rPr>
              <a:t>Мурзилкина</a:t>
            </a:r>
            <a:r>
              <a:rPr lang="ru-RU" sz="1400" dirty="0">
                <a:latin typeface="Georgia" panose="02040502050405020303" pitchFamily="18" charset="0"/>
              </a:rPr>
              <a:t> мозаика</a:t>
            </a:r>
            <a:r>
              <a:rPr lang="ru-RU" sz="1400" dirty="0" smtClean="0">
                <a:latin typeface="Georgia" panose="02040502050405020303" pitchFamily="18" charset="0"/>
              </a:rPr>
              <a:t>» (внеклассное мероприятие)</a:t>
            </a:r>
            <a:endParaRPr lang="ru-RU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2. </a:t>
            </a:r>
            <a:r>
              <a:rPr lang="ru-RU" sz="1400" dirty="0" smtClean="0">
                <a:latin typeface="Georgia" panose="02040502050405020303" pitchFamily="18" charset="0"/>
              </a:rPr>
              <a:t>   Фильм </a:t>
            </a:r>
            <a:r>
              <a:rPr lang="ru-RU" sz="1400" dirty="0">
                <a:latin typeface="Georgia" panose="02040502050405020303" pitchFamily="18" charset="0"/>
              </a:rPr>
              <a:t>«Спасибо тебе, </a:t>
            </a:r>
            <a:r>
              <a:rPr lang="ru-RU" sz="1400" dirty="0" err="1">
                <a:latin typeface="Georgia" panose="02040502050405020303" pitchFamily="18" charset="0"/>
              </a:rPr>
              <a:t>Мурзилка</a:t>
            </a:r>
            <a:r>
              <a:rPr lang="ru-RU" sz="1400" dirty="0">
                <a:latin typeface="Georgia" panose="02040502050405020303" pitchFamily="18" charset="0"/>
              </a:rPr>
              <a:t>!»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3. </a:t>
            </a:r>
            <a:r>
              <a:rPr lang="ru-RU" sz="1400" dirty="0" smtClean="0">
                <a:latin typeface="Georgia" panose="02040502050405020303" pitchFamily="18" charset="0"/>
              </a:rPr>
              <a:t>    Отзывы </a:t>
            </a:r>
            <a:r>
              <a:rPr lang="ru-RU" sz="1400" dirty="0">
                <a:latin typeface="Georgia" panose="02040502050405020303" pitchFamily="18" charset="0"/>
              </a:rPr>
              <a:t>социальных партнёров и родительской общественности.</a:t>
            </a:r>
          </a:p>
          <a:p>
            <a:endParaRPr lang="ru-RU" sz="1200" dirty="0"/>
          </a:p>
          <a:p>
            <a:pPr marL="0" indent="0">
              <a:buNone/>
            </a:pPr>
            <a:endParaRPr lang="ru-RU" sz="12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F:\итоговая для сайта\фото на сайт\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2"/>
          <a:stretch/>
        </p:blipFill>
        <p:spPr bwMode="auto">
          <a:xfrm>
            <a:off x="5724128" y="3140968"/>
            <a:ext cx="309634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dmkut-jah.ru/images/emble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5375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006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A50021"/>
                </a:solidFill>
                <a:latin typeface="Georgia" panose="02040502050405020303" pitchFamily="18" charset="0"/>
              </a:rPr>
              <a:t/>
            </a:r>
            <a:br>
              <a:rPr lang="ru-RU" sz="2400" b="1" dirty="0">
                <a:solidFill>
                  <a:srgbClr val="A50021"/>
                </a:solidFill>
                <a:latin typeface="Georgia" panose="02040502050405020303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2021 год</a:t>
            </a:r>
            <a:br>
              <a:rPr 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 России – год науки и технологий,</a:t>
            </a:r>
            <a:b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в ХМАО – год знаний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!</a:t>
            </a:r>
          </a:p>
          <a:p>
            <a:pPr marL="0" indent="0" algn="ctr">
              <a:buNone/>
            </a:pP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Никогда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не прекращайте вашей самообразовательной работы 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не забывайте, что, сколько бы вы ни учились, сколько бы вы 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ни </a:t>
            </a: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знали, знанию и образованию нет ни границ, ни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пределов.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                                     </a:t>
            </a:r>
            <a:r>
              <a:rPr lang="ru-RU" sz="16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Рубакин </a:t>
            </a:r>
            <a:r>
              <a:rPr lang="ru-RU" sz="1600" dirty="0">
                <a:solidFill>
                  <a:srgbClr val="A50021"/>
                </a:solidFill>
                <a:latin typeface="Georgia" panose="02040502050405020303" pitchFamily="18" charset="0"/>
              </a:rPr>
              <a:t>Н.А. 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Время всегда хороше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1808212" cy="25383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616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 descr="C:\Users\Lena\Desktop\Елена 1\фото\фото к Есенину\IMG_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56" y="127978"/>
            <a:ext cx="4052692" cy="303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Lena\Desktop\Елена 1\фото\фото к Есенину\IMG_05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236"/>
            <a:ext cx="4450626" cy="330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Lena\Desktop\фото на сайт 5 школа\720.JPG"/>
          <p:cNvPicPr>
            <a:picLocks noGrp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29302" r="9041" b="8388"/>
          <a:stretch/>
        </p:blipFill>
        <p:spPr bwMode="auto">
          <a:xfrm>
            <a:off x="2051720" y="2924944"/>
            <a:ext cx="509869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9888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Lena\Desktop\Елена 1\белая флешка\фото 2в\IMG_36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" y="221671"/>
            <a:ext cx="5256584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 descr="C:\Users\Lena\Desktop\Елена 1\белая флешка\фото 2в\IMG_3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1008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8" descr="C:\Users\Lena\Desktop\Елена 1\белая флешка\фильм Илья\работа в группах\10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483768" cy="356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Lena\Desktop\Новая папка (2)\IMG_351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r="31127" b="33597"/>
          <a:stretch/>
        </p:blipFill>
        <p:spPr bwMode="auto">
          <a:xfrm>
            <a:off x="6165150" y="111236"/>
            <a:ext cx="2816324" cy="2597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1902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3" descr="F:\фото март 2021\DCIM\101APPLE\IMG_1036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 r="16553"/>
          <a:stretch/>
        </p:blipFill>
        <p:spPr bwMode="auto">
          <a:xfrm>
            <a:off x="611560" y="140138"/>
            <a:ext cx="3600400" cy="3144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фото март 2021\DCIM\101APPLE\IMG_10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12" y="111236"/>
            <a:ext cx="4392488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F:\фото март 2021\DCIM\101APPLE\IMG_1051.JPG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15296" b="16794"/>
          <a:stretch/>
        </p:blipFill>
        <p:spPr bwMode="auto">
          <a:xfrm>
            <a:off x="4019904" y="3490212"/>
            <a:ext cx="4941003" cy="27367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Объект 3" descr="F:\фото март 2021\DCIM\101APPLE\IMG_1040.JPG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-2242" r="4975" b="3811"/>
          <a:stretch/>
        </p:blipFill>
        <p:spPr bwMode="auto">
          <a:xfrm rot="21054152">
            <a:off x="358068" y="3737281"/>
            <a:ext cx="3188493" cy="251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4425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Lena\Desktop\Новая папка\IMG_122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2564" b="3418"/>
          <a:stretch/>
        </p:blipFill>
        <p:spPr bwMode="auto">
          <a:xfrm>
            <a:off x="539552" y="579288"/>
            <a:ext cx="7560840" cy="5802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79512" y="5949280"/>
            <a:ext cx="648072" cy="50405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37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C:\Users\Lena\Desktop\Новая папка\IMG_1371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2" t="11325" r="1"/>
          <a:stretch/>
        </p:blipFill>
        <p:spPr bwMode="auto">
          <a:xfrm>
            <a:off x="3475774" y="111236"/>
            <a:ext cx="5529035" cy="38492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Lena\Desktop\Новая папка\IMG_15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356"/>
            <a:ext cx="3199516" cy="2682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Lena\AppData\Local\Microsoft\Windows\Temporary Internet Files\Content.Word\IMG_15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7919">
            <a:off x="506699" y="3735830"/>
            <a:ext cx="3090953" cy="251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Lena\AppData\Local\Microsoft\Windows\Temporary Internet Files\Content.Word\IMG_158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b="5555"/>
          <a:stretch/>
        </p:blipFill>
        <p:spPr bwMode="auto">
          <a:xfrm>
            <a:off x="4812719" y="4221088"/>
            <a:ext cx="3215665" cy="2260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9539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Объект 5" descr="C:\Users\Lena\Desktop\Новая папка\IMG_172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236"/>
            <a:ext cx="8720980" cy="6558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915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sz="2400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Образование </a:t>
            </a:r>
            <a:r>
              <a:rPr lang="ru-RU" sz="2400" dirty="0">
                <a:latin typeface="Georgia" panose="02040502050405020303" pitchFamily="18" charset="0"/>
              </a:rPr>
              <a:t>– это увлекательное путешествие в мир культуры, в котором труд и взаимопонимание становятся гарантами развития личностного и общественного потенциала, реальным вкладом </a:t>
            </a:r>
          </a:p>
          <a:p>
            <a:pPr marL="0" indent="0" algn="ctr">
              <a:buNone/>
            </a:pPr>
            <a:r>
              <a:rPr lang="ru-RU" sz="2400" dirty="0">
                <a:latin typeface="Georgia" panose="02040502050405020303" pitchFamily="18" charset="0"/>
              </a:rPr>
              <a:t>в благополучие – своё и </a:t>
            </a:r>
            <a:r>
              <a:rPr lang="ru-RU" sz="2400" dirty="0" smtClean="0">
                <a:latin typeface="Georgia" panose="02040502050405020303" pitchFamily="18" charset="0"/>
              </a:rPr>
              <a:t>общее.</a:t>
            </a:r>
            <a:endParaRPr lang="ru-RU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(команда проекта «Персонализированная модель образования»)</a:t>
            </a: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1310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Клянусь</a:t>
            </a:r>
            <a:r>
              <a:rPr lang="ru-RU" sz="2000" dirty="0">
                <a:latin typeface="Georgia" panose="02040502050405020303" pitchFamily="18" charset="0"/>
              </a:rPr>
              <a:t> быть везде и всюду образцом </a:t>
            </a:r>
          </a:p>
          <a:p>
            <a:pPr marL="0" indent="0">
              <a:buNone/>
            </a:pPr>
            <a:r>
              <a:rPr lang="ru-RU" sz="2000" dirty="0">
                <a:latin typeface="Georgia" panose="02040502050405020303" pitchFamily="18" charset="0"/>
              </a:rPr>
              <a:t>Нового Человека для своих учеников, нести нравственность, знания.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Клянусь</a:t>
            </a:r>
            <a:r>
              <a:rPr lang="ru-RU" sz="2000" dirty="0">
                <a:latin typeface="Georgia" panose="02040502050405020303" pitchFamily="18" charset="0"/>
              </a:rPr>
              <a:t> стать для своих учеников старшим другом, надеждой и опорой, гордиться своей профессией.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Клянусь</a:t>
            </a:r>
            <a:r>
              <a:rPr lang="ru-RU" sz="2000" dirty="0">
                <a:latin typeface="Georgia" panose="02040502050405020303" pitchFamily="18" charset="0"/>
              </a:rPr>
              <a:t> постоянно искать в каждом ученике индивидуальные богатства его души, опираться на них, развивать их.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Клянусь</a:t>
            </a:r>
            <a:r>
              <a:rPr lang="ru-RU" sz="2000" dirty="0">
                <a:latin typeface="Georgia" panose="02040502050405020303" pitchFamily="18" charset="0"/>
              </a:rPr>
              <a:t> всегда, даже в самых сложных ситуациях, оставаться оптимистом в отношении каждого моего ученика, бороться за него, проявлять терпение в ожидании результатов своих педагогических усилий.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Клянусь </a:t>
            </a:r>
            <a:r>
              <a:rPr lang="ru-RU" sz="2000" dirty="0">
                <a:latin typeface="Georgia" panose="02040502050405020303" pitchFamily="18" charset="0"/>
              </a:rPr>
              <a:t>постоянно повышать свой педагогический уровень, в своей педагогической деятельности использовать опыт коллег, проявлять творчество.</a:t>
            </a:r>
          </a:p>
          <a:p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862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pandia.ru/text/79/189/images/image001_128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636912"/>
            <a:ext cx="1165101" cy="22700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283968" y="1108663"/>
            <a:ext cx="4664918" cy="501750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Проекты: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</a:t>
            </a:r>
            <a:r>
              <a:rPr lang="ru-RU" sz="2000" dirty="0">
                <a:latin typeface="Georgia" panose="02040502050405020303" pitchFamily="18" charset="0"/>
              </a:rPr>
              <a:t>Читальный зал лауреатов Золотой медали Андерсена»</a:t>
            </a:r>
          </a:p>
          <a:p>
            <a:pPr marL="0" indent="0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«Неделя чтения и грамотности. </a:t>
            </a: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От Дня знаний к Международному дню грамотности» </a:t>
            </a:r>
            <a:r>
              <a:rPr lang="ru-RU" sz="1800" dirty="0" smtClean="0">
                <a:latin typeface="Georgia" panose="02040502050405020303" pitchFamily="18" charset="0"/>
              </a:rPr>
              <a:t>(1-8 сентября)</a:t>
            </a:r>
          </a:p>
          <a:p>
            <a:pPr marL="0" indent="0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«Чтение, которое нас объединяет»</a:t>
            </a: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«Школа, где процветает  грамотность»</a:t>
            </a:r>
          </a:p>
          <a:p>
            <a:pPr marL="0" indent="0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Georgia" panose="02040502050405020303" pitchFamily="18" charset="0"/>
              </a:rPr>
              <a:t>«Время читать»</a:t>
            </a: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6" name="Рисунок 5" descr="https://xn--80abedlrrfsfbevtgef0pe.xn--p1ai/netcat_files/126/142/logo_rastim_vmest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5749" r="3127" b="24216"/>
          <a:stretch/>
        </p:blipFill>
        <p:spPr bwMode="auto">
          <a:xfrm>
            <a:off x="2028729" y="1628800"/>
            <a:ext cx="1804636" cy="2316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admkut-jah.ru/images/emblem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4.infourok.ru/uploads/ex/10b9/00142170-49b08970/img2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8" t="9389" r="28371" b="52783"/>
          <a:stretch/>
        </p:blipFill>
        <p:spPr bwMode="auto">
          <a:xfrm>
            <a:off x="1403648" y="4725144"/>
            <a:ext cx="2589604" cy="1242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https://lh4.googleusercontent.com/FvRe-gZ2duCdkMQyGc3D9twqEPpDMv3XhKJR6k9663JGtyZvyIS0encmiXhIuz1ovpJa-v4cZOyFRcx65fNgtUPY8tKmokN6ydu4lkMMltQtvpHif5Zyv3MxzsrYn-r3A89Rc_nUPu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0" y="469393"/>
            <a:ext cx="513397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берКласс для учителей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1176031" cy="1178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90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07288" cy="1224136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</a:t>
            </a:r>
            <a:br>
              <a:rPr lang="ru-RU" sz="2000" dirty="0" smtClean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</a:t>
            </a:r>
            <a:endParaRPr 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 descr="https://ds05.infourok.ru/uploads/ex/0581/00047250-7aab2b4d/hello_html_m6782f66a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340"/>
            <a:ext cx="2774192" cy="21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img.gazeta.ru/files3/549/6193549/form-pic4_zoom-1000x1000-393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06030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www.publicdomainpictures.net/pictures/230000/nahled/feedback-1499060362Jgy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6586" r="3253" b="3171"/>
          <a:stretch/>
        </p:blipFill>
        <p:spPr bwMode="auto">
          <a:xfrm>
            <a:off x="5364088" y="3902074"/>
            <a:ext cx="2968377" cy="1862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https://lh5.googleusercontent.com/EEIu75FuGwNPhmreJ2yytqwOUaXmctg4EDOgiuj0GnM3jmB5tsePM4M5YJGSc70upimISupLEEwXuc_WG1WxB6xje5NP2bj4pUyRV3eeVk_pdb7POYcgXfzev1FFtwWpFQ23Vtqm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1" t="18546" r="1169" b="16111"/>
          <a:stretch/>
        </p:blipFill>
        <p:spPr bwMode="auto">
          <a:xfrm>
            <a:off x="3491880" y="112601"/>
            <a:ext cx="5557702" cy="3059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492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2702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chemeClr val="bg1"/>
                </a:solidFill>
                <a:latin typeface="Georgia" panose="02040502050405020303" pitchFamily="18" charset="0"/>
              </a:rPr>
              <a:t>Персонализированная 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</a:t>
            </a:r>
            <a:r>
              <a:rPr lang="ru-RU" sz="1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модель 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образования</a:t>
            </a:r>
            <a:endParaRPr lang="ru-RU" sz="1800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78326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         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</a:t>
            </a:r>
            <a:r>
              <a:rPr lang="ru-RU" sz="2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мотиватор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проектировщик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навигатор</a:t>
            </a:r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</a:t>
            </a:r>
            <a:r>
              <a:rPr lang="ru-RU" sz="20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тьютер</a:t>
            </a:r>
            <a:endParaRPr lang="ru-RU" sz="2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A5002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           </a:t>
            </a:r>
            <a:r>
              <a:rPr lang="ru-RU" sz="2400" b="1" dirty="0" smtClean="0">
                <a:solidFill>
                  <a:srgbClr val="A5002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коммуникатор                             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                      организатор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67456" y="2714824"/>
            <a:ext cx="4336792" cy="1800199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Georgia" panose="02040502050405020303" pitchFamily="18" charset="0"/>
              </a:rPr>
              <a:t>Новая роль учителя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987824" y="256490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281221" y="3488612"/>
            <a:ext cx="645597" cy="45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364088" y="2618910"/>
            <a:ext cx="484349" cy="738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208348" y="3474050"/>
            <a:ext cx="595900" cy="1408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89569" y="3914646"/>
            <a:ext cx="87939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235086" y="3966178"/>
            <a:ext cx="1100966" cy="812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85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pPr algn="l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lh4.googleusercontent.com/LkXiiPLFrHEBFJW6URJn9iTTh3HWtMnJhpOlZzOWOdy8UY22d3rmVL8GRy0674C-FwSQcUDHyx-M_KwSG_9-OL5LF6N6xKksqOvl7g6cjz6GgmKf9k24CYVrgjmw6tGO2rPUd8h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6" y="638494"/>
            <a:ext cx="1701350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h5.googleusercontent.com/dKQAzNw-4-sTRQWG_2Js_LEQt5lh5wQNef9RJ9FrV-8Wg9MqZXCflBU1rwYW6eog14UcjjcuIIE7EG5Rg1MPpZISB9bZ_4_yxpAWA4SMc2rCw1F7WgcKF7uqXtm0_RVV9Q5gsCC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710" y="579288"/>
            <a:ext cx="1605522" cy="120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lh5.googleusercontent.com/5wAwdIjZDUSZ7xOAZQG9BSy_ezNkPE6xPzh9rtUO2ojR0nVNU8mu_i3-auMGyFad4hZIO4JuaJwYoZWGeF74I3lhPsmWrhzObYtkzhecwJNgujmVspiOCN8KmRm4cYfHlpOqpOt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11" y="648540"/>
            <a:ext cx="158946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lh6.googleusercontent.com/Swo37Eb5Mlw_DS2yr4GTycsM77Mra4GG-J7C7myeCkjOFYrgcxrND7mcwYOSTG4GUDnvE1xkTpQr9aFQxtZmSmj6_IpdD-QKx03RG9b9gNjBJNlbWkFktWAZfj_T3Zo7uHZMKyc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064" y="1584644"/>
            <a:ext cx="2493168" cy="127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lh6.googleusercontent.com/-mfkQnw2V_QpG0BOdbIrB7lZ1fBXsbXgIX5eSnMz-TM4kLv0eW-nlVCmBC2i6hVmt7Pcjc8h_nCU5Cx-mq8T7cZU3z8HFvfjEl45d2B93DxMK2GufIv78-DY-HervZHnLgBan6K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792" y="2489350"/>
            <a:ext cx="1795919" cy="124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lh3.googleusercontent.com/-Uf9Oam2xMf7n2M3rs4xP9CiXTKevT8csivNqG8XOTlCWKjbcQCr4_VRf5HkZNmQ8UZMy4H8zArgJwhit48HrN174l8IoqWwAV0v7nXYvXYeb7jXn7JoeFN09rpQhwCwNFBJL_wv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1725"/>
            <a:ext cx="2211862" cy="86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lh6.googleusercontent.com/vYIF4uHkdph6BOMN_U0XVqyauxq981QGXwSYbKGQO6b0DrTy3B9lGJgza_2vcIZucQ8rrD2MVOgMZU8YJiJxh7OwbDf9uCHloTLNgkcd-daMJYP_BJWSkVoie6oIIqKbXQR3SBoU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34" y="2420888"/>
            <a:ext cx="2322008" cy="68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lh3.googleusercontent.com/LfMnldseFJOnNIJYK-a7S3bh9uUS2pbGKm2hxpPiTYbz2kXLHIlTxsbGYu0Uc-gL9eATy7XxEJGhbdzJhzA0lvZShMByRzcWgGACAWfKINFHSOd47fWPmO_s2hhhaC9Qnie6jRK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30" y="3304733"/>
            <a:ext cx="2112467" cy="85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lh3.googleusercontent.com/6oyZUVGTp4cFvMQ0IkIoDkU0Smfky8mj0tRwZnOfGCyoHuHYuD8OkxaCTeEWfw54wr8VA11Dd8T8gA6aUqDtopHsXrBTEXysBbTdflXJrNTEz79xGyW74xMgB4qYkQnkYZGfO1Qx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5963"/>
            <a:ext cx="2524675" cy="72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lh3.googleusercontent.com/1Rer-lE_OqiSOLMNH6U2SOUuc5IKJDj9JXWOtNxBqBaXj-_Ss6zHiYmvsbStO06tOuDJmGQrbiU8pnFWWLSc-B5nNDcy4uzZDg-zMDJZA2iLMaHDwq1K1cKz3yAyZlZlAlSuaQ-j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3" y="4493753"/>
            <a:ext cx="1945309" cy="1086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lh6.googleusercontent.com/QrwECx6PqrNZf2RcM1ZlR-P2em2bfNC0t9XXdcDNHMrPOc9ORPpwx5oQV011g0aaQh_tT4ELOucqJDUaibqysscvRse1C9FlfHzyFiqDufuyzWRQbtrZD0AfLT7vMxI_96_cRvA_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6" y="4553357"/>
            <a:ext cx="1666578" cy="102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s://lh5.googleusercontent.com/Vthe-aWGrlvGhDNzRYNYUQRuXYpNmYYniF8XW541YnD1Jx25cesEFIV59xhPwR9Cl2E9oHY2OWLa5n8iyyRWDhPLX1eiO1T0veqDvIjvvOKCwYzXN8_V67Me7jRS_tNoSxjds2lJ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88841"/>
            <a:ext cx="2044739" cy="100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lh6.googleusercontent.com/18vZ58sRyMAZkBhpvL7VuUtcpFmTvkDBjV2UFWrP7edCASN0luSSajHd9GZcT1IFUKQK4ytaByxQ20LqhrJr3o-d43JU2Rro4msXqmxcOwnECxYmG5uZr_eUr8EB5KhHXctQ8A3T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07716"/>
            <a:ext cx="2485753" cy="1008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61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lh5.googleusercontent.com/EEIu75FuGwNPhmreJ2yytqwOUaXmctg4EDOgiuj0GnM3jmB5tsePM4M5YJGSc70upimISupLEEwXuc_WG1WxB6xje5NP2bj4pUyRV3eeVk_pdb7POYcgXfzev1FFtwWpFQ23Vtqm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1" t="18546" r="1169" b="16111"/>
          <a:stretch/>
        </p:blipFill>
        <p:spPr bwMode="auto">
          <a:xfrm>
            <a:off x="395536" y="111236"/>
            <a:ext cx="8504956" cy="64861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admkut-jah.ru/images/emble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928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Чтение является пока единственной интеллектуальной технологией освоения накопленного человечеством знания в самом широком смысле этого 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понятия.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Ю.П. Мелентьева</a:t>
            </a:r>
            <a:endParaRPr lang="ru-RU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ttps://admkut-jah.ru/images/emblem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2736"/>
          <a:stretch/>
        </p:blipFill>
        <p:spPr bwMode="auto">
          <a:xfrm>
            <a:off x="8028384" y="111236"/>
            <a:ext cx="944116" cy="93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Lena\Desktop\Елена\москва фото\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9" t="22008" r="29647" b="19872"/>
          <a:stretch/>
        </p:blipFill>
        <p:spPr bwMode="auto">
          <a:xfrm>
            <a:off x="2051720" y="3429000"/>
            <a:ext cx="3456384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3301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9795</TotalTime>
  <Words>798</Words>
  <Application>Microsoft Office PowerPoint</Application>
  <PresentationFormat>Экран (4:3)</PresentationFormat>
  <Paragraphs>177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Тема Office</vt:lpstr>
      <vt:lpstr>Отчётное заседание городского методического объединения учителей начальных классов г. Сургута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</vt:lpstr>
      <vt:lpstr>Персонализированная                                                       модель образования</vt:lpstr>
      <vt:lpstr>Презентация PowerPoint</vt:lpstr>
      <vt:lpstr>Презентация PowerPoint</vt:lpstr>
      <vt:lpstr>Презентация PowerPoint</vt:lpstr>
      <vt:lpstr> МЯГКИЕ НАВЫКИ:                                                   ОБОГАЩЕНИЕ ПРЕДМЕТНЫХ ЗАДАЧ </vt:lpstr>
      <vt:lpstr>Презентация PowerPoint</vt:lpstr>
      <vt:lpstr>Презентация PowerPoint</vt:lpstr>
      <vt:lpstr>Презентация PowerPoint</vt:lpstr>
      <vt:lpstr>Стихотворения Михаила Яснова</vt:lpstr>
      <vt:lpstr>Ответы учащихся</vt:lpstr>
      <vt:lpstr>Ответы учащихся</vt:lpstr>
      <vt:lpstr> Ответы учащихся</vt:lpstr>
      <vt:lpstr>Результаты  опроса «Да– нет» учащихся 4-В класса  МБОУ СОШ №5, г. Сургут (2020-2021 уч.г.)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Сергей С. Кочережко</dc:creator>
  <cp:lastModifiedBy>kab107</cp:lastModifiedBy>
  <cp:revision>727</cp:revision>
  <dcterms:created xsi:type="dcterms:W3CDTF">2014-11-18T17:28:22Z</dcterms:created>
  <dcterms:modified xsi:type="dcterms:W3CDTF">2021-05-20T12:38:35Z</dcterms:modified>
</cp:coreProperties>
</file>