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i8" initials="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E4EA"/>
    <a:srgbClr val="F192B0"/>
    <a:srgbClr val="F8D8E1"/>
    <a:srgbClr val="FDDB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>
        <p:scale>
          <a:sx n="75" d="100"/>
          <a:sy n="75" d="100"/>
        </p:scale>
        <p:origin x="-126" y="6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522D4D5-98A6-465B-B32C-BC2542A98E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DC9D0559-0EF2-4C79-BBB4-54EC041F2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B47A66B-1311-48D3-930E-C815DFE71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3EA9-E950-4FE3-9916-522F986F47AA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4BFEDEF-5729-4BDA-A2FD-63F543C09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968B87C-852D-4B14-A88A-227CA0805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933-461E-4960-AA0F-0477E0B63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969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456548F-7237-445D-8302-6AC2CFCE8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904E846A-FB8A-4DFA-8D75-0D7E5B9CFA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8C8E4E4-11BE-4B70-A9B1-483BF8728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3EA9-E950-4FE3-9916-522F986F47AA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210EF70-EEA1-4182-A6FB-576CFBD9B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0FA373D-DB6C-4001-88E7-FA0308C6C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933-461E-4960-AA0F-0477E0B63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675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509E1EC7-EA18-467F-9D69-E559211B01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D98EC59E-1A83-42B1-BEFD-09EAA0003D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0A70727-1195-4603-A235-FA6B3686A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3EA9-E950-4FE3-9916-522F986F47AA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5205DBA-EEC9-410B-8A5F-8D6283B81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1BBB406-8733-4BC4-BC32-305E8F42C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933-461E-4960-AA0F-0477E0B63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75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8292DBC-23CF-47EC-B99F-447587D20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EC4CA58-1BE6-4F0E-BB2F-9E0588F1C5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55E7861-1E5B-49AF-8535-54A1C2E3A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3EA9-E950-4FE3-9916-522F986F47AA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AAF73DE-643D-459E-BB4C-EA6270A09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46B18DA-F390-4C5F-9217-2DD4B7944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933-461E-4960-AA0F-0477E0B63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7637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C43AE31-57CE-4A9A-9C86-B77512C4B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AD99C18-1EAE-4544-99F9-425B3ECDF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C1FEF14-9F4F-4C87-88DB-4FFC49F61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3EA9-E950-4FE3-9916-522F986F47AA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692D8B9-3804-464D-9157-BCA225AC2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4D15AD1-AB18-46B1-AB5C-DA8948B33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933-461E-4960-AA0F-0477E0B63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168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2246E70-173E-4919-B053-E5423CB51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0FB7EFD-EE9B-4B2C-A2B3-A09EFC1622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83C0CD3A-DCF3-4510-ADC3-158305D170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6FD713D-89A3-47A4-930D-1DAD9194B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3EA9-E950-4FE3-9916-522F986F47AA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3D9E58B-F21B-46F9-AE0F-DE12FFF20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8C34D1F-C365-486D-B473-3ADB0193C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933-461E-4960-AA0F-0477E0B63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483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39573F8-BB84-4377-8301-422765699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2BCB419-AB05-4496-9447-33BADFDC31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ED3D53C-6C5D-4BD2-AC7B-50EB3F354F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31AEC89F-2879-4BB5-B16F-E6593E5303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F710508D-43BC-48FD-A342-D6F48601F3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9D04C672-F0DE-44F0-8C5A-216EF4AAE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3EA9-E950-4FE3-9916-522F986F47AA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A174CE25-0DB7-4C02-A3AA-6F8A41980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586CA2A4-8F1F-4808-A9F6-E8C38F064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933-461E-4960-AA0F-0477E0B63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957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DDEADF0-FFCA-4C92-B574-E1A20233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28CDE203-26E2-4AF8-9E1A-4F9910781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3EA9-E950-4FE3-9916-522F986F47AA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EAD2F52A-F933-4EB8-BE92-154C7228F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12C6F933-B508-46A4-BBD3-C9C7EE000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933-461E-4960-AA0F-0477E0B63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370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DB8C5EBA-A5FA-44B9-9F83-77F11CB8B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3EA9-E950-4FE3-9916-522F986F47AA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827F90AE-3D13-466E-91E1-FE5167335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13709E6C-D4DD-434B-A65F-6F1AD8F61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933-461E-4960-AA0F-0477E0B63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867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6A21476-63DB-426A-8C07-BE68BFFCC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F00276C-BE2E-46B4-B0EB-F2A342E41C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45EE8DFA-5B13-4735-AC73-8F9B4DF7D0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53AB047-63A5-40DE-9AA5-0E70A1D74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3EA9-E950-4FE3-9916-522F986F47AA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C189DEC-19D5-408D-86AC-CD52250C1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D808D73-9F2F-476E-86B6-941DCD48C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933-461E-4960-AA0F-0477E0B63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297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59B9844-387A-485F-95DE-6BDEF7990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68A268AB-4808-4F3D-A0F0-6A2926AC0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BF3CAD04-7EB8-4792-ABAF-D5C74F11A4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FF3A83C-725D-4AFE-BDD2-FAF1B9F09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3EA9-E950-4FE3-9916-522F986F47AA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3F43272-C15E-4301-9A61-BD7E03914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CC80C36-FD8A-4B9B-8008-BA8D2E52B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933-461E-4960-AA0F-0477E0B63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298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0F5ADD6-F6B9-42E9-951A-F8CFCF631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02F3106-46F4-4843-AE87-1E87312CD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5F797FF-2641-4E1D-9369-E078A96311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53EA9-E950-4FE3-9916-522F986F47AA}" type="datetimeFigureOut">
              <a:rPr lang="ru-RU" smtClean="0"/>
              <a:t>19.09.2021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F2AF407-232B-460E-95E5-C3DC59156B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F88A10E-2C51-4AC5-97AF-4550BAE607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90933-461E-4960-AA0F-0477E0B63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029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7FCDE951-5C90-46D7-BDB0-6FB4D47ACD8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000" t="11110" r="23482" b="4630"/>
          <a:stretch/>
        </p:blipFill>
        <p:spPr>
          <a:xfrm rot="5400000">
            <a:off x="2385048" y="-2423147"/>
            <a:ext cx="7421906" cy="12192001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1518EE1-A12C-44B7-B3D8-CF3C00E397ED}"/>
              </a:ext>
            </a:extLst>
          </p:cNvPr>
          <p:cNvSpPr/>
          <p:nvPr/>
        </p:nvSpPr>
        <p:spPr>
          <a:xfrm>
            <a:off x="-88902" y="0"/>
            <a:ext cx="12192002" cy="7048500"/>
          </a:xfrm>
          <a:prstGeom prst="rect">
            <a:avLst/>
          </a:prstGeom>
          <a:solidFill>
            <a:schemeClr val="lt1">
              <a:alpha val="62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одзаголовок 8">
            <a:extLst>
              <a:ext uri="{FF2B5EF4-FFF2-40B4-BE49-F238E27FC236}">
                <a16:creationId xmlns:a16="http://schemas.microsoft.com/office/drawing/2014/main" xmlns="" id="{3014FF75-B676-407F-BEAB-B928F99868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Заголовок 10">
            <a:extLst>
              <a:ext uri="{FF2B5EF4-FFF2-40B4-BE49-F238E27FC236}">
                <a16:creationId xmlns:a16="http://schemas.microsoft.com/office/drawing/2014/main" xmlns="" id="{7B07C123-7EF6-4926-8508-2B78B66E6C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xmlns="" id="{8E64D21F-911F-496B-85A4-D98EF07E4568}"/>
              </a:ext>
            </a:extLst>
          </p:cNvPr>
          <p:cNvSpPr txBox="1">
            <a:spLocks/>
          </p:cNvSpPr>
          <p:nvPr/>
        </p:nvSpPr>
        <p:spPr>
          <a:xfrm>
            <a:off x="1404390" y="-437592"/>
            <a:ext cx="8862077" cy="15044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dirty="0">
                <a:latin typeface="Bahnschrift Light Condensed" panose="020B0502040204020203" pitchFamily="34" charset="0"/>
              </a:rPr>
              <a:t>Система работы с молодыми специалистами</a:t>
            </a:r>
            <a:br>
              <a:rPr lang="ru-RU" sz="2400" dirty="0">
                <a:latin typeface="Bahnschrift Light Condensed" panose="020B0502040204020203" pitchFamily="34" charset="0"/>
              </a:rPr>
            </a:br>
            <a:r>
              <a:rPr lang="ru-RU" sz="2400" dirty="0">
                <a:latin typeface="Bahnschrift Light Condensed" panose="020B0502040204020203" pitchFamily="34" charset="0"/>
              </a:rPr>
              <a:t>в 2021/22 учебном году</a:t>
            </a: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xmlns="" id="{103E9795-19B5-4589-9C3F-44BEE2E2F7FA}"/>
              </a:ext>
            </a:extLst>
          </p:cNvPr>
          <p:cNvSpPr txBox="1">
            <a:spLocks/>
          </p:cNvSpPr>
          <p:nvPr/>
        </p:nvSpPr>
        <p:spPr>
          <a:xfrm>
            <a:off x="4733365" y="2170166"/>
            <a:ext cx="4179968" cy="224047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1800" dirty="0">
              <a:solidFill>
                <a:schemeClr val="bg1"/>
              </a:solidFill>
            </a:endParaRPr>
          </a:p>
        </p:txBody>
      </p:sp>
      <p:grpSp>
        <p:nvGrpSpPr>
          <p:cNvPr id="15" name="Группа 35">
            <a:extLst>
              <a:ext uri="{FF2B5EF4-FFF2-40B4-BE49-F238E27FC236}">
                <a16:creationId xmlns:a16="http://schemas.microsoft.com/office/drawing/2014/main" xmlns="" id="{7EEB76EA-05FA-4AFC-BDDC-27D44421F02D}"/>
              </a:ext>
            </a:extLst>
          </p:cNvPr>
          <p:cNvGrpSpPr>
            <a:grpSpLocks/>
          </p:cNvGrpSpPr>
          <p:nvPr/>
        </p:nvGrpSpPr>
        <p:grpSpPr bwMode="auto">
          <a:xfrm>
            <a:off x="1224828" y="1908749"/>
            <a:ext cx="4610600" cy="4419203"/>
            <a:chOff x="0" y="-666750"/>
            <a:chExt cx="4476750" cy="3952875"/>
          </a:xfrm>
        </p:grpSpPr>
        <p:sp>
          <p:nvSpPr>
            <p:cNvPr id="16" name="Полилиния: фигура 14">
              <a:extLst>
                <a:ext uri="{FF2B5EF4-FFF2-40B4-BE49-F238E27FC236}">
                  <a16:creationId xmlns:a16="http://schemas.microsoft.com/office/drawing/2014/main" xmlns="" id="{05393C26-36D5-4D20-ACCC-CE1D01484C58}"/>
                </a:ext>
              </a:extLst>
            </p:cNvPr>
            <p:cNvSpPr/>
            <p:nvPr/>
          </p:nvSpPr>
          <p:spPr>
            <a:xfrm>
              <a:off x="0" y="-666750"/>
              <a:ext cx="4476750" cy="3952875"/>
            </a:xfrm>
            <a:custGeom>
              <a:avLst/>
              <a:gdLst>
                <a:gd name="connsiteX0" fmla="*/ 2115406 w 2980266"/>
                <a:gd name="connsiteY0" fmla="*/ 475169 h 2980266"/>
                <a:gd name="connsiteX1" fmla="*/ 2347223 w 2980266"/>
                <a:gd name="connsiteY1" fmla="*/ 280641 h 2980266"/>
                <a:gd name="connsiteX2" fmla="*/ 2532418 w 2980266"/>
                <a:gd name="connsiteY2" fmla="*/ 436038 h 2980266"/>
                <a:gd name="connsiteX3" fmla="*/ 2381100 w 2980266"/>
                <a:gd name="connsiteY3" fmla="*/ 698113 h 2980266"/>
                <a:gd name="connsiteX4" fmla="*/ 2621526 w 2980266"/>
                <a:gd name="connsiteY4" fmla="*/ 1114543 h 2980266"/>
                <a:gd name="connsiteX5" fmla="*/ 2924149 w 2980266"/>
                <a:gd name="connsiteY5" fmla="*/ 1114535 h 2980266"/>
                <a:gd name="connsiteX6" fmla="*/ 2966129 w 2980266"/>
                <a:gd name="connsiteY6" fmla="*/ 1352617 h 2980266"/>
                <a:gd name="connsiteX7" fmla="*/ 2681754 w 2980266"/>
                <a:gd name="connsiteY7" fmla="*/ 1456113 h 2980266"/>
                <a:gd name="connsiteX8" fmla="*/ 2598255 w 2980266"/>
                <a:gd name="connsiteY8" fmla="*/ 1929659 h 2980266"/>
                <a:gd name="connsiteX9" fmla="*/ 2830082 w 2980266"/>
                <a:gd name="connsiteY9" fmla="*/ 2124176 h 2980266"/>
                <a:gd name="connsiteX10" fmla="*/ 2709205 w 2980266"/>
                <a:gd name="connsiteY10" fmla="*/ 2333542 h 2980266"/>
                <a:gd name="connsiteX11" fmla="*/ 2424835 w 2980266"/>
                <a:gd name="connsiteY11" fmla="*/ 2230031 h 2980266"/>
                <a:gd name="connsiteX12" fmla="*/ 2056481 w 2980266"/>
                <a:gd name="connsiteY12" fmla="*/ 2539116 h 2980266"/>
                <a:gd name="connsiteX13" fmla="*/ 2109039 w 2980266"/>
                <a:gd name="connsiteY13" fmla="*/ 2837141 h 2980266"/>
                <a:gd name="connsiteX14" fmla="*/ 1881863 w 2980266"/>
                <a:gd name="connsiteY14" fmla="*/ 2919826 h 2980266"/>
                <a:gd name="connsiteX15" fmla="*/ 1730559 w 2980266"/>
                <a:gd name="connsiteY15" fmla="*/ 2657743 h 2980266"/>
                <a:gd name="connsiteX16" fmla="*/ 1249707 w 2980266"/>
                <a:gd name="connsiteY16" fmla="*/ 2657743 h 2980266"/>
                <a:gd name="connsiteX17" fmla="*/ 1098403 w 2980266"/>
                <a:gd name="connsiteY17" fmla="*/ 2919826 h 2980266"/>
                <a:gd name="connsiteX18" fmla="*/ 871227 w 2980266"/>
                <a:gd name="connsiteY18" fmla="*/ 2837141 h 2980266"/>
                <a:gd name="connsiteX19" fmla="*/ 923785 w 2980266"/>
                <a:gd name="connsiteY19" fmla="*/ 2539117 h 2980266"/>
                <a:gd name="connsiteX20" fmla="*/ 555431 w 2980266"/>
                <a:gd name="connsiteY20" fmla="*/ 2230032 h 2980266"/>
                <a:gd name="connsiteX21" fmla="*/ 271061 w 2980266"/>
                <a:gd name="connsiteY21" fmla="*/ 2333542 h 2980266"/>
                <a:gd name="connsiteX22" fmla="*/ 150184 w 2980266"/>
                <a:gd name="connsiteY22" fmla="*/ 2124176 h 2980266"/>
                <a:gd name="connsiteX23" fmla="*/ 382011 w 2980266"/>
                <a:gd name="connsiteY23" fmla="*/ 1929660 h 2980266"/>
                <a:gd name="connsiteX24" fmla="*/ 298512 w 2980266"/>
                <a:gd name="connsiteY24" fmla="*/ 1456114 h 2980266"/>
                <a:gd name="connsiteX25" fmla="*/ 14137 w 2980266"/>
                <a:gd name="connsiteY25" fmla="*/ 1352617 h 2980266"/>
                <a:gd name="connsiteX26" fmla="*/ 56117 w 2980266"/>
                <a:gd name="connsiteY26" fmla="*/ 1114535 h 2980266"/>
                <a:gd name="connsiteX27" fmla="*/ 358740 w 2980266"/>
                <a:gd name="connsiteY27" fmla="*/ 1114543 h 2980266"/>
                <a:gd name="connsiteX28" fmla="*/ 599166 w 2980266"/>
                <a:gd name="connsiteY28" fmla="*/ 698113 h 2980266"/>
                <a:gd name="connsiteX29" fmla="*/ 447848 w 2980266"/>
                <a:gd name="connsiteY29" fmla="*/ 436038 h 2980266"/>
                <a:gd name="connsiteX30" fmla="*/ 633043 w 2980266"/>
                <a:gd name="connsiteY30" fmla="*/ 280641 h 2980266"/>
                <a:gd name="connsiteX31" fmla="*/ 864860 w 2980266"/>
                <a:gd name="connsiteY31" fmla="*/ 475169 h 2980266"/>
                <a:gd name="connsiteX32" fmla="*/ 1316713 w 2980266"/>
                <a:gd name="connsiteY32" fmla="*/ 310708 h 2980266"/>
                <a:gd name="connsiteX33" fmla="*/ 1369255 w 2980266"/>
                <a:gd name="connsiteY33" fmla="*/ 12681 h 2980266"/>
                <a:gd name="connsiteX34" fmla="*/ 1611011 w 2980266"/>
                <a:gd name="connsiteY34" fmla="*/ 12681 h 2980266"/>
                <a:gd name="connsiteX35" fmla="*/ 1663553 w 2980266"/>
                <a:gd name="connsiteY35" fmla="*/ 310708 h 2980266"/>
                <a:gd name="connsiteX36" fmla="*/ 2115406 w 2980266"/>
                <a:gd name="connsiteY36" fmla="*/ 475169 h 2980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2980266" h="2980266">
                  <a:moveTo>
                    <a:pt x="2115406" y="475169"/>
                  </a:moveTo>
                  <a:lnTo>
                    <a:pt x="2347223" y="280641"/>
                  </a:lnTo>
                  <a:lnTo>
                    <a:pt x="2532418" y="436038"/>
                  </a:lnTo>
                  <a:lnTo>
                    <a:pt x="2381100" y="698113"/>
                  </a:lnTo>
                  <a:cubicBezTo>
                    <a:pt x="2488696" y="819151"/>
                    <a:pt x="2570502" y="960843"/>
                    <a:pt x="2621526" y="1114543"/>
                  </a:cubicBezTo>
                  <a:lnTo>
                    <a:pt x="2924149" y="1114535"/>
                  </a:lnTo>
                  <a:lnTo>
                    <a:pt x="2966129" y="1352617"/>
                  </a:lnTo>
                  <a:lnTo>
                    <a:pt x="2681754" y="1456113"/>
                  </a:lnTo>
                  <a:cubicBezTo>
                    <a:pt x="2686376" y="1617995"/>
                    <a:pt x="2657965" y="1779121"/>
                    <a:pt x="2598255" y="1929659"/>
                  </a:cubicBezTo>
                  <a:lnTo>
                    <a:pt x="2830082" y="2124176"/>
                  </a:lnTo>
                  <a:lnTo>
                    <a:pt x="2709205" y="2333542"/>
                  </a:lnTo>
                  <a:lnTo>
                    <a:pt x="2424835" y="2230031"/>
                  </a:lnTo>
                  <a:cubicBezTo>
                    <a:pt x="2324320" y="2357010"/>
                    <a:pt x="2198986" y="2462178"/>
                    <a:pt x="2056481" y="2539116"/>
                  </a:cubicBezTo>
                  <a:lnTo>
                    <a:pt x="2109039" y="2837141"/>
                  </a:lnTo>
                  <a:lnTo>
                    <a:pt x="1881863" y="2919826"/>
                  </a:lnTo>
                  <a:lnTo>
                    <a:pt x="1730559" y="2657743"/>
                  </a:lnTo>
                  <a:cubicBezTo>
                    <a:pt x="1571939" y="2690405"/>
                    <a:pt x="1408327" y="2690405"/>
                    <a:pt x="1249707" y="2657743"/>
                  </a:cubicBezTo>
                  <a:lnTo>
                    <a:pt x="1098403" y="2919826"/>
                  </a:lnTo>
                  <a:lnTo>
                    <a:pt x="871227" y="2837141"/>
                  </a:lnTo>
                  <a:lnTo>
                    <a:pt x="923785" y="2539117"/>
                  </a:lnTo>
                  <a:cubicBezTo>
                    <a:pt x="781280" y="2462179"/>
                    <a:pt x="655947" y="2357011"/>
                    <a:pt x="555431" y="2230032"/>
                  </a:cubicBezTo>
                  <a:lnTo>
                    <a:pt x="271061" y="2333542"/>
                  </a:lnTo>
                  <a:lnTo>
                    <a:pt x="150184" y="2124176"/>
                  </a:lnTo>
                  <a:lnTo>
                    <a:pt x="382011" y="1929660"/>
                  </a:lnTo>
                  <a:cubicBezTo>
                    <a:pt x="322301" y="1779122"/>
                    <a:pt x="293890" y="1617995"/>
                    <a:pt x="298512" y="1456114"/>
                  </a:cubicBezTo>
                  <a:lnTo>
                    <a:pt x="14137" y="1352617"/>
                  </a:lnTo>
                  <a:lnTo>
                    <a:pt x="56117" y="1114535"/>
                  </a:lnTo>
                  <a:lnTo>
                    <a:pt x="358740" y="1114543"/>
                  </a:lnTo>
                  <a:cubicBezTo>
                    <a:pt x="409764" y="960843"/>
                    <a:pt x="491570" y="819151"/>
                    <a:pt x="599166" y="698113"/>
                  </a:cubicBezTo>
                  <a:lnTo>
                    <a:pt x="447848" y="436038"/>
                  </a:lnTo>
                  <a:lnTo>
                    <a:pt x="633043" y="280641"/>
                  </a:lnTo>
                  <a:lnTo>
                    <a:pt x="864860" y="475169"/>
                  </a:lnTo>
                  <a:cubicBezTo>
                    <a:pt x="1002743" y="390226"/>
                    <a:pt x="1156488" y="334267"/>
                    <a:pt x="1316713" y="310708"/>
                  </a:cubicBezTo>
                  <a:lnTo>
                    <a:pt x="1369255" y="12681"/>
                  </a:lnTo>
                  <a:lnTo>
                    <a:pt x="1611011" y="12681"/>
                  </a:lnTo>
                  <a:lnTo>
                    <a:pt x="1663553" y="310708"/>
                  </a:lnTo>
                  <a:cubicBezTo>
                    <a:pt x="1823778" y="334267"/>
                    <a:pt x="1977523" y="390226"/>
                    <a:pt x="2115406" y="4751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658856" tIns="757803" rIns="658856" bIns="809925" spcCol="1270" anchor="ctr"/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ru-RU" sz="1100">
                  <a:ea typeface="Calibri"/>
                  <a:cs typeface="Times New Roman"/>
                </a:rPr>
                <a:t> </a:t>
              </a:r>
            </a:p>
          </p:txBody>
        </p:sp>
        <p:sp>
          <p:nvSpPr>
            <p:cNvPr id="17" name="Поле 7">
              <a:extLst>
                <a:ext uri="{FF2B5EF4-FFF2-40B4-BE49-F238E27FC236}">
                  <a16:creationId xmlns:a16="http://schemas.microsoft.com/office/drawing/2014/main" xmlns="" id="{73A52C5A-7B14-4708-A386-CAF7ABA18AA2}"/>
                </a:ext>
              </a:extLst>
            </p:cNvPr>
            <p:cNvSpPr txBox="1"/>
            <p:nvPr/>
          </p:nvSpPr>
          <p:spPr>
            <a:xfrm>
              <a:off x="1608724" y="40550"/>
              <a:ext cx="1259302" cy="27660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US" sz="1100" dirty="0">
                  <a:solidFill>
                    <a:srgbClr val="000000"/>
                  </a:solidFill>
                  <a:latin typeface="Bookman Old Style"/>
                  <a:ea typeface="Calibri"/>
                  <a:cs typeface="Times New Roman"/>
                </a:rPr>
                <a:t>Hard Skills</a:t>
              </a:r>
              <a:endParaRPr lang="ru-RU" sz="1100" dirty="0">
                <a:solidFill>
                  <a:srgbClr val="000000"/>
                </a:solidFill>
                <a:ea typeface="Calibri"/>
                <a:cs typeface="Times New Roman"/>
              </a:endParaRPr>
            </a:p>
          </p:txBody>
        </p:sp>
      </p:grpSp>
      <p:sp>
        <p:nvSpPr>
          <p:cNvPr id="18" name="Прямоугольник 24">
            <a:extLst>
              <a:ext uri="{FF2B5EF4-FFF2-40B4-BE49-F238E27FC236}">
                <a16:creationId xmlns:a16="http://schemas.microsoft.com/office/drawing/2014/main" xmlns="" id="{9BE1FF62-7B51-4A8B-91B4-5076F7F61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2966" y="3270729"/>
            <a:ext cx="2619549" cy="32597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altLang="ru-RU" sz="900">
                <a:solidFill>
                  <a:schemeClr val="bg1"/>
                </a:solidFill>
                <a:cs typeface="Calibri" pitchFamily="34" charset="0"/>
              </a:rPr>
              <a:t>Декада молодых специалистов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19" name="Прямоугольник 12">
            <a:extLst>
              <a:ext uri="{FF2B5EF4-FFF2-40B4-BE49-F238E27FC236}">
                <a16:creationId xmlns:a16="http://schemas.microsoft.com/office/drawing/2014/main" xmlns="" id="{D5865516-BDA8-4ECC-A322-C4B1703C02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7279" y="3626980"/>
            <a:ext cx="2078816" cy="37611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altLang="ru-RU" sz="900">
                <a:solidFill>
                  <a:schemeClr val="bg1"/>
                </a:solidFill>
                <a:cs typeface="Calibri" pitchFamily="34" charset="0"/>
              </a:rPr>
              <a:t>ГМО МС, предметные ГМО</a:t>
            </a:r>
            <a:endParaRPr lang="ru-RU" altLang="ru-RU">
              <a:solidFill>
                <a:schemeClr val="bg1"/>
              </a:solidFill>
            </a:endParaRPr>
          </a:p>
        </p:txBody>
      </p:sp>
      <p:grpSp>
        <p:nvGrpSpPr>
          <p:cNvPr id="20" name="Группа 40">
            <a:extLst>
              <a:ext uri="{FF2B5EF4-FFF2-40B4-BE49-F238E27FC236}">
                <a16:creationId xmlns:a16="http://schemas.microsoft.com/office/drawing/2014/main" xmlns="" id="{3910B959-C5AF-4F80-B862-08F76EB11C95}"/>
              </a:ext>
            </a:extLst>
          </p:cNvPr>
          <p:cNvGrpSpPr>
            <a:grpSpLocks/>
          </p:cNvGrpSpPr>
          <p:nvPr/>
        </p:nvGrpSpPr>
        <p:grpSpPr bwMode="auto">
          <a:xfrm>
            <a:off x="6058550" y="2610604"/>
            <a:ext cx="4259368" cy="4142444"/>
            <a:chOff x="0" y="0"/>
            <a:chExt cx="2781300" cy="2790825"/>
          </a:xfrm>
          <a:solidFill>
            <a:srgbClr val="92D050"/>
          </a:solidFill>
        </p:grpSpPr>
        <p:sp>
          <p:nvSpPr>
            <p:cNvPr id="21" name="Полилиния: фигура 14">
              <a:extLst>
                <a:ext uri="{FF2B5EF4-FFF2-40B4-BE49-F238E27FC236}">
                  <a16:creationId xmlns:a16="http://schemas.microsoft.com/office/drawing/2014/main" xmlns="" id="{36D35765-6E2C-494C-80B2-60E22D90F41A}"/>
                </a:ext>
              </a:extLst>
            </p:cNvPr>
            <p:cNvSpPr/>
            <p:nvPr/>
          </p:nvSpPr>
          <p:spPr>
            <a:xfrm>
              <a:off x="0" y="0"/>
              <a:ext cx="2781300" cy="2790825"/>
            </a:xfrm>
            <a:custGeom>
              <a:avLst/>
              <a:gdLst>
                <a:gd name="connsiteX0" fmla="*/ 2115406 w 2980266"/>
                <a:gd name="connsiteY0" fmla="*/ 475169 h 2980266"/>
                <a:gd name="connsiteX1" fmla="*/ 2347223 w 2980266"/>
                <a:gd name="connsiteY1" fmla="*/ 280641 h 2980266"/>
                <a:gd name="connsiteX2" fmla="*/ 2532418 w 2980266"/>
                <a:gd name="connsiteY2" fmla="*/ 436038 h 2980266"/>
                <a:gd name="connsiteX3" fmla="*/ 2381100 w 2980266"/>
                <a:gd name="connsiteY3" fmla="*/ 698113 h 2980266"/>
                <a:gd name="connsiteX4" fmla="*/ 2621526 w 2980266"/>
                <a:gd name="connsiteY4" fmla="*/ 1114543 h 2980266"/>
                <a:gd name="connsiteX5" fmla="*/ 2924149 w 2980266"/>
                <a:gd name="connsiteY5" fmla="*/ 1114535 h 2980266"/>
                <a:gd name="connsiteX6" fmla="*/ 2966129 w 2980266"/>
                <a:gd name="connsiteY6" fmla="*/ 1352617 h 2980266"/>
                <a:gd name="connsiteX7" fmla="*/ 2681754 w 2980266"/>
                <a:gd name="connsiteY7" fmla="*/ 1456113 h 2980266"/>
                <a:gd name="connsiteX8" fmla="*/ 2598255 w 2980266"/>
                <a:gd name="connsiteY8" fmla="*/ 1929659 h 2980266"/>
                <a:gd name="connsiteX9" fmla="*/ 2830082 w 2980266"/>
                <a:gd name="connsiteY9" fmla="*/ 2124176 h 2980266"/>
                <a:gd name="connsiteX10" fmla="*/ 2709205 w 2980266"/>
                <a:gd name="connsiteY10" fmla="*/ 2333542 h 2980266"/>
                <a:gd name="connsiteX11" fmla="*/ 2424835 w 2980266"/>
                <a:gd name="connsiteY11" fmla="*/ 2230031 h 2980266"/>
                <a:gd name="connsiteX12" fmla="*/ 2056481 w 2980266"/>
                <a:gd name="connsiteY12" fmla="*/ 2539116 h 2980266"/>
                <a:gd name="connsiteX13" fmla="*/ 2109039 w 2980266"/>
                <a:gd name="connsiteY13" fmla="*/ 2837141 h 2980266"/>
                <a:gd name="connsiteX14" fmla="*/ 1881863 w 2980266"/>
                <a:gd name="connsiteY14" fmla="*/ 2919826 h 2980266"/>
                <a:gd name="connsiteX15" fmla="*/ 1730559 w 2980266"/>
                <a:gd name="connsiteY15" fmla="*/ 2657743 h 2980266"/>
                <a:gd name="connsiteX16" fmla="*/ 1249707 w 2980266"/>
                <a:gd name="connsiteY16" fmla="*/ 2657743 h 2980266"/>
                <a:gd name="connsiteX17" fmla="*/ 1098403 w 2980266"/>
                <a:gd name="connsiteY17" fmla="*/ 2919826 h 2980266"/>
                <a:gd name="connsiteX18" fmla="*/ 871227 w 2980266"/>
                <a:gd name="connsiteY18" fmla="*/ 2837141 h 2980266"/>
                <a:gd name="connsiteX19" fmla="*/ 923785 w 2980266"/>
                <a:gd name="connsiteY19" fmla="*/ 2539117 h 2980266"/>
                <a:gd name="connsiteX20" fmla="*/ 555431 w 2980266"/>
                <a:gd name="connsiteY20" fmla="*/ 2230032 h 2980266"/>
                <a:gd name="connsiteX21" fmla="*/ 271061 w 2980266"/>
                <a:gd name="connsiteY21" fmla="*/ 2333542 h 2980266"/>
                <a:gd name="connsiteX22" fmla="*/ 150184 w 2980266"/>
                <a:gd name="connsiteY22" fmla="*/ 2124176 h 2980266"/>
                <a:gd name="connsiteX23" fmla="*/ 382011 w 2980266"/>
                <a:gd name="connsiteY23" fmla="*/ 1929660 h 2980266"/>
                <a:gd name="connsiteX24" fmla="*/ 298512 w 2980266"/>
                <a:gd name="connsiteY24" fmla="*/ 1456114 h 2980266"/>
                <a:gd name="connsiteX25" fmla="*/ 14137 w 2980266"/>
                <a:gd name="connsiteY25" fmla="*/ 1352617 h 2980266"/>
                <a:gd name="connsiteX26" fmla="*/ 56117 w 2980266"/>
                <a:gd name="connsiteY26" fmla="*/ 1114535 h 2980266"/>
                <a:gd name="connsiteX27" fmla="*/ 358740 w 2980266"/>
                <a:gd name="connsiteY27" fmla="*/ 1114543 h 2980266"/>
                <a:gd name="connsiteX28" fmla="*/ 599166 w 2980266"/>
                <a:gd name="connsiteY28" fmla="*/ 698113 h 2980266"/>
                <a:gd name="connsiteX29" fmla="*/ 447848 w 2980266"/>
                <a:gd name="connsiteY29" fmla="*/ 436038 h 2980266"/>
                <a:gd name="connsiteX30" fmla="*/ 633043 w 2980266"/>
                <a:gd name="connsiteY30" fmla="*/ 280641 h 2980266"/>
                <a:gd name="connsiteX31" fmla="*/ 864860 w 2980266"/>
                <a:gd name="connsiteY31" fmla="*/ 475169 h 2980266"/>
                <a:gd name="connsiteX32" fmla="*/ 1316713 w 2980266"/>
                <a:gd name="connsiteY32" fmla="*/ 310708 h 2980266"/>
                <a:gd name="connsiteX33" fmla="*/ 1369255 w 2980266"/>
                <a:gd name="connsiteY33" fmla="*/ 12681 h 2980266"/>
                <a:gd name="connsiteX34" fmla="*/ 1611011 w 2980266"/>
                <a:gd name="connsiteY34" fmla="*/ 12681 h 2980266"/>
                <a:gd name="connsiteX35" fmla="*/ 1663553 w 2980266"/>
                <a:gd name="connsiteY35" fmla="*/ 310708 h 2980266"/>
                <a:gd name="connsiteX36" fmla="*/ 2115406 w 2980266"/>
                <a:gd name="connsiteY36" fmla="*/ 475169 h 2980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2980266" h="2980266">
                  <a:moveTo>
                    <a:pt x="2115406" y="475169"/>
                  </a:moveTo>
                  <a:lnTo>
                    <a:pt x="2347223" y="280641"/>
                  </a:lnTo>
                  <a:lnTo>
                    <a:pt x="2532418" y="436038"/>
                  </a:lnTo>
                  <a:lnTo>
                    <a:pt x="2381100" y="698113"/>
                  </a:lnTo>
                  <a:cubicBezTo>
                    <a:pt x="2488696" y="819151"/>
                    <a:pt x="2570502" y="960843"/>
                    <a:pt x="2621526" y="1114543"/>
                  </a:cubicBezTo>
                  <a:lnTo>
                    <a:pt x="2924149" y="1114535"/>
                  </a:lnTo>
                  <a:lnTo>
                    <a:pt x="2966129" y="1352617"/>
                  </a:lnTo>
                  <a:lnTo>
                    <a:pt x="2681754" y="1456113"/>
                  </a:lnTo>
                  <a:cubicBezTo>
                    <a:pt x="2686376" y="1617995"/>
                    <a:pt x="2657965" y="1779121"/>
                    <a:pt x="2598255" y="1929659"/>
                  </a:cubicBezTo>
                  <a:lnTo>
                    <a:pt x="2830082" y="2124176"/>
                  </a:lnTo>
                  <a:lnTo>
                    <a:pt x="2709205" y="2333542"/>
                  </a:lnTo>
                  <a:lnTo>
                    <a:pt x="2424835" y="2230031"/>
                  </a:lnTo>
                  <a:cubicBezTo>
                    <a:pt x="2324320" y="2357010"/>
                    <a:pt x="2198986" y="2462178"/>
                    <a:pt x="2056481" y="2539116"/>
                  </a:cubicBezTo>
                  <a:lnTo>
                    <a:pt x="2109039" y="2837141"/>
                  </a:lnTo>
                  <a:lnTo>
                    <a:pt x="1881863" y="2919826"/>
                  </a:lnTo>
                  <a:lnTo>
                    <a:pt x="1730559" y="2657743"/>
                  </a:lnTo>
                  <a:cubicBezTo>
                    <a:pt x="1571939" y="2690405"/>
                    <a:pt x="1408327" y="2690405"/>
                    <a:pt x="1249707" y="2657743"/>
                  </a:cubicBezTo>
                  <a:lnTo>
                    <a:pt x="1098403" y="2919826"/>
                  </a:lnTo>
                  <a:lnTo>
                    <a:pt x="871227" y="2837141"/>
                  </a:lnTo>
                  <a:lnTo>
                    <a:pt x="923785" y="2539117"/>
                  </a:lnTo>
                  <a:cubicBezTo>
                    <a:pt x="781280" y="2462179"/>
                    <a:pt x="655947" y="2357011"/>
                    <a:pt x="555431" y="2230032"/>
                  </a:cubicBezTo>
                  <a:lnTo>
                    <a:pt x="271061" y="2333542"/>
                  </a:lnTo>
                  <a:lnTo>
                    <a:pt x="150184" y="2124176"/>
                  </a:lnTo>
                  <a:lnTo>
                    <a:pt x="382011" y="1929660"/>
                  </a:lnTo>
                  <a:cubicBezTo>
                    <a:pt x="322301" y="1779122"/>
                    <a:pt x="293890" y="1617995"/>
                    <a:pt x="298512" y="1456114"/>
                  </a:cubicBezTo>
                  <a:lnTo>
                    <a:pt x="14137" y="1352617"/>
                  </a:lnTo>
                  <a:lnTo>
                    <a:pt x="56117" y="1114535"/>
                  </a:lnTo>
                  <a:lnTo>
                    <a:pt x="358740" y="1114543"/>
                  </a:lnTo>
                  <a:cubicBezTo>
                    <a:pt x="409764" y="960843"/>
                    <a:pt x="491570" y="819151"/>
                    <a:pt x="599166" y="698113"/>
                  </a:cubicBezTo>
                  <a:lnTo>
                    <a:pt x="447848" y="436038"/>
                  </a:lnTo>
                  <a:lnTo>
                    <a:pt x="633043" y="280641"/>
                  </a:lnTo>
                  <a:lnTo>
                    <a:pt x="864860" y="475169"/>
                  </a:lnTo>
                  <a:cubicBezTo>
                    <a:pt x="1002743" y="390226"/>
                    <a:pt x="1156488" y="334267"/>
                    <a:pt x="1316713" y="310708"/>
                  </a:cubicBezTo>
                  <a:lnTo>
                    <a:pt x="1369255" y="12681"/>
                  </a:lnTo>
                  <a:lnTo>
                    <a:pt x="1611011" y="12681"/>
                  </a:lnTo>
                  <a:lnTo>
                    <a:pt x="1663553" y="310708"/>
                  </a:lnTo>
                  <a:cubicBezTo>
                    <a:pt x="1823778" y="334267"/>
                    <a:pt x="1977523" y="390226"/>
                    <a:pt x="2115406" y="475169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658856" tIns="757803" rIns="658856" bIns="809925" spcCol="1270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Поле 9">
              <a:extLst>
                <a:ext uri="{FF2B5EF4-FFF2-40B4-BE49-F238E27FC236}">
                  <a16:creationId xmlns:a16="http://schemas.microsoft.com/office/drawing/2014/main" xmlns="" id="{3E8F38F3-62F8-4833-BE67-A6B6635168DF}"/>
                </a:ext>
              </a:extLst>
            </p:cNvPr>
            <p:cNvSpPr txBox="1"/>
            <p:nvPr/>
          </p:nvSpPr>
          <p:spPr>
            <a:xfrm>
              <a:off x="1013895" y="448117"/>
              <a:ext cx="705631" cy="237078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US" sz="1100" dirty="0">
                  <a:solidFill>
                    <a:srgbClr val="000000"/>
                  </a:solidFill>
                  <a:latin typeface="Bookman Old Style"/>
                  <a:ea typeface="Calibri"/>
                  <a:cs typeface="Times New Roman"/>
                </a:rPr>
                <a:t>Soft Skills</a:t>
              </a:r>
              <a:endParaRPr lang="ru-RU" sz="1100" dirty="0">
                <a:solidFill>
                  <a:srgbClr val="000000"/>
                </a:solidFill>
                <a:ea typeface="Calibri"/>
                <a:cs typeface="Times New Roman"/>
              </a:endParaRPr>
            </a:p>
          </p:txBody>
        </p:sp>
      </p:grpSp>
      <p:grpSp>
        <p:nvGrpSpPr>
          <p:cNvPr id="23" name="Группа 43">
            <a:extLst>
              <a:ext uri="{FF2B5EF4-FFF2-40B4-BE49-F238E27FC236}">
                <a16:creationId xmlns:a16="http://schemas.microsoft.com/office/drawing/2014/main" xmlns="" id="{6F7FEC75-0056-44D8-8FEB-861793C07305}"/>
              </a:ext>
            </a:extLst>
          </p:cNvPr>
          <p:cNvGrpSpPr>
            <a:grpSpLocks/>
          </p:cNvGrpSpPr>
          <p:nvPr/>
        </p:nvGrpSpPr>
        <p:grpSpPr bwMode="auto">
          <a:xfrm>
            <a:off x="4518532" y="1188784"/>
            <a:ext cx="3080036" cy="3026140"/>
            <a:chOff x="0" y="0"/>
            <a:chExt cx="2019300" cy="1895475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4" name="Полилиния: фигура 14">
              <a:extLst>
                <a:ext uri="{FF2B5EF4-FFF2-40B4-BE49-F238E27FC236}">
                  <a16:creationId xmlns:a16="http://schemas.microsoft.com/office/drawing/2014/main" xmlns="" id="{2DF69AA3-A21A-4687-A816-66AD0F4AB03E}"/>
                </a:ext>
              </a:extLst>
            </p:cNvPr>
            <p:cNvSpPr/>
            <p:nvPr/>
          </p:nvSpPr>
          <p:spPr>
            <a:xfrm>
              <a:off x="0" y="0"/>
              <a:ext cx="2019300" cy="1895475"/>
            </a:xfrm>
            <a:custGeom>
              <a:avLst/>
              <a:gdLst>
                <a:gd name="connsiteX0" fmla="*/ 2115406 w 2980266"/>
                <a:gd name="connsiteY0" fmla="*/ 475169 h 2980266"/>
                <a:gd name="connsiteX1" fmla="*/ 2347223 w 2980266"/>
                <a:gd name="connsiteY1" fmla="*/ 280641 h 2980266"/>
                <a:gd name="connsiteX2" fmla="*/ 2532418 w 2980266"/>
                <a:gd name="connsiteY2" fmla="*/ 436038 h 2980266"/>
                <a:gd name="connsiteX3" fmla="*/ 2381100 w 2980266"/>
                <a:gd name="connsiteY3" fmla="*/ 698113 h 2980266"/>
                <a:gd name="connsiteX4" fmla="*/ 2621526 w 2980266"/>
                <a:gd name="connsiteY4" fmla="*/ 1114543 h 2980266"/>
                <a:gd name="connsiteX5" fmla="*/ 2924149 w 2980266"/>
                <a:gd name="connsiteY5" fmla="*/ 1114535 h 2980266"/>
                <a:gd name="connsiteX6" fmla="*/ 2966129 w 2980266"/>
                <a:gd name="connsiteY6" fmla="*/ 1352617 h 2980266"/>
                <a:gd name="connsiteX7" fmla="*/ 2681754 w 2980266"/>
                <a:gd name="connsiteY7" fmla="*/ 1456113 h 2980266"/>
                <a:gd name="connsiteX8" fmla="*/ 2598255 w 2980266"/>
                <a:gd name="connsiteY8" fmla="*/ 1929659 h 2980266"/>
                <a:gd name="connsiteX9" fmla="*/ 2830082 w 2980266"/>
                <a:gd name="connsiteY9" fmla="*/ 2124176 h 2980266"/>
                <a:gd name="connsiteX10" fmla="*/ 2709205 w 2980266"/>
                <a:gd name="connsiteY10" fmla="*/ 2333542 h 2980266"/>
                <a:gd name="connsiteX11" fmla="*/ 2424835 w 2980266"/>
                <a:gd name="connsiteY11" fmla="*/ 2230031 h 2980266"/>
                <a:gd name="connsiteX12" fmla="*/ 2056481 w 2980266"/>
                <a:gd name="connsiteY12" fmla="*/ 2539116 h 2980266"/>
                <a:gd name="connsiteX13" fmla="*/ 2109039 w 2980266"/>
                <a:gd name="connsiteY13" fmla="*/ 2837141 h 2980266"/>
                <a:gd name="connsiteX14" fmla="*/ 1881863 w 2980266"/>
                <a:gd name="connsiteY14" fmla="*/ 2919826 h 2980266"/>
                <a:gd name="connsiteX15" fmla="*/ 1730559 w 2980266"/>
                <a:gd name="connsiteY15" fmla="*/ 2657743 h 2980266"/>
                <a:gd name="connsiteX16" fmla="*/ 1249707 w 2980266"/>
                <a:gd name="connsiteY16" fmla="*/ 2657743 h 2980266"/>
                <a:gd name="connsiteX17" fmla="*/ 1098403 w 2980266"/>
                <a:gd name="connsiteY17" fmla="*/ 2919826 h 2980266"/>
                <a:gd name="connsiteX18" fmla="*/ 871227 w 2980266"/>
                <a:gd name="connsiteY18" fmla="*/ 2837141 h 2980266"/>
                <a:gd name="connsiteX19" fmla="*/ 923785 w 2980266"/>
                <a:gd name="connsiteY19" fmla="*/ 2539117 h 2980266"/>
                <a:gd name="connsiteX20" fmla="*/ 555431 w 2980266"/>
                <a:gd name="connsiteY20" fmla="*/ 2230032 h 2980266"/>
                <a:gd name="connsiteX21" fmla="*/ 271061 w 2980266"/>
                <a:gd name="connsiteY21" fmla="*/ 2333542 h 2980266"/>
                <a:gd name="connsiteX22" fmla="*/ 150184 w 2980266"/>
                <a:gd name="connsiteY22" fmla="*/ 2124176 h 2980266"/>
                <a:gd name="connsiteX23" fmla="*/ 382011 w 2980266"/>
                <a:gd name="connsiteY23" fmla="*/ 1929660 h 2980266"/>
                <a:gd name="connsiteX24" fmla="*/ 298512 w 2980266"/>
                <a:gd name="connsiteY24" fmla="*/ 1456114 h 2980266"/>
                <a:gd name="connsiteX25" fmla="*/ 14137 w 2980266"/>
                <a:gd name="connsiteY25" fmla="*/ 1352617 h 2980266"/>
                <a:gd name="connsiteX26" fmla="*/ 56117 w 2980266"/>
                <a:gd name="connsiteY26" fmla="*/ 1114535 h 2980266"/>
                <a:gd name="connsiteX27" fmla="*/ 358740 w 2980266"/>
                <a:gd name="connsiteY27" fmla="*/ 1114543 h 2980266"/>
                <a:gd name="connsiteX28" fmla="*/ 599166 w 2980266"/>
                <a:gd name="connsiteY28" fmla="*/ 698113 h 2980266"/>
                <a:gd name="connsiteX29" fmla="*/ 447848 w 2980266"/>
                <a:gd name="connsiteY29" fmla="*/ 436038 h 2980266"/>
                <a:gd name="connsiteX30" fmla="*/ 633043 w 2980266"/>
                <a:gd name="connsiteY30" fmla="*/ 280641 h 2980266"/>
                <a:gd name="connsiteX31" fmla="*/ 864860 w 2980266"/>
                <a:gd name="connsiteY31" fmla="*/ 475169 h 2980266"/>
                <a:gd name="connsiteX32" fmla="*/ 1316713 w 2980266"/>
                <a:gd name="connsiteY32" fmla="*/ 310708 h 2980266"/>
                <a:gd name="connsiteX33" fmla="*/ 1369255 w 2980266"/>
                <a:gd name="connsiteY33" fmla="*/ 12681 h 2980266"/>
                <a:gd name="connsiteX34" fmla="*/ 1611011 w 2980266"/>
                <a:gd name="connsiteY34" fmla="*/ 12681 h 2980266"/>
                <a:gd name="connsiteX35" fmla="*/ 1663553 w 2980266"/>
                <a:gd name="connsiteY35" fmla="*/ 310708 h 2980266"/>
                <a:gd name="connsiteX36" fmla="*/ 2115406 w 2980266"/>
                <a:gd name="connsiteY36" fmla="*/ 475169 h 2980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2980266" h="2980266">
                  <a:moveTo>
                    <a:pt x="2115406" y="475169"/>
                  </a:moveTo>
                  <a:lnTo>
                    <a:pt x="2347223" y="280641"/>
                  </a:lnTo>
                  <a:lnTo>
                    <a:pt x="2532418" y="436038"/>
                  </a:lnTo>
                  <a:lnTo>
                    <a:pt x="2381100" y="698113"/>
                  </a:lnTo>
                  <a:cubicBezTo>
                    <a:pt x="2488696" y="819151"/>
                    <a:pt x="2570502" y="960843"/>
                    <a:pt x="2621526" y="1114543"/>
                  </a:cubicBezTo>
                  <a:lnTo>
                    <a:pt x="2924149" y="1114535"/>
                  </a:lnTo>
                  <a:lnTo>
                    <a:pt x="2966129" y="1352617"/>
                  </a:lnTo>
                  <a:lnTo>
                    <a:pt x="2681754" y="1456113"/>
                  </a:lnTo>
                  <a:cubicBezTo>
                    <a:pt x="2686376" y="1617995"/>
                    <a:pt x="2657965" y="1779121"/>
                    <a:pt x="2598255" y="1929659"/>
                  </a:cubicBezTo>
                  <a:lnTo>
                    <a:pt x="2830082" y="2124176"/>
                  </a:lnTo>
                  <a:lnTo>
                    <a:pt x="2709205" y="2333542"/>
                  </a:lnTo>
                  <a:lnTo>
                    <a:pt x="2424835" y="2230031"/>
                  </a:lnTo>
                  <a:cubicBezTo>
                    <a:pt x="2324320" y="2357010"/>
                    <a:pt x="2198986" y="2462178"/>
                    <a:pt x="2056481" y="2539116"/>
                  </a:cubicBezTo>
                  <a:lnTo>
                    <a:pt x="2109039" y="2837141"/>
                  </a:lnTo>
                  <a:lnTo>
                    <a:pt x="1881863" y="2919826"/>
                  </a:lnTo>
                  <a:lnTo>
                    <a:pt x="1730559" y="2657743"/>
                  </a:lnTo>
                  <a:cubicBezTo>
                    <a:pt x="1571939" y="2690405"/>
                    <a:pt x="1408327" y="2690405"/>
                    <a:pt x="1249707" y="2657743"/>
                  </a:cubicBezTo>
                  <a:lnTo>
                    <a:pt x="1098403" y="2919826"/>
                  </a:lnTo>
                  <a:lnTo>
                    <a:pt x="871227" y="2837141"/>
                  </a:lnTo>
                  <a:lnTo>
                    <a:pt x="923785" y="2539117"/>
                  </a:lnTo>
                  <a:cubicBezTo>
                    <a:pt x="781280" y="2462179"/>
                    <a:pt x="655947" y="2357011"/>
                    <a:pt x="555431" y="2230032"/>
                  </a:cubicBezTo>
                  <a:lnTo>
                    <a:pt x="271061" y="2333542"/>
                  </a:lnTo>
                  <a:lnTo>
                    <a:pt x="150184" y="2124176"/>
                  </a:lnTo>
                  <a:lnTo>
                    <a:pt x="382011" y="1929660"/>
                  </a:lnTo>
                  <a:cubicBezTo>
                    <a:pt x="322301" y="1779122"/>
                    <a:pt x="293890" y="1617995"/>
                    <a:pt x="298512" y="1456114"/>
                  </a:cubicBezTo>
                  <a:lnTo>
                    <a:pt x="14137" y="1352617"/>
                  </a:lnTo>
                  <a:lnTo>
                    <a:pt x="56117" y="1114535"/>
                  </a:lnTo>
                  <a:lnTo>
                    <a:pt x="358740" y="1114543"/>
                  </a:lnTo>
                  <a:cubicBezTo>
                    <a:pt x="409764" y="960843"/>
                    <a:pt x="491570" y="819151"/>
                    <a:pt x="599166" y="698113"/>
                  </a:cubicBezTo>
                  <a:lnTo>
                    <a:pt x="447848" y="436038"/>
                  </a:lnTo>
                  <a:lnTo>
                    <a:pt x="633043" y="280641"/>
                  </a:lnTo>
                  <a:lnTo>
                    <a:pt x="864860" y="475169"/>
                  </a:lnTo>
                  <a:cubicBezTo>
                    <a:pt x="1002743" y="390226"/>
                    <a:pt x="1156488" y="334267"/>
                    <a:pt x="1316713" y="310708"/>
                  </a:cubicBezTo>
                  <a:lnTo>
                    <a:pt x="1369255" y="12681"/>
                  </a:lnTo>
                  <a:lnTo>
                    <a:pt x="1611011" y="12681"/>
                  </a:lnTo>
                  <a:lnTo>
                    <a:pt x="1663553" y="310708"/>
                  </a:lnTo>
                  <a:cubicBezTo>
                    <a:pt x="1823778" y="334267"/>
                    <a:pt x="1977523" y="390226"/>
                    <a:pt x="2115406" y="475169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658856" tIns="757803" rIns="658856" bIns="809925" spcCol="1270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Поле 10">
              <a:extLst>
                <a:ext uri="{FF2B5EF4-FFF2-40B4-BE49-F238E27FC236}">
                  <a16:creationId xmlns:a16="http://schemas.microsoft.com/office/drawing/2014/main" xmlns="" id="{9F66D23B-4A70-4389-B3B4-FA9064357C45}"/>
                </a:ext>
              </a:extLst>
            </p:cNvPr>
            <p:cNvSpPr txBox="1"/>
            <p:nvPr/>
          </p:nvSpPr>
          <p:spPr>
            <a:xfrm>
              <a:off x="695537" y="250946"/>
              <a:ext cx="732931" cy="27642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US" sz="1100" dirty="0">
                  <a:solidFill>
                    <a:srgbClr val="000000"/>
                  </a:solidFill>
                  <a:latin typeface="Bookman Old Style"/>
                  <a:ea typeface="Calibri"/>
                  <a:cs typeface="Times New Roman"/>
                </a:rPr>
                <a:t>Self Skills</a:t>
              </a:r>
              <a:endParaRPr lang="ru-RU" sz="1100" dirty="0">
                <a:solidFill>
                  <a:srgbClr val="000000"/>
                </a:solidFill>
                <a:ea typeface="Calibri"/>
                <a:cs typeface="Times New Roman"/>
              </a:endParaRPr>
            </a:p>
          </p:txBody>
        </p:sp>
      </p:grpSp>
      <p:grpSp>
        <p:nvGrpSpPr>
          <p:cNvPr id="26" name="Группа 46">
            <a:extLst>
              <a:ext uri="{FF2B5EF4-FFF2-40B4-BE49-F238E27FC236}">
                <a16:creationId xmlns:a16="http://schemas.microsoft.com/office/drawing/2014/main" xmlns="" id="{5BDA37B0-622C-4F78-9D76-E029F620ACB1}"/>
              </a:ext>
            </a:extLst>
          </p:cNvPr>
          <p:cNvGrpSpPr>
            <a:grpSpLocks/>
          </p:cNvGrpSpPr>
          <p:nvPr/>
        </p:nvGrpSpPr>
        <p:grpSpPr bwMode="auto">
          <a:xfrm>
            <a:off x="5190428" y="4779989"/>
            <a:ext cx="1297758" cy="1379102"/>
            <a:chOff x="0" y="0"/>
            <a:chExt cx="1028700" cy="1047750"/>
          </a:xfrm>
          <a:solidFill>
            <a:schemeClr val="accent1">
              <a:lumMod val="50000"/>
            </a:schemeClr>
          </a:solidFill>
        </p:grpSpPr>
        <p:sp>
          <p:nvSpPr>
            <p:cNvPr id="27" name="Полилиния: фигура 14">
              <a:extLst>
                <a:ext uri="{FF2B5EF4-FFF2-40B4-BE49-F238E27FC236}">
                  <a16:creationId xmlns:a16="http://schemas.microsoft.com/office/drawing/2014/main" xmlns="" id="{A249EB5D-B2B4-41C6-BD79-C7B93DF3F5DF}"/>
                </a:ext>
              </a:extLst>
            </p:cNvPr>
            <p:cNvSpPr/>
            <p:nvPr/>
          </p:nvSpPr>
          <p:spPr>
            <a:xfrm>
              <a:off x="0" y="0"/>
              <a:ext cx="1028700" cy="1047750"/>
            </a:xfrm>
            <a:custGeom>
              <a:avLst/>
              <a:gdLst>
                <a:gd name="connsiteX0" fmla="*/ 2115406 w 2980266"/>
                <a:gd name="connsiteY0" fmla="*/ 475169 h 2980266"/>
                <a:gd name="connsiteX1" fmla="*/ 2347223 w 2980266"/>
                <a:gd name="connsiteY1" fmla="*/ 280641 h 2980266"/>
                <a:gd name="connsiteX2" fmla="*/ 2532418 w 2980266"/>
                <a:gd name="connsiteY2" fmla="*/ 436038 h 2980266"/>
                <a:gd name="connsiteX3" fmla="*/ 2381100 w 2980266"/>
                <a:gd name="connsiteY3" fmla="*/ 698113 h 2980266"/>
                <a:gd name="connsiteX4" fmla="*/ 2621526 w 2980266"/>
                <a:gd name="connsiteY4" fmla="*/ 1114543 h 2980266"/>
                <a:gd name="connsiteX5" fmla="*/ 2924149 w 2980266"/>
                <a:gd name="connsiteY5" fmla="*/ 1114535 h 2980266"/>
                <a:gd name="connsiteX6" fmla="*/ 2966129 w 2980266"/>
                <a:gd name="connsiteY6" fmla="*/ 1352617 h 2980266"/>
                <a:gd name="connsiteX7" fmla="*/ 2681754 w 2980266"/>
                <a:gd name="connsiteY7" fmla="*/ 1456113 h 2980266"/>
                <a:gd name="connsiteX8" fmla="*/ 2598255 w 2980266"/>
                <a:gd name="connsiteY8" fmla="*/ 1929659 h 2980266"/>
                <a:gd name="connsiteX9" fmla="*/ 2830082 w 2980266"/>
                <a:gd name="connsiteY9" fmla="*/ 2124176 h 2980266"/>
                <a:gd name="connsiteX10" fmla="*/ 2709205 w 2980266"/>
                <a:gd name="connsiteY10" fmla="*/ 2333542 h 2980266"/>
                <a:gd name="connsiteX11" fmla="*/ 2424835 w 2980266"/>
                <a:gd name="connsiteY11" fmla="*/ 2230031 h 2980266"/>
                <a:gd name="connsiteX12" fmla="*/ 2056481 w 2980266"/>
                <a:gd name="connsiteY12" fmla="*/ 2539116 h 2980266"/>
                <a:gd name="connsiteX13" fmla="*/ 2109039 w 2980266"/>
                <a:gd name="connsiteY13" fmla="*/ 2837141 h 2980266"/>
                <a:gd name="connsiteX14" fmla="*/ 1881863 w 2980266"/>
                <a:gd name="connsiteY14" fmla="*/ 2919826 h 2980266"/>
                <a:gd name="connsiteX15" fmla="*/ 1730559 w 2980266"/>
                <a:gd name="connsiteY15" fmla="*/ 2657743 h 2980266"/>
                <a:gd name="connsiteX16" fmla="*/ 1249707 w 2980266"/>
                <a:gd name="connsiteY16" fmla="*/ 2657743 h 2980266"/>
                <a:gd name="connsiteX17" fmla="*/ 1098403 w 2980266"/>
                <a:gd name="connsiteY17" fmla="*/ 2919826 h 2980266"/>
                <a:gd name="connsiteX18" fmla="*/ 871227 w 2980266"/>
                <a:gd name="connsiteY18" fmla="*/ 2837141 h 2980266"/>
                <a:gd name="connsiteX19" fmla="*/ 923785 w 2980266"/>
                <a:gd name="connsiteY19" fmla="*/ 2539117 h 2980266"/>
                <a:gd name="connsiteX20" fmla="*/ 555431 w 2980266"/>
                <a:gd name="connsiteY20" fmla="*/ 2230032 h 2980266"/>
                <a:gd name="connsiteX21" fmla="*/ 271061 w 2980266"/>
                <a:gd name="connsiteY21" fmla="*/ 2333542 h 2980266"/>
                <a:gd name="connsiteX22" fmla="*/ 150184 w 2980266"/>
                <a:gd name="connsiteY22" fmla="*/ 2124176 h 2980266"/>
                <a:gd name="connsiteX23" fmla="*/ 382011 w 2980266"/>
                <a:gd name="connsiteY23" fmla="*/ 1929660 h 2980266"/>
                <a:gd name="connsiteX24" fmla="*/ 298512 w 2980266"/>
                <a:gd name="connsiteY24" fmla="*/ 1456114 h 2980266"/>
                <a:gd name="connsiteX25" fmla="*/ 14137 w 2980266"/>
                <a:gd name="connsiteY25" fmla="*/ 1352617 h 2980266"/>
                <a:gd name="connsiteX26" fmla="*/ 56117 w 2980266"/>
                <a:gd name="connsiteY26" fmla="*/ 1114535 h 2980266"/>
                <a:gd name="connsiteX27" fmla="*/ 358740 w 2980266"/>
                <a:gd name="connsiteY27" fmla="*/ 1114543 h 2980266"/>
                <a:gd name="connsiteX28" fmla="*/ 599166 w 2980266"/>
                <a:gd name="connsiteY28" fmla="*/ 698113 h 2980266"/>
                <a:gd name="connsiteX29" fmla="*/ 447848 w 2980266"/>
                <a:gd name="connsiteY29" fmla="*/ 436038 h 2980266"/>
                <a:gd name="connsiteX30" fmla="*/ 633043 w 2980266"/>
                <a:gd name="connsiteY30" fmla="*/ 280641 h 2980266"/>
                <a:gd name="connsiteX31" fmla="*/ 864860 w 2980266"/>
                <a:gd name="connsiteY31" fmla="*/ 475169 h 2980266"/>
                <a:gd name="connsiteX32" fmla="*/ 1316713 w 2980266"/>
                <a:gd name="connsiteY32" fmla="*/ 310708 h 2980266"/>
                <a:gd name="connsiteX33" fmla="*/ 1369255 w 2980266"/>
                <a:gd name="connsiteY33" fmla="*/ 12681 h 2980266"/>
                <a:gd name="connsiteX34" fmla="*/ 1611011 w 2980266"/>
                <a:gd name="connsiteY34" fmla="*/ 12681 h 2980266"/>
                <a:gd name="connsiteX35" fmla="*/ 1663553 w 2980266"/>
                <a:gd name="connsiteY35" fmla="*/ 310708 h 2980266"/>
                <a:gd name="connsiteX36" fmla="*/ 2115406 w 2980266"/>
                <a:gd name="connsiteY36" fmla="*/ 475169 h 2980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2980266" h="2980266">
                  <a:moveTo>
                    <a:pt x="2115406" y="475169"/>
                  </a:moveTo>
                  <a:lnTo>
                    <a:pt x="2347223" y="280641"/>
                  </a:lnTo>
                  <a:lnTo>
                    <a:pt x="2532418" y="436038"/>
                  </a:lnTo>
                  <a:lnTo>
                    <a:pt x="2381100" y="698113"/>
                  </a:lnTo>
                  <a:cubicBezTo>
                    <a:pt x="2488696" y="819151"/>
                    <a:pt x="2570502" y="960843"/>
                    <a:pt x="2621526" y="1114543"/>
                  </a:cubicBezTo>
                  <a:lnTo>
                    <a:pt x="2924149" y="1114535"/>
                  </a:lnTo>
                  <a:lnTo>
                    <a:pt x="2966129" y="1352617"/>
                  </a:lnTo>
                  <a:lnTo>
                    <a:pt x="2681754" y="1456113"/>
                  </a:lnTo>
                  <a:cubicBezTo>
                    <a:pt x="2686376" y="1617995"/>
                    <a:pt x="2657965" y="1779121"/>
                    <a:pt x="2598255" y="1929659"/>
                  </a:cubicBezTo>
                  <a:lnTo>
                    <a:pt x="2830082" y="2124176"/>
                  </a:lnTo>
                  <a:lnTo>
                    <a:pt x="2709205" y="2333542"/>
                  </a:lnTo>
                  <a:lnTo>
                    <a:pt x="2424835" y="2230031"/>
                  </a:lnTo>
                  <a:cubicBezTo>
                    <a:pt x="2324320" y="2357010"/>
                    <a:pt x="2198986" y="2462178"/>
                    <a:pt x="2056481" y="2539116"/>
                  </a:cubicBezTo>
                  <a:lnTo>
                    <a:pt x="2109039" y="2837141"/>
                  </a:lnTo>
                  <a:lnTo>
                    <a:pt x="1881863" y="2919826"/>
                  </a:lnTo>
                  <a:lnTo>
                    <a:pt x="1730559" y="2657743"/>
                  </a:lnTo>
                  <a:cubicBezTo>
                    <a:pt x="1571939" y="2690405"/>
                    <a:pt x="1408327" y="2690405"/>
                    <a:pt x="1249707" y="2657743"/>
                  </a:cubicBezTo>
                  <a:lnTo>
                    <a:pt x="1098403" y="2919826"/>
                  </a:lnTo>
                  <a:lnTo>
                    <a:pt x="871227" y="2837141"/>
                  </a:lnTo>
                  <a:lnTo>
                    <a:pt x="923785" y="2539117"/>
                  </a:lnTo>
                  <a:cubicBezTo>
                    <a:pt x="781280" y="2462179"/>
                    <a:pt x="655947" y="2357011"/>
                    <a:pt x="555431" y="2230032"/>
                  </a:cubicBezTo>
                  <a:lnTo>
                    <a:pt x="271061" y="2333542"/>
                  </a:lnTo>
                  <a:lnTo>
                    <a:pt x="150184" y="2124176"/>
                  </a:lnTo>
                  <a:lnTo>
                    <a:pt x="382011" y="1929660"/>
                  </a:lnTo>
                  <a:cubicBezTo>
                    <a:pt x="322301" y="1779122"/>
                    <a:pt x="293890" y="1617995"/>
                    <a:pt x="298512" y="1456114"/>
                  </a:cubicBezTo>
                  <a:lnTo>
                    <a:pt x="14137" y="1352617"/>
                  </a:lnTo>
                  <a:lnTo>
                    <a:pt x="56117" y="1114535"/>
                  </a:lnTo>
                  <a:lnTo>
                    <a:pt x="358740" y="1114543"/>
                  </a:lnTo>
                  <a:cubicBezTo>
                    <a:pt x="409764" y="960843"/>
                    <a:pt x="491570" y="819151"/>
                    <a:pt x="599166" y="698113"/>
                  </a:cubicBezTo>
                  <a:lnTo>
                    <a:pt x="447848" y="436038"/>
                  </a:lnTo>
                  <a:lnTo>
                    <a:pt x="633043" y="280641"/>
                  </a:lnTo>
                  <a:lnTo>
                    <a:pt x="864860" y="475169"/>
                  </a:lnTo>
                  <a:cubicBezTo>
                    <a:pt x="1002743" y="390226"/>
                    <a:pt x="1156488" y="334267"/>
                    <a:pt x="1316713" y="310708"/>
                  </a:cubicBezTo>
                  <a:lnTo>
                    <a:pt x="1369255" y="12681"/>
                  </a:lnTo>
                  <a:lnTo>
                    <a:pt x="1611011" y="12681"/>
                  </a:lnTo>
                  <a:lnTo>
                    <a:pt x="1663553" y="310708"/>
                  </a:lnTo>
                  <a:cubicBezTo>
                    <a:pt x="1823778" y="334267"/>
                    <a:pt x="1977523" y="390226"/>
                    <a:pt x="2115406" y="475169"/>
                  </a:cubicBezTo>
                  <a:close/>
                </a:path>
              </a:pathLst>
            </a:cu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658856" tIns="757803" rIns="658856" bIns="809925" spcCol="1270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" name="Поле 11">
              <a:extLst>
                <a:ext uri="{FF2B5EF4-FFF2-40B4-BE49-F238E27FC236}">
                  <a16:creationId xmlns:a16="http://schemas.microsoft.com/office/drawing/2014/main" xmlns="" id="{A6B55F76-9966-4E86-BD8E-CCB20075CB53}"/>
                </a:ext>
              </a:extLst>
            </p:cNvPr>
            <p:cNvSpPr txBox="1"/>
            <p:nvPr/>
          </p:nvSpPr>
          <p:spPr>
            <a:xfrm>
              <a:off x="138112" y="200025"/>
              <a:ext cx="752475" cy="32385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  <a:defRPr/>
              </a:pPr>
              <a:r>
                <a:rPr lang="ru-RU" sz="800" dirty="0" err="1">
                  <a:solidFill>
                    <a:srgbClr val="000000"/>
                  </a:solidFill>
                  <a:latin typeface="Bookman Old Style"/>
                  <a:ea typeface="Calibri"/>
                  <a:cs typeface="Times New Roman"/>
                </a:rPr>
                <a:t>Наставни</a:t>
              </a:r>
              <a:r>
                <a:rPr lang="ru-RU" sz="800" dirty="0">
                  <a:solidFill>
                    <a:srgbClr val="000000"/>
                  </a:solidFill>
                  <a:latin typeface="Bookman Old Style"/>
                  <a:ea typeface="Calibri"/>
                  <a:cs typeface="Times New Roman"/>
                </a:rPr>
                <a:t>-</a:t>
              </a:r>
              <a:endParaRPr lang="ru-RU" sz="1100" dirty="0">
                <a:solidFill>
                  <a:srgbClr val="000000"/>
                </a:solidFill>
                <a:ea typeface="Calibri"/>
                <a:cs typeface="Times New Roman"/>
              </a:endParaRPr>
            </a:p>
            <a:p>
              <a:pPr algn="ctr">
                <a:lnSpc>
                  <a:spcPct val="115000"/>
                </a:lnSpc>
                <a:spcAft>
                  <a:spcPts val="0"/>
                </a:spcAft>
                <a:defRPr/>
              </a:pPr>
              <a:r>
                <a:rPr lang="ru-RU" sz="800" dirty="0" err="1">
                  <a:solidFill>
                    <a:srgbClr val="000000"/>
                  </a:solidFill>
                  <a:latin typeface="Bookman Old Style"/>
                  <a:ea typeface="Calibri"/>
                  <a:cs typeface="Times New Roman"/>
                </a:rPr>
                <a:t>чество</a:t>
              </a:r>
              <a:endParaRPr lang="ru-RU" sz="1100" dirty="0">
                <a:solidFill>
                  <a:srgbClr val="000000"/>
                </a:solidFill>
                <a:ea typeface="Calibri"/>
                <a:cs typeface="Times New Roman"/>
              </a:endParaRPr>
            </a:p>
          </p:txBody>
        </p:sp>
      </p:grpSp>
      <p:sp>
        <p:nvSpPr>
          <p:cNvPr id="29" name="Прямоугольник 8">
            <a:extLst>
              <a:ext uri="{FF2B5EF4-FFF2-40B4-BE49-F238E27FC236}">
                <a16:creationId xmlns:a16="http://schemas.microsoft.com/office/drawing/2014/main" xmlns="" id="{20FF5291-820B-46AC-8C25-EED1121191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7092" y="3915984"/>
            <a:ext cx="2631565" cy="626865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altLang="ru-RU" sz="900">
                <a:solidFill>
                  <a:schemeClr val="bg1"/>
                </a:solidFill>
                <a:cs typeface="Calibri" pitchFamily="34" charset="0"/>
              </a:rPr>
              <a:t>Индивидуальный план сопровождения МС, наставник,</a:t>
            </a:r>
            <a:r>
              <a:rPr lang="ru-RU" altLang="ru-RU" sz="1100">
                <a:solidFill>
                  <a:schemeClr val="bg1"/>
                </a:solidFill>
                <a:cs typeface="Calibri" pitchFamily="34" charset="0"/>
              </a:rPr>
              <a:t> </a:t>
            </a:r>
            <a:r>
              <a:rPr lang="ru-RU" altLang="ru-RU" sz="900">
                <a:solidFill>
                  <a:schemeClr val="bg1"/>
                </a:solidFill>
                <a:cs typeface="Calibri" pitchFamily="34" charset="0"/>
              </a:rPr>
              <a:t>ШМО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30" name="Прямоугольник 32">
            <a:extLst>
              <a:ext uri="{FF2B5EF4-FFF2-40B4-BE49-F238E27FC236}">
                <a16:creationId xmlns:a16="http://schemas.microsoft.com/office/drawing/2014/main" xmlns="" id="{9648B586-1009-4357-A69B-460802557A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2329" y="4468313"/>
            <a:ext cx="2655598" cy="7397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altLang="ru-RU" sz="900">
                <a:solidFill>
                  <a:schemeClr val="bg1"/>
                </a:solidFill>
                <a:cs typeface="Calibri" pitchFamily="34" charset="0"/>
              </a:rPr>
              <a:t>Web-клуб молодых специалистов и наставников</a:t>
            </a:r>
            <a:endParaRPr lang="ru-RU" altLang="ru-RU" sz="900">
              <a:solidFill>
                <a:schemeClr val="bg1"/>
              </a:solidFill>
            </a:endParaRPr>
          </a:p>
          <a:p>
            <a:pPr algn="ctr"/>
            <a:r>
              <a:rPr lang="ru-RU" altLang="ru-RU" sz="900">
                <a:solidFill>
                  <a:schemeClr val="bg1"/>
                </a:solidFill>
                <a:cs typeface="Calibri" pitchFamily="34" charset="0"/>
              </a:rPr>
              <a:t>«Интернет-наставник»</a:t>
            </a:r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31" name="Прямоугольник 13">
            <a:extLst>
              <a:ext uri="{FF2B5EF4-FFF2-40B4-BE49-F238E27FC236}">
                <a16:creationId xmlns:a16="http://schemas.microsoft.com/office/drawing/2014/main" xmlns="" id="{EA054E7D-2315-477C-8577-527EF05A0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1836" y="5380654"/>
            <a:ext cx="1994702" cy="67701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altLang="ru-RU" sz="900" dirty="0">
                <a:solidFill>
                  <a:srgbClr val="000000"/>
                </a:solidFill>
                <a:cs typeface="Calibri" pitchFamily="34" charset="0"/>
              </a:rPr>
              <a:t> </a:t>
            </a:r>
            <a:r>
              <a:rPr lang="ru-RU" altLang="ru-RU" sz="800" dirty="0">
                <a:solidFill>
                  <a:srgbClr val="000000"/>
                </a:solidFill>
                <a:cs typeface="Calibri" pitchFamily="34" charset="0"/>
              </a:rPr>
              <a:t>Конкурсы профессионального педагогического </a:t>
            </a:r>
            <a:endParaRPr lang="ru-RU" altLang="ru-RU" sz="900" dirty="0">
              <a:solidFill>
                <a:srgbClr val="000000"/>
              </a:solidFill>
            </a:endParaRPr>
          </a:p>
          <a:p>
            <a:pPr algn="ctr"/>
            <a:r>
              <a:rPr lang="ru-RU" altLang="ru-RU" sz="800" dirty="0">
                <a:solidFill>
                  <a:srgbClr val="000000"/>
                </a:solidFill>
                <a:cs typeface="Calibri" pitchFamily="34" charset="0"/>
              </a:rPr>
              <a:t>мастерства </a:t>
            </a:r>
            <a:endParaRPr lang="ru-RU" altLang="ru-RU" dirty="0">
              <a:solidFill>
                <a:srgbClr val="000000"/>
              </a:solidFill>
            </a:endParaRP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xmlns="" id="{870350DF-0CB8-4B0D-B112-25CA2923E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7070" y="3727261"/>
            <a:ext cx="2259060" cy="5014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altLang="ru-RU" sz="1100" dirty="0">
                <a:solidFill>
                  <a:srgbClr val="000000"/>
                </a:solidFill>
                <a:cs typeface="Calibri" pitchFamily="34" charset="0"/>
              </a:rPr>
              <a:t> </a:t>
            </a:r>
            <a:r>
              <a:rPr lang="ru-RU" altLang="ru-RU" sz="800" dirty="0">
                <a:solidFill>
                  <a:srgbClr val="000000"/>
                </a:solidFill>
                <a:cs typeface="Calibri" pitchFamily="34" charset="0"/>
              </a:rPr>
              <a:t>Школа классного руководителя для молодых специалистов</a:t>
            </a:r>
            <a:endParaRPr lang="ru-RU" altLang="ru-RU" dirty="0">
              <a:solidFill>
                <a:srgbClr val="000000"/>
              </a:solidFill>
            </a:endParaRPr>
          </a:p>
        </p:txBody>
      </p:sp>
      <p:sp>
        <p:nvSpPr>
          <p:cNvPr id="33" name="Прямоугольник 25">
            <a:extLst>
              <a:ext uri="{FF2B5EF4-FFF2-40B4-BE49-F238E27FC236}">
                <a16:creationId xmlns:a16="http://schemas.microsoft.com/office/drawing/2014/main" xmlns="" id="{80CB4A06-B697-46EE-A135-B4B6BADA9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0995" y="4290824"/>
            <a:ext cx="2899929" cy="4137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altLang="ru-RU" sz="800">
                <a:solidFill>
                  <a:srgbClr val="000000"/>
                </a:solidFill>
                <a:cs typeface="Calibri" pitchFamily="34" charset="0"/>
              </a:rPr>
              <a:t>Школа тьюторов для молодых специалистов</a:t>
            </a: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4" name="Прямоугольник 39">
            <a:extLst>
              <a:ext uri="{FF2B5EF4-FFF2-40B4-BE49-F238E27FC236}">
                <a16:creationId xmlns:a16="http://schemas.microsoft.com/office/drawing/2014/main" xmlns="" id="{0AD0FD4B-1EE5-43A4-A977-96F5D83688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1949" y="4761705"/>
            <a:ext cx="1405905" cy="55164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altLang="ru-RU" sz="800">
                <a:solidFill>
                  <a:srgbClr val="000000"/>
                </a:solidFill>
                <a:cs typeface="Calibri" pitchFamily="34" charset="0"/>
              </a:rPr>
              <a:t>МО М</a:t>
            </a:r>
            <a:r>
              <a:rPr lang="ru-RU" altLang="ru-RU" sz="800" b="1">
                <a:solidFill>
                  <a:srgbClr val="000000"/>
                </a:solidFill>
                <a:cs typeface="Calibri" pitchFamily="34" charset="0"/>
              </a:rPr>
              <a:t>О</a:t>
            </a:r>
            <a:r>
              <a:rPr lang="ru-RU" altLang="ru-RU" sz="800">
                <a:solidFill>
                  <a:srgbClr val="000000"/>
                </a:solidFill>
                <a:cs typeface="Calibri" pitchFamily="34" charset="0"/>
              </a:rPr>
              <a:t>РОС</a:t>
            </a: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5" name="Пятиугольник 21">
            <a:extLst>
              <a:ext uri="{FF2B5EF4-FFF2-40B4-BE49-F238E27FC236}">
                <a16:creationId xmlns:a16="http://schemas.microsoft.com/office/drawing/2014/main" xmlns="" id="{73C0E588-C284-4D41-87C7-EA2534870E67}"/>
              </a:ext>
            </a:extLst>
          </p:cNvPr>
          <p:cNvSpPr>
            <a:spLocks noChangeArrowheads="1"/>
          </p:cNvSpPr>
          <p:nvPr/>
        </p:nvSpPr>
        <p:spPr bwMode="auto">
          <a:xfrm rot="21014491">
            <a:off x="272131" y="5520178"/>
            <a:ext cx="2180955" cy="831640"/>
          </a:xfrm>
          <a:prstGeom prst="homePlate">
            <a:avLst>
              <a:gd name="adj" fmla="val 49948"/>
            </a:avLst>
          </a:prstGeom>
          <a:solidFill>
            <a:schemeClr val="accent1">
              <a:lumMod val="75000"/>
            </a:schemeClr>
          </a:solidFill>
          <a:ln w="25400">
            <a:solidFill>
              <a:srgbClr val="243F6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altLang="ru-RU" sz="900" dirty="0">
                <a:solidFill>
                  <a:schemeClr val="bg1"/>
                </a:solidFill>
                <a:cs typeface="Calibri" pitchFamily="34" charset="0"/>
              </a:rPr>
              <a:t>Партнеры: ОУ МСО</a:t>
            </a:r>
            <a:endParaRPr lang="ru-RU" altLang="ru-RU" sz="900" dirty="0">
              <a:solidFill>
                <a:schemeClr val="bg1"/>
              </a:solidFill>
            </a:endParaRPr>
          </a:p>
          <a:p>
            <a:pPr algn="ctr"/>
            <a:r>
              <a:rPr lang="ru-RU" altLang="ru-RU" sz="900" dirty="0">
                <a:solidFill>
                  <a:schemeClr val="bg1"/>
                </a:solidFill>
                <a:cs typeface="Calibri" pitchFamily="34" charset="0"/>
              </a:rPr>
              <a:t>МБОУ СОШ № 44 (координатор)</a:t>
            </a:r>
            <a:endParaRPr lang="ru-RU" altLang="ru-RU" dirty="0">
              <a:solidFill>
                <a:schemeClr val="bg1"/>
              </a:solidFill>
            </a:endParaRPr>
          </a:p>
        </p:txBody>
      </p:sp>
      <p:sp>
        <p:nvSpPr>
          <p:cNvPr id="36" name="Пятиугольник 22">
            <a:extLst>
              <a:ext uri="{FF2B5EF4-FFF2-40B4-BE49-F238E27FC236}">
                <a16:creationId xmlns:a16="http://schemas.microsoft.com/office/drawing/2014/main" xmlns="" id="{82E5C2E2-3888-4252-8664-ED2AD0FF21D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196538" y="5499277"/>
            <a:ext cx="2704666" cy="1253771"/>
          </a:xfrm>
          <a:prstGeom prst="homePlate">
            <a:avLst>
              <a:gd name="adj" fmla="val 49940"/>
            </a:avLst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rgbClr val="243F6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altLang="ru-RU" sz="900" dirty="0">
                <a:solidFill>
                  <a:srgbClr val="000000"/>
                </a:solidFill>
                <a:cs typeface="Calibri" pitchFamily="34" charset="0"/>
              </a:rPr>
              <a:t>Партнеры: МБОУ СЕНЛ, </a:t>
            </a:r>
            <a:endParaRPr lang="ru-RU" altLang="ru-RU" sz="900" dirty="0"/>
          </a:p>
          <a:p>
            <a:pPr algn="ctr"/>
            <a:r>
              <a:rPr lang="ru-RU" altLang="ru-RU" sz="800" dirty="0">
                <a:solidFill>
                  <a:srgbClr val="000000"/>
                </a:solidFill>
                <a:cs typeface="Calibri" pitchFamily="34" charset="0"/>
              </a:rPr>
              <a:t>МБОУ лицей № 3 (координатор), </a:t>
            </a:r>
            <a:endParaRPr lang="ru-RU" altLang="ru-RU" sz="900" dirty="0"/>
          </a:p>
          <a:p>
            <a:pPr algn="ctr"/>
            <a:r>
              <a:rPr lang="ru-RU" altLang="ru-RU" sz="800" dirty="0">
                <a:solidFill>
                  <a:srgbClr val="000000"/>
                </a:solidFill>
                <a:cs typeface="Calibri" pitchFamily="34" charset="0"/>
              </a:rPr>
              <a:t>МБОУ лицей им. г-м </a:t>
            </a:r>
            <a:r>
              <a:rPr lang="ru-RU" altLang="ru-RU" sz="800" dirty="0" err="1">
                <a:solidFill>
                  <a:srgbClr val="000000"/>
                </a:solidFill>
                <a:cs typeface="Calibri" pitchFamily="34" charset="0"/>
              </a:rPr>
              <a:t>Хисматулина</a:t>
            </a:r>
            <a:r>
              <a:rPr lang="ru-RU" altLang="ru-RU" sz="800" dirty="0">
                <a:solidFill>
                  <a:srgbClr val="000000"/>
                </a:solidFill>
                <a:cs typeface="Calibri" pitchFamily="34" charset="0"/>
              </a:rPr>
              <a:t> В.И., </a:t>
            </a:r>
            <a:endParaRPr lang="ru-RU" altLang="ru-RU" sz="900" dirty="0"/>
          </a:p>
          <a:p>
            <a:pPr algn="ctr"/>
            <a:r>
              <a:rPr lang="ru-RU" altLang="ru-RU" sz="800" dirty="0">
                <a:solidFill>
                  <a:srgbClr val="000000"/>
                </a:solidFill>
                <a:cs typeface="Calibri" pitchFamily="34" charset="0"/>
              </a:rPr>
              <a:t>МАОУ ДО «ЭБЦ», </a:t>
            </a:r>
            <a:endParaRPr lang="ru-RU" altLang="ru-RU" sz="900" dirty="0"/>
          </a:p>
          <a:p>
            <a:pPr algn="ctr"/>
            <a:r>
              <a:rPr lang="ru-RU" altLang="ru-RU" sz="800" dirty="0">
                <a:solidFill>
                  <a:srgbClr val="000000"/>
                </a:solidFill>
                <a:cs typeface="Calibri" pitchFamily="34" charset="0"/>
              </a:rPr>
              <a:t>МБОУ СОШ № 32 (координатор), </a:t>
            </a:r>
            <a:endParaRPr lang="ru-RU" altLang="ru-RU" sz="900" dirty="0"/>
          </a:p>
          <a:p>
            <a:pPr algn="ctr"/>
            <a:r>
              <a:rPr lang="ru-RU" altLang="ru-RU" sz="800" dirty="0">
                <a:solidFill>
                  <a:srgbClr val="000000"/>
                </a:solidFill>
                <a:cs typeface="Calibri" pitchFamily="34" charset="0"/>
              </a:rPr>
              <a:t>МБОУ СОШ № 44</a:t>
            </a:r>
            <a:endParaRPr lang="ru-RU" altLang="ru-RU" sz="900" dirty="0"/>
          </a:p>
          <a:p>
            <a:pPr algn="ctr"/>
            <a:r>
              <a:rPr lang="ru-RU" altLang="ru-RU" sz="800" dirty="0" err="1">
                <a:solidFill>
                  <a:srgbClr val="000000"/>
                </a:solidFill>
                <a:cs typeface="Calibri" pitchFamily="34" charset="0"/>
              </a:rPr>
              <a:t>Сургутская</a:t>
            </a:r>
            <a:r>
              <a:rPr lang="ru-RU" altLang="ru-RU" sz="800" dirty="0">
                <a:solidFill>
                  <a:srgbClr val="000000"/>
                </a:solidFill>
                <a:cs typeface="Calibri" pitchFamily="34" charset="0"/>
              </a:rPr>
              <a:t> городская организация Профсоюза</a:t>
            </a:r>
            <a:endParaRPr lang="ru-RU" altLang="ru-RU" dirty="0"/>
          </a:p>
        </p:txBody>
      </p:sp>
      <p:sp>
        <p:nvSpPr>
          <p:cNvPr id="37" name="Пятиугольник 23">
            <a:extLst>
              <a:ext uri="{FF2B5EF4-FFF2-40B4-BE49-F238E27FC236}">
                <a16:creationId xmlns:a16="http://schemas.microsoft.com/office/drawing/2014/main" xmlns="" id="{814DD9F8-8830-494C-A3B9-2DB322390080}"/>
              </a:ext>
            </a:extLst>
          </p:cNvPr>
          <p:cNvSpPr>
            <a:spLocks noChangeArrowheads="1"/>
          </p:cNvSpPr>
          <p:nvPr/>
        </p:nvSpPr>
        <p:spPr bwMode="auto">
          <a:xfrm rot="20916011">
            <a:off x="3470112" y="5993353"/>
            <a:ext cx="2096841" cy="731342"/>
          </a:xfrm>
          <a:prstGeom prst="homePlate">
            <a:avLst>
              <a:gd name="adj" fmla="val 50079"/>
            </a:avLst>
          </a:prstGeom>
          <a:solidFill>
            <a:schemeClr val="accent1">
              <a:lumMod val="50000"/>
            </a:schemeClr>
          </a:solidFill>
          <a:ln w="25400">
            <a:solidFill>
              <a:srgbClr val="243F6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altLang="ru-RU" sz="800" dirty="0">
                <a:solidFill>
                  <a:schemeClr val="bg1"/>
                </a:solidFill>
                <a:cs typeface="Calibri" pitchFamily="34" charset="0"/>
              </a:rPr>
              <a:t>ГМО специалистов по организационно-методической работе</a:t>
            </a:r>
            <a:endParaRPr lang="ru-RU" altLang="ru-RU" dirty="0">
              <a:solidFill>
                <a:schemeClr val="bg1"/>
              </a:solidFill>
            </a:endParaRPr>
          </a:p>
        </p:txBody>
      </p:sp>
      <p:sp>
        <p:nvSpPr>
          <p:cNvPr id="38" name="Прямоугольник 26">
            <a:extLst>
              <a:ext uri="{FF2B5EF4-FFF2-40B4-BE49-F238E27FC236}">
                <a16:creationId xmlns:a16="http://schemas.microsoft.com/office/drawing/2014/main" xmlns="" id="{3A9E0688-7A57-43EC-8A98-15BB77BEC3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2314" y="2102152"/>
            <a:ext cx="2259060" cy="501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altLang="ru-RU" sz="1100" dirty="0">
                <a:solidFill>
                  <a:srgbClr val="000000"/>
                </a:solidFill>
                <a:cs typeface="Calibri" pitchFamily="34" charset="0"/>
              </a:rPr>
              <a:t> </a:t>
            </a:r>
            <a:r>
              <a:rPr lang="ru-RU" altLang="ru-RU" sz="800" dirty="0">
                <a:solidFill>
                  <a:srgbClr val="000000"/>
                </a:solidFill>
                <a:cs typeface="Calibri" pitchFamily="34" charset="0"/>
              </a:rPr>
              <a:t>Кадровая школа для молодых специалистов</a:t>
            </a:r>
            <a:endParaRPr lang="ru-RU" altLang="ru-RU" dirty="0">
              <a:solidFill>
                <a:srgbClr val="000000"/>
              </a:solidFill>
            </a:endParaRPr>
          </a:p>
        </p:txBody>
      </p:sp>
      <p:sp>
        <p:nvSpPr>
          <p:cNvPr id="39" name="Прямоугольник 27">
            <a:extLst>
              <a:ext uri="{FF2B5EF4-FFF2-40B4-BE49-F238E27FC236}">
                <a16:creationId xmlns:a16="http://schemas.microsoft.com/office/drawing/2014/main" xmlns="" id="{9E8D8138-DBEA-4D70-9047-DCD0517E38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8546" y="2725081"/>
            <a:ext cx="1049422" cy="3008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altLang="ru-RU" sz="800" dirty="0">
                <a:solidFill>
                  <a:srgbClr val="000000"/>
                </a:solidFill>
                <a:cs typeface="Calibri" pitchFamily="34" charset="0"/>
              </a:rPr>
              <a:t>Киноклуб</a:t>
            </a:r>
            <a:endParaRPr lang="ru-RU" altLang="ru-RU" dirty="0">
              <a:solidFill>
                <a:srgbClr val="000000"/>
              </a:solidFill>
            </a:endParaRPr>
          </a:p>
        </p:txBody>
      </p:sp>
      <p:sp>
        <p:nvSpPr>
          <p:cNvPr id="40" name="Прямоугольник 28">
            <a:extLst>
              <a:ext uri="{FF2B5EF4-FFF2-40B4-BE49-F238E27FC236}">
                <a16:creationId xmlns:a16="http://schemas.microsoft.com/office/drawing/2014/main" xmlns="" id="{5A3B7680-0F07-4EC8-8D6C-469DB1AB5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0910" y="3149711"/>
            <a:ext cx="1610181" cy="4764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altLang="ru-RU" sz="800" dirty="0">
                <a:solidFill>
                  <a:srgbClr val="000000"/>
                </a:solidFill>
                <a:cs typeface="Calibri" pitchFamily="34" charset="0"/>
              </a:rPr>
              <a:t>Мастер-классы, семинары</a:t>
            </a:r>
            <a:endParaRPr lang="ru-RU" altLang="ru-RU" dirty="0">
              <a:solidFill>
                <a:srgbClr val="000000"/>
              </a:solidFill>
            </a:endParaRPr>
          </a:p>
        </p:txBody>
      </p:sp>
      <p:sp>
        <p:nvSpPr>
          <p:cNvPr id="41" name="Пятиугольник 29">
            <a:extLst>
              <a:ext uri="{FF2B5EF4-FFF2-40B4-BE49-F238E27FC236}">
                <a16:creationId xmlns:a16="http://schemas.microsoft.com/office/drawing/2014/main" xmlns="" id="{0CA33495-88D4-40C5-886C-7241A0E284B4}"/>
              </a:ext>
            </a:extLst>
          </p:cNvPr>
          <p:cNvSpPr>
            <a:spLocks noChangeArrowheads="1"/>
          </p:cNvSpPr>
          <p:nvPr/>
        </p:nvSpPr>
        <p:spPr bwMode="auto">
          <a:xfrm rot="21017134" flipH="1">
            <a:off x="7324592" y="1469944"/>
            <a:ext cx="3326506" cy="877610"/>
          </a:xfrm>
          <a:prstGeom prst="homePlate">
            <a:avLst>
              <a:gd name="adj" fmla="val 50002"/>
            </a:avLst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rgbClr val="243F6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/>
            <a:r>
              <a:rPr lang="ru-RU" altLang="ru-RU" sz="900">
                <a:solidFill>
                  <a:srgbClr val="000000"/>
                </a:solidFill>
                <a:cs typeface="Calibri" pitchFamily="34" charset="0"/>
              </a:rPr>
              <a:t>Партнеры: учреждения ВПО, СПО, специалисты ДО, участники кадрового резерва. </a:t>
            </a:r>
            <a:endParaRPr lang="ru-RU" altLang="ru-RU"/>
          </a:p>
        </p:txBody>
      </p:sp>
      <p:sp>
        <p:nvSpPr>
          <p:cNvPr id="42" name="Пятиугольник 30">
            <a:extLst>
              <a:ext uri="{FF2B5EF4-FFF2-40B4-BE49-F238E27FC236}">
                <a16:creationId xmlns:a16="http://schemas.microsoft.com/office/drawing/2014/main" xmlns="" id="{CDD45212-ABE6-4219-8394-F7D7433E76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148" y="848499"/>
            <a:ext cx="3494857" cy="1435883"/>
          </a:xfrm>
          <a:prstGeom prst="homePlate">
            <a:avLst>
              <a:gd name="adj" fmla="val 50007"/>
            </a:avLst>
          </a:prstGeom>
          <a:solidFill>
            <a:srgbClr val="EAF1DD">
              <a:alpha val="86000"/>
            </a:srgbClr>
          </a:solidFill>
          <a:ln w="25400">
            <a:solidFill>
              <a:srgbClr val="243F6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r>
              <a:rPr lang="ru-RU" altLang="ru-RU" sz="900" b="1" dirty="0" err="1">
                <a:solidFill>
                  <a:srgbClr val="000000"/>
                </a:solidFill>
                <a:cs typeface="Calibri" pitchFamily="34" charset="0"/>
              </a:rPr>
              <a:t>Hard</a:t>
            </a:r>
            <a:r>
              <a:rPr lang="ru-RU" altLang="ru-RU" sz="900" b="1" dirty="0">
                <a:solidFill>
                  <a:srgbClr val="000000"/>
                </a:solidFill>
                <a:cs typeface="Calibri" pitchFamily="34" charset="0"/>
              </a:rPr>
              <a:t> </a:t>
            </a:r>
            <a:r>
              <a:rPr lang="ru-RU" altLang="ru-RU" sz="900" b="1" dirty="0" err="1">
                <a:solidFill>
                  <a:srgbClr val="000000"/>
                </a:solidFill>
                <a:cs typeface="Calibri" pitchFamily="34" charset="0"/>
              </a:rPr>
              <a:t>skills</a:t>
            </a:r>
            <a:r>
              <a:rPr lang="ru-RU" altLang="ru-RU" sz="900" dirty="0">
                <a:solidFill>
                  <a:srgbClr val="000000"/>
                </a:solidFill>
                <a:cs typeface="Calibri" pitchFamily="34" charset="0"/>
              </a:rPr>
              <a:t> - профессиональные навыки (предметные, методические)</a:t>
            </a:r>
            <a:endParaRPr lang="ru-RU" altLang="ru-RU" sz="900" dirty="0"/>
          </a:p>
          <a:p>
            <a:r>
              <a:rPr lang="ru-RU" altLang="ru-RU" sz="900" b="1" dirty="0" err="1">
                <a:solidFill>
                  <a:srgbClr val="000000"/>
                </a:solidFill>
                <a:cs typeface="Calibri" pitchFamily="34" charset="0"/>
              </a:rPr>
              <a:t>Soft</a:t>
            </a:r>
            <a:r>
              <a:rPr lang="ru-RU" altLang="ru-RU" sz="900" b="1" dirty="0">
                <a:solidFill>
                  <a:srgbClr val="000000"/>
                </a:solidFill>
                <a:cs typeface="Calibri" pitchFamily="34" charset="0"/>
              </a:rPr>
              <a:t> </a:t>
            </a:r>
            <a:r>
              <a:rPr lang="ru-RU" altLang="ru-RU" sz="900" b="1" dirty="0" err="1">
                <a:solidFill>
                  <a:srgbClr val="000000"/>
                </a:solidFill>
                <a:cs typeface="Calibri" pitchFamily="34" charset="0"/>
              </a:rPr>
              <a:t>skills</a:t>
            </a:r>
            <a:r>
              <a:rPr lang="ru-RU" altLang="ru-RU" sz="900" dirty="0">
                <a:solidFill>
                  <a:srgbClr val="000000"/>
                </a:solidFill>
                <a:cs typeface="Calibri" pitchFamily="34" charset="0"/>
              </a:rPr>
              <a:t> - междисциплинарные навыки (коммуникативные, управленческие, кооперация, </a:t>
            </a:r>
            <a:r>
              <a:rPr lang="ru-RU" altLang="ru-RU" sz="900" dirty="0" err="1">
                <a:solidFill>
                  <a:srgbClr val="000000"/>
                </a:solidFill>
                <a:cs typeface="Calibri" pitchFamily="34" charset="0"/>
              </a:rPr>
              <a:t>командность</a:t>
            </a:r>
            <a:r>
              <a:rPr lang="ru-RU" altLang="ru-RU" sz="900" dirty="0">
                <a:solidFill>
                  <a:srgbClr val="000000"/>
                </a:solidFill>
                <a:cs typeface="Calibri" pitchFamily="34" charset="0"/>
              </a:rPr>
              <a:t>)</a:t>
            </a:r>
            <a:endParaRPr lang="ru-RU" altLang="ru-RU" sz="900" dirty="0"/>
          </a:p>
          <a:p>
            <a:r>
              <a:rPr lang="ru-RU" altLang="ru-RU" sz="900" b="1" dirty="0" err="1">
                <a:solidFill>
                  <a:srgbClr val="000000"/>
                </a:solidFill>
                <a:cs typeface="Calibri" pitchFamily="34" charset="0"/>
              </a:rPr>
              <a:t>Self</a:t>
            </a:r>
            <a:r>
              <a:rPr lang="ru-RU" altLang="ru-RU" sz="900" b="1" dirty="0">
                <a:solidFill>
                  <a:srgbClr val="000000"/>
                </a:solidFill>
                <a:cs typeface="Calibri" pitchFamily="34" charset="0"/>
              </a:rPr>
              <a:t> </a:t>
            </a:r>
            <a:r>
              <a:rPr lang="ru-RU" altLang="ru-RU" sz="900" b="1" dirty="0" err="1">
                <a:solidFill>
                  <a:srgbClr val="000000"/>
                </a:solidFill>
                <a:cs typeface="Calibri" pitchFamily="34" charset="0"/>
              </a:rPr>
              <a:t>skills</a:t>
            </a:r>
            <a:r>
              <a:rPr lang="ru-RU" altLang="ru-RU" sz="900" dirty="0">
                <a:solidFill>
                  <a:srgbClr val="000000"/>
                </a:solidFill>
                <a:cs typeface="Calibri" pitchFamily="34" charset="0"/>
              </a:rPr>
              <a:t> – навыки построения себя (навыки эмоционального интеллекта: осознанность, креативность, воля, воображение, саморазвитие, понимание своих целей)</a:t>
            </a:r>
            <a:endParaRPr lang="ru-RU" altLang="ru-RU" sz="900" dirty="0"/>
          </a:p>
        </p:txBody>
      </p:sp>
    </p:spTree>
    <p:extLst>
      <p:ext uri="{BB962C8B-B14F-4D97-AF65-F5344CB8AC3E}">
        <p14:creationId xmlns:p14="http://schemas.microsoft.com/office/powerpoint/2010/main" val="2932320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7FCDE951-5C90-46D7-BDB0-6FB4D47ACD8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000" t="11110" r="23482" b="4630"/>
          <a:stretch/>
        </p:blipFill>
        <p:spPr>
          <a:xfrm rot="5400000">
            <a:off x="2385048" y="-2385047"/>
            <a:ext cx="7421906" cy="12192001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81518EE1-A12C-44B7-B3D8-CF3C00E397ED}"/>
              </a:ext>
            </a:extLst>
          </p:cNvPr>
          <p:cNvSpPr/>
          <p:nvPr/>
        </p:nvSpPr>
        <p:spPr>
          <a:xfrm>
            <a:off x="-2" y="22270"/>
            <a:ext cx="12192002" cy="7421906"/>
          </a:xfrm>
          <a:prstGeom prst="rect">
            <a:avLst/>
          </a:prstGeom>
          <a:solidFill>
            <a:schemeClr val="lt1">
              <a:alpha val="62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112D177A-6DE9-4C1F-993F-F69BD7E5FDAB}"/>
              </a:ext>
            </a:extLst>
          </p:cNvPr>
          <p:cNvSpPr txBox="1">
            <a:spLocks/>
          </p:cNvSpPr>
          <p:nvPr/>
        </p:nvSpPr>
        <p:spPr>
          <a:xfrm>
            <a:off x="1146731" y="-368346"/>
            <a:ext cx="1056266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sz="3200" dirty="0">
                <a:latin typeface="Bahnschrift Light Condensed" panose="020B0502040204020203" pitchFamily="34" charset="0"/>
              </a:rPr>
              <a:t>Муниципальное автономное учреждение «Информационно-методический центр»</a:t>
            </a:r>
            <a:endParaRPr lang="ru-RU" sz="2400" dirty="0">
              <a:latin typeface="Bahnschrift Light Condensed" panose="020B0502040204020203" pitchFamily="34" charset="0"/>
            </a:endParaRPr>
          </a:p>
        </p:txBody>
      </p:sp>
      <p:graphicFrame>
        <p:nvGraphicFramePr>
          <p:cNvPr id="8" name="Объект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1517589"/>
              </p:ext>
            </p:extLst>
          </p:nvPr>
        </p:nvGraphicFramePr>
        <p:xfrm>
          <a:off x="457926" y="900316"/>
          <a:ext cx="11479348" cy="5756957"/>
        </p:xfrm>
        <a:graphic>
          <a:graphicData uri="http://schemas.openxmlformats.org/drawingml/2006/table">
            <a:tbl>
              <a:tblPr fir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60857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8101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126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35576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400" dirty="0">
                          <a:latin typeface="Bahnschrift Light" panose="020B0502040204020203" pitchFamily="34" charset="0"/>
                        </a:rPr>
                        <a:t>Предметная область/направление</a:t>
                      </a:r>
                      <a:endParaRPr lang="ru-RU" sz="1400" dirty="0">
                        <a:solidFill>
                          <a:srgbClr val="002060"/>
                        </a:solidFill>
                        <a:latin typeface="Bahnschrift Ligh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47" marR="914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400" dirty="0">
                          <a:latin typeface="Bahnschrift Light" panose="020B0502040204020203" pitchFamily="34" charset="0"/>
                        </a:rPr>
                        <a:t>Ф.И.О. куратора</a:t>
                      </a:r>
                      <a:endParaRPr lang="ru-RU" sz="1400" dirty="0">
                        <a:solidFill>
                          <a:srgbClr val="002060"/>
                        </a:solidFill>
                        <a:latin typeface="Bahnschrift Ligh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47" marR="91447" anchor="ctr"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400" dirty="0">
                          <a:latin typeface="Bahnschrift Light" panose="020B0502040204020203" pitchFamily="34" charset="0"/>
                        </a:rPr>
                        <a:t>Телефон </a:t>
                      </a:r>
                      <a:endParaRPr lang="ru-RU" sz="1400" dirty="0">
                        <a:solidFill>
                          <a:srgbClr val="002060"/>
                        </a:solidFill>
                        <a:latin typeface="Bahnschrift Ligh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47" marR="91447" anchor="ctr"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5576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Учителя начальных классов</a:t>
                      </a:r>
                      <a:endParaRPr lang="ru-RU" sz="1400" dirty="0">
                        <a:effectLst/>
                        <a:latin typeface="Bahnschrift Light" panose="020B0502040204020203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Зайцева Светлана Афанасьевна, методист</a:t>
                      </a:r>
                      <a:endParaRPr lang="ru-RU" sz="1400" dirty="0">
                        <a:effectLst/>
                        <a:latin typeface="Bahnschrift Light" panose="020B0502040204020203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400" dirty="0">
                          <a:latin typeface="Bahnschrift Light" panose="020B0502040204020203" pitchFamily="34" charset="0"/>
                        </a:rPr>
                        <a:t>52-56-62</a:t>
                      </a:r>
                      <a:endParaRPr lang="ru-RU" sz="1400" dirty="0">
                        <a:latin typeface="Bahnschrift Ligh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47" marR="914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5576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Химия</a:t>
                      </a:r>
                      <a:endParaRPr lang="ru-RU" sz="1400" dirty="0">
                        <a:effectLst/>
                        <a:latin typeface="Bahnschrift Light" panose="020B0502040204020203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Bahnschrift Light" panose="020B0502040204020203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Bahnschrift Ligh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47" marR="914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30789315"/>
                  </a:ext>
                </a:extLst>
              </a:tr>
              <a:tr h="449128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Иностранный язык</a:t>
                      </a:r>
                      <a:endParaRPr lang="ru-RU" sz="1400" dirty="0">
                        <a:effectLst/>
                        <a:latin typeface="Bahnschrift Light" panose="020B0502040204020203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u="none" strike="noStrike" kern="1200" cap="none" spc="0" normalizeH="0" baseline="0" noProof="0" dirty="0" err="1">
                          <a:ln>
                            <a:noFill/>
                          </a:ln>
                          <a:effectLst/>
                          <a:uLnTx/>
                          <a:uFillTx/>
                          <a:latin typeface="Bahnschrift Light" panose="020B0502040204020203" pitchFamily="34" charset="0"/>
                        </a:rPr>
                        <a:t>Шурова</a:t>
                      </a:r>
                      <a:r>
                        <a:rPr kumimoji="0" lang="ru-RU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ahnschrift Light" panose="020B0502040204020203" pitchFamily="34" charset="0"/>
                        </a:rPr>
                        <a:t> Наталья Геннадьевна, методист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ahnschrift Light" panose="020B0502040204020203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ahnschrift Light" panose="020B0502040204020203" pitchFamily="34" charset="0"/>
                        </a:rPr>
                        <a:t>52-56-71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ahnschrift Ligh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47" marR="914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4904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Математика</a:t>
                      </a:r>
                      <a:endParaRPr lang="ru-RU" sz="1400" dirty="0">
                        <a:effectLst/>
                        <a:latin typeface="Bahnschrift Light" panose="020B0502040204020203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Bahnschrift Light" panose="020B0502040204020203" pitchFamily="34" charset="0"/>
                        </a:rPr>
                        <a:t>Раимбакиева</a:t>
                      </a: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 Лариса </a:t>
                      </a:r>
                      <a:r>
                        <a:rPr lang="ru-RU" sz="1400" dirty="0" err="1">
                          <a:effectLst/>
                          <a:latin typeface="Bahnschrift Light" panose="020B0502040204020203" pitchFamily="34" charset="0"/>
                        </a:rPr>
                        <a:t>Хакимовна</a:t>
                      </a: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, методист</a:t>
                      </a:r>
                      <a:endParaRPr lang="ru-RU" sz="1400" dirty="0">
                        <a:effectLst/>
                        <a:latin typeface="Bahnschrift Light" panose="020B0502040204020203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400" dirty="0">
                          <a:latin typeface="Bahnschrift Light" panose="020B0502040204020203" pitchFamily="34" charset="0"/>
                        </a:rPr>
                        <a:t>52-56-71</a:t>
                      </a:r>
                      <a:endParaRPr lang="ru-RU" sz="1400" dirty="0">
                        <a:latin typeface="Bahnschrift Ligh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47" marR="914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4904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Информатика</a:t>
                      </a:r>
                      <a:endParaRPr lang="ru-RU" sz="1400" dirty="0">
                        <a:effectLst/>
                        <a:latin typeface="Bahnschrift Light" panose="020B0502040204020203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4904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Физика</a:t>
                      </a:r>
                      <a:endParaRPr lang="ru-RU" sz="1400" dirty="0">
                        <a:effectLst/>
                        <a:latin typeface="Bahnschrift Light" panose="020B0502040204020203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7" marR="91447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49128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Русский язык и</a:t>
                      </a:r>
                      <a:r>
                        <a:rPr lang="ru-RU" sz="1400" baseline="0" dirty="0">
                          <a:effectLst/>
                          <a:latin typeface="Bahnschrift Light" panose="020B0502040204020203" pitchFamily="34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литература</a:t>
                      </a:r>
                      <a:endParaRPr lang="ru-RU" sz="1400" dirty="0">
                        <a:effectLst/>
                        <a:latin typeface="Bahnschrift Light" panose="020B0502040204020203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Петрасевич Екатерина Васильевна, методист</a:t>
                      </a:r>
                      <a:endParaRPr lang="ru-RU" sz="1400" dirty="0">
                        <a:effectLst/>
                        <a:latin typeface="Bahnschrift Light" panose="020B0502040204020203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Bahnschrift Light" panose="020B0502040204020203" pitchFamily="34" charset="0"/>
                        </a:rPr>
                        <a:t>52-56-71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ahnschrift Light" panose="020B05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1447" marR="914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333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История, обществознание, экономика, право</a:t>
                      </a:r>
                      <a:endParaRPr lang="ru-RU" sz="1400" dirty="0">
                        <a:effectLst/>
                        <a:latin typeface="Bahnschrift Light" panose="020B0502040204020203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Bahnschrift Light" panose="020B0502040204020203" pitchFamily="34" charset="0"/>
                        </a:rPr>
                        <a:t>Пенченкова</a:t>
                      </a: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 Евгения Викторовна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 </a:t>
                      </a:r>
                      <a:endParaRPr lang="ru-RU" sz="1400" dirty="0">
                        <a:effectLst/>
                        <a:latin typeface="Bahnschrift Light" panose="020B0502040204020203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400" dirty="0">
                          <a:latin typeface="Bahnschrift Light" panose="020B0502040204020203" pitchFamily="34" charset="0"/>
                        </a:rPr>
                        <a:t>52-56-71</a:t>
                      </a:r>
                      <a:endParaRPr lang="ru-RU" sz="1400" dirty="0">
                        <a:latin typeface="Bahnschrift Ligh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47" marR="914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34904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География</a:t>
                      </a:r>
                      <a:endParaRPr lang="ru-RU" sz="1400" dirty="0">
                        <a:effectLst/>
                        <a:latin typeface="Bahnschrift Light" panose="020B0502040204020203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34904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Физическая культура</a:t>
                      </a:r>
                      <a:endParaRPr lang="ru-RU" sz="1400" dirty="0">
                        <a:effectLst/>
                        <a:latin typeface="Bahnschrift Light" panose="020B0502040204020203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  <a:ea typeface="Calibri"/>
                          <a:cs typeface="Times New Roman" panose="02020603050405020304" pitchFamily="18" charset="0"/>
                        </a:rPr>
                        <a:t>Кучеренко Елена Сергеевна,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  <a:ea typeface="Calibri"/>
                          <a:cs typeface="Times New Roman" panose="02020603050405020304" pitchFamily="18" charset="0"/>
                        </a:rPr>
                        <a:t>начальник отдела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400" dirty="0">
                          <a:latin typeface="Bahnschrift Light" panose="020B0502040204020203" pitchFamily="34" charset="0"/>
                        </a:rPr>
                        <a:t>52-56-64</a:t>
                      </a:r>
                      <a:endParaRPr lang="ru-RU" sz="1400" dirty="0">
                        <a:latin typeface="Bahnschrift Ligh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47" marR="914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16441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ОБЖ</a:t>
                      </a:r>
                      <a:endParaRPr lang="ru-RU" sz="1400" dirty="0">
                        <a:effectLst/>
                        <a:latin typeface="Bahnschrift Light" panose="020B0502040204020203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16441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Биология и экология</a:t>
                      </a:r>
                      <a:endParaRPr lang="ru-RU" sz="1400" dirty="0">
                        <a:effectLst/>
                        <a:latin typeface="Bahnschrift Light" panose="020B0502040204020203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Bahnschrift Light" panose="020B0502040204020203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Bahnschrift Ligh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47" marR="914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5400078"/>
                  </a:ext>
                </a:extLst>
              </a:tr>
              <a:tr h="234904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Музыка</a:t>
                      </a:r>
                      <a:endParaRPr lang="ru-RU" sz="1400" dirty="0">
                        <a:effectLst/>
                        <a:latin typeface="Bahnschrift Light" panose="020B0502040204020203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4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Арсланова Ирина Викторовна, методист</a:t>
                      </a:r>
                      <a:endParaRPr lang="ru-RU" sz="1400" dirty="0">
                        <a:effectLst/>
                        <a:latin typeface="Bahnschrift Light" panose="020B0502040204020203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4"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400" dirty="0">
                          <a:latin typeface="Bahnschrift Light" panose="020B0502040204020203" pitchFamily="34" charset="0"/>
                        </a:rPr>
                        <a:t>52-56-70</a:t>
                      </a:r>
                      <a:endParaRPr lang="ru-RU" sz="1400" dirty="0">
                        <a:latin typeface="Bahnschrift Ligh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47" marR="914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34904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ИЗО</a:t>
                      </a:r>
                      <a:endParaRPr lang="ru-RU" sz="1400" dirty="0">
                        <a:effectLst/>
                        <a:latin typeface="Bahnschrift Light" panose="020B0502040204020203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34904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Технология</a:t>
                      </a:r>
                      <a:endParaRPr lang="ru-RU" sz="1400" dirty="0">
                        <a:effectLst/>
                        <a:latin typeface="Bahnschrift Light" panose="020B0502040204020203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469807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Доп. образование</a:t>
                      </a:r>
                      <a:r>
                        <a:rPr lang="ru-RU" sz="1400" baseline="0" dirty="0">
                          <a:effectLst/>
                          <a:latin typeface="Bahnschrift Light" panose="020B0502040204020203" pitchFamily="34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художественной направленности</a:t>
                      </a:r>
                      <a:endParaRPr lang="ru-RU" sz="1400" dirty="0">
                        <a:effectLst/>
                        <a:latin typeface="Bahnschrift Light" panose="020B0502040204020203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335576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Молодые</a:t>
                      </a:r>
                      <a:r>
                        <a:rPr lang="ru-RU" sz="1400" baseline="0" dirty="0">
                          <a:effectLst/>
                          <a:latin typeface="Bahnschrift Light" panose="020B0502040204020203" pitchFamily="34" charset="0"/>
                        </a:rPr>
                        <a:t> специалисты, КПК</a:t>
                      </a:r>
                      <a:endParaRPr lang="ru-RU" sz="1400" dirty="0">
                        <a:effectLst/>
                        <a:latin typeface="Bahnschrift Light" panose="020B0502040204020203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Бондаренко</a:t>
                      </a:r>
                      <a:r>
                        <a:rPr lang="ru-RU" sz="1400" baseline="0" dirty="0">
                          <a:effectLst/>
                          <a:latin typeface="Bahnschrift Light" panose="020B0502040204020203" pitchFamily="34" charset="0"/>
                        </a:rPr>
                        <a:t> Анастасия Николаевна,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ahnschrift Light" panose="020B0502040204020203" pitchFamily="34" charset="0"/>
                        </a:rPr>
                        <a:t>методист</a:t>
                      </a:r>
                      <a:endParaRPr lang="ru-RU" sz="1400" dirty="0">
                        <a:effectLst/>
                        <a:latin typeface="Bahnschrift Light" panose="020B0502040204020203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400" dirty="0">
                          <a:latin typeface="Bahnschrift Light" panose="020B0502040204020203" pitchFamily="34" charset="0"/>
                        </a:rPr>
                        <a:t>52-56-70</a:t>
                      </a:r>
                      <a:endParaRPr lang="ru-RU" sz="1400" dirty="0">
                        <a:latin typeface="Bahnschrift Light" panose="020B05020402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47" marR="91447" anchor="ctr">
                    <a:lnL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07520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2096</TotalTime>
  <Words>230</Words>
  <Application>Microsoft Office PowerPoint</Application>
  <PresentationFormat>Произвольный</PresentationFormat>
  <Paragraphs>74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Департамент образования Администрации города    Сургутская городская организация Профсоюза работников народного образования и науки РФ    Муниципальное казенное учреждение «Управление дошкольными образовательными учреждениями»    Муниципальное казенное учреждение «Центр диагностики и консультирования»    Муниципальное автономное учреждение «Информационно-методический центр»</dc:title>
  <dc:creator>gai8</dc:creator>
  <cp:lastModifiedBy>Ильнара Мирзахановна Шарипова</cp:lastModifiedBy>
  <cp:revision>19</cp:revision>
  <dcterms:created xsi:type="dcterms:W3CDTF">2021-09-14T05:42:26Z</dcterms:created>
  <dcterms:modified xsi:type="dcterms:W3CDTF">2021-09-19T09:43:08Z</dcterms:modified>
</cp:coreProperties>
</file>