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7" r:id="rId2"/>
    <p:sldId id="279" r:id="rId3"/>
    <p:sldId id="278" r:id="rId4"/>
    <p:sldId id="280" r:id="rId5"/>
    <p:sldId id="281" r:id="rId6"/>
    <p:sldId id="282" r:id="rId7"/>
    <p:sldId id="284" r:id="rId8"/>
    <p:sldId id="285" r:id="rId9"/>
    <p:sldId id="270" r:id="rId10"/>
    <p:sldId id="286" r:id="rId11"/>
    <p:sldId id="287" r:id="rId12"/>
    <p:sldId id="399" r:id="rId13"/>
    <p:sldId id="274" r:id="rId14"/>
    <p:sldId id="273" r:id="rId15"/>
    <p:sldId id="411" r:id="rId16"/>
    <p:sldId id="272" r:id="rId17"/>
    <p:sldId id="415" r:id="rId18"/>
    <p:sldId id="256" r:id="rId19"/>
    <p:sldId id="257" r:id="rId20"/>
    <p:sldId id="417" r:id="rId21"/>
    <p:sldId id="267" r:id="rId22"/>
    <p:sldId id="268" r:id="rId23"/>
    <p:sldId id="259" r:id="rId24"/>
    <p:sldId id="413" r:id="rId25"/>
    <p:sldId id="414" r:id="rId26"/>
    <p:sldId id="416" r:id="rId27"/>
    <p:sldId id="261" r:id="rId28"/>
    <p:sldId id="262" r:id="rId29"/>
    <p:sldId id="263" r:id="rId30"/>
    <p:sldId id="264" r:id="rId31"/>
    <p:sldId id="266" r:id="rId32"/>
    <p:sldId id="26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7:17:41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0 24575,'-27'23'0,"20"-18"0,0 1 0,1-1 0,0 1 0,0 0 0,-5 9 0,7-10 0,-21 33 0,-2 0 0,-35 36 0,1-24 0,53-42 0,-1 0 0,1 1 0,1 0 0,0 0 0,0 0 0,1 1 0,-6 11 0,12-20 0,-21 31 0,-9 17 0,10-11 0,15-31 0,1 0 0,0 0 0,0 1 0,1-1 0,0 1 0,1 0 0,-1 0 0,1 0 0,0 10 0,1 211 0,3-106 0,-2 271 0,1-386 0,-1 1 0,2-1 0,0 1 0,0-1 0,0 0 0,1 0 0,0 0 0,0 0 0,6 7 0,3 7 0,29 36 0,-28-44 0,1 1 0,1-2 0,0 0 0,1-1 0,24 14 0,-8-4 0,-12-10 0,1-1 0,0-1 0,31 12 0,-4-3 0,-38-15 0,1-1 0,-1 0 0,0-1 0,1 0 0,-1 0 0,14-1 0,68-3 0,-34 0 0,460 2 0,-500-2 0,0 0 0,0-2 0,0 0 0,0-1 0,-1-1 0,0 0 0,23-12 0,14-6 0,-46 21 0,-2 0 0,1-1 0,0-1 0,-1 1 0,1-1 0,-1 0 0,-1 0 0,1-1 0,8-10 0,4-7 0,17-32 0,-26 41 0,-4 4 0,0-1 0,0 0 0,0 0 0,-2-1 0,1 1 0,1-18 0,-1 2 0,1-47 0,-6-402 0,0 463 0,-1 1 0,0 0 0,-1 0 0,-1 0 0,0 1 0,0-1 0,-7-11 0,-4-12 0,6 13 0,-1 0 0,-2 1 0,-14-21 0,12 20 0,2 3 0,-1 0 0,0 1 0,-1 1 0,-16-16 0,12 17 0,0 0 0,1-1 0,0 0 0,-17-25 0,26 34 0,0-1 0,0 1 0,-1 1 0,0 0 0,0 0 0,-1 1 0,-11-7 0,5 4 0,-150-86 0,0 26 0,139 59 0,8 5 0,0 1 0,-1 1 0,0 0 0,0 2 0,0 0 0,-39 4 0,0-1 0,48-1-328,-1 0 0,0 1-1,-22 7 1,34-9 276,-14 3-6774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7:17:42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24575,'3'0'0,"3"-4"0,2-1 0,1-4 0,-1-4 0,-2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7:17:48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459 0 24575,'-4'1'0,"0"-1"0,0 1 0,1 0 0,-1 0 0,0 1 0,1-1 0,-1 1 0,1-1 0,0 1 0,-1 0 0,1 0 0,0 1 0,0-1 0,1 1 0,-1-1 0,0 1 0,1 0 0,-3 3 0,-7 11 0,0 0 0,-10 22 0,7-14 0,-68 137 0,-76 108 0,150-254 0,0 1 0,0 1 0,2-1 0,0 2 0,-8 35 0,8-15 0,-3 74 0,-8 58 0,18-285-1365,0 93-5461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949DA-53E9-4E76-9C26-3E8B7BFF6E4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7638B-CB03-4030-B665-1B8E683A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4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:a16="http://schemas.microsoft.com/office/drawing/2014/main" id="{CB52FAB2-D2A0-459B-8E32-6EF14EE49B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96D69DB-2290-47A8-A2EA-FDD289B89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Чередование поколений мха: </a:t>
            </a:r>
            <a:r>
              <a:rPr lang="ru-RU" dirty="0">
                <a:latin typeface="+mn-lt"/>
              </a:rPr>
              <a:t>растение (гаметофит) – митоз – гамета, оплодотворение – зигота – коробочка. Коробочка  (диплоидный спорофит) – мейоз – спора. Из споры развивается предросток ( гаплоидный). </a:t>
            </a: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8916" name="Номер слайда 3">
            <a:extLst>
              <a:ext uri="{FF2B5EF4-FFF2-40B4-BE49-F238E27FC236}">
                <a16:creationId xmlns:a16="http://schemas.microsoft.com/office/drawing/2014/main" id="{A2B0E548-BC9B-4108-AF2E-533023FAC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C3401B-8D88-4BD2-AC88-4E2554C38801}" type="slidenum">
              <a:rPr lang="ru-RU" altLang="ru-RU" sz="1200" b="0">
                <a:solidFill>
                  <a:srgbClr val="000000"/>
                </a:solidFill>
              </a:rPr>
              <a:pPr/>
              <a:t>12</a:t>
            </a:fld>
            <a:endParaRPr lang="ru-RU" altLang="ru-RU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:a16="http://schemas.microsoft.com/office/drawing/2014/main" id="{965EBD6E-2560-4E0A-9EDF-9CCDE5B4E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CFE8FF5-49A2-4D9D-ADBB-6A17CB8DF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Ответ:</a:t>
            </a:r>
          </a:p>
          <a:p>
            <a:pPr>
              <a:defRPr/>
            </a:pPr>
            <a:r>
              <a:rPr lang="ru-RU" dirty="0">
                <a:latin typeface="+mn-lt"/>
              </a:rPr>
              <a:t>1. В клетках листьев папоротника диплоидный набор хромосом (2n), так они, как и всё растение, развиваются из зиготы с диплоидным набором хромосом (2n) путём митоза.</a:t>
            </a:r>
          </a:p>
          <a:p>
            <a:pPr>
              <a:defRPr/>
            </a:pPr>
            <a:r>
              <a:rPr lang="ru-RU" dirty="0">
                <a:latin typeface="+mn-lt"/>
              </a:rPr>
              <a:t>2. В клетках заростка гаплоидный набор хромосом (</a:t>
            </a:r>
            <a:r>
              <a:rPr lang="ru-RU" dirty="0" err="1">
                <a:latin typeface="+mn-lt"/>
              </a:rPr>
              <a:t>n</a:t>
            </a:r>
            <a:r>
              <a:rPr lang="ru-RU" dirty="0">
                <a:latin typeface="+mn-lt"/>
              </a:rPr>
              <a:t>), так как заросток образуется из гаплоидной споры (</a:t>
            </a:r>
            <a:r>
              <a:rPr lang="ru-RU" dirty="0" err="1">
                <a:latin typeface="+mn-lt"/>
              </a:rPr>
              <a:t>n</a:t>
            </a:r>
            <a:r>
              <a:rPr lang="ru-RU" dirty="0">
                <a:latin typeface="+mn-lt"/>
              </a:rPr>
              <a:t>) путём митоза.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id="{B1220A8F-A227-4EFC-8B55-2168416AD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A4B3C6-C9BE-4DCC-877E-BA2A22B3EA27}" type="slidenum">
              <a:rPr lang="ru-RU" altLang="ru-RU" sz="1200" b="0">
                <a:solidFill>
                  <a:srgbClr val="000000"/>
                </a:solidFill>
              </a:rPr>
              <a:pPr/>
              <a:t>15</a:t>
            </a:fld>
            <a:endParaRPr lang="ru-RU" altLang="ru-RU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istant-lessons.ru/dvojnoe-oplodotvorenie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02D4E-50A3-40CC-9131-7C5CC5F2B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ru-RU" dirty="0"/>
              <a:t>Цитологические задания на определение хромосомного набора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15D501-E85C-459D-80AC-42F20CFEB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/>
          <a:lstStyle/>
          <a:p>
            <a:r>
              <a:rPr lang="ru-RU" dirty="0"/>
              <a:t>Задание №27</a:t>
            </a:r>
          </a:p>
        </p:txBody>
      </p:sp>
    </p:spTree>
    <p:extLst>
      <p:ext uri="{BB962C8B-B14F-4D97-AF65-F5344CB8AC3E}">
        <p14:creationId xmlns:p14="http://schemas.microsoft.com/office/powerpoint/2010/main" val="14533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3A417-FF62-49A9-8B6E-BCF8460B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У хламидомонады преобладающим поколением является гаметофит. </a:t>
            </a:r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Определите хромосомный набор взрослого организма и его гамет. </a:t>
            </a:r>
            <a:b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Объясните из каких исходных клеток образуются взрослые особи и их гаметы, в результате какого деления формируются половые клетки</a:t>
            </a:r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FD2EAC-24DC-4159-A48D-095C3404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32856"/>
            <a:ext cx="8147248" cy="39933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Решение </a:t>
            </a:r>
          </a:p>
          <a:p>
            <a:pPr marL="0" indent="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 хромосомный набор взрослого организма - n (гаплоидный);</a:t>
            </a:r>
          </a:p>
          <a:p>
            <a:pPr marL="0" indent="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 Взрослый организм развивается  из зооспор; </a:t>
            </a:r>
          </a:p>
          <a:p>
            <a:pPr marL="0" indent="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 хромосомный набор гамет - n (гаплоидный);</a:t>
            </a:r>
          </a:p>
          <a:p>
            <a:pPr marL="0" indent="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 гаметы образуются из клетки взрослого организма (гаметофита) путём митоза</a:t>
            </a:r>
          </a:p>
          <a:p>
            <a:pPr marL="0" indent="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70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D2AB9-F7C2-4030-A629-4071AEA3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 зеленой водоросли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улотрикса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преобладающим поколением является гаметофит.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Какой хромосомный набор имеют клетки взрослого организма и спорофита? Объясните, чем представлен спорофит, из каких исходных клеток и в результате какого процесса образуются взрослый организм и спорофит.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4B6E25-1958-48BC-B631-14F1316F0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40968"/>
            <a:ext cx="8003232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Хромосомный набор в клетках взрослого организм — n (гаплоидный), спорофита — 2n (диплоидный);</a:t>
            </a:r>
          </a:p>
          <a:p>
            <a:pPr marL="0" indent="0" algn="just">
              <a:buNone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2. Взрослый организм образуется из гаплоидной споры путем митоза;</a:t>
            </a:r>
          </a:p>
          <a:p>
            <a:pPr marL="0" indent="0" algn="just">
              <a:buNone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3. Спорофит — это зигота, образуется при слиянии гамет в процессе оплодотворения.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6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EFAF5DED-3129-4424-8AC8-B3852657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7250"/>
            <a:ext cx="7715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204864"/>
            <a:ext cx="165618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Антеридий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1660" y="3248980"/>
            <a:ext cx="165618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Архегоний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7281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Какой хромосомный набор характерен для гамет и спор растения мха кукушкина льна? Объясните, из каких клеток и в результате какого деления они образуются.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363272" cy="399330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Гаметы мха кукушкина льна образуются на гаметофитах из гаплоидной клетки путём митоза.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Набор хромосом у гамет гаплоидный (одинарный) — n.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Споры мха кукушкина льна образуются на диплоидном спорофите в спорангиях путём мейоза из диплоидных клеток.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Набор хромосом у спор гаплоидный (одинарный) — n.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4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/>
              <a:t>Цикл развития папоротника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1638" r="3213" b="1733"/>
          <a:stretch/>
        </p:blipFill>
        <p:spPr bwMode="auto">
          <a:xfrm>
            <a:off x="755576" y="1256540"/>
            <a:ext cx="7254806" cy="526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25DA4A-A179-4DA9-B73F-E91B88959DA5}"/>
              </a:ext>
            </a:extLst>
          </p:cNvPr>
          <p:cNvSpPr txBox="1"/>
          <p:nvPr/>
        </p:nvSpPr>
        <p:spPr>
          <a:xfrm>
            <a:off x="6588224" y="4933742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9A7F4-8750-4CFA-861A-482696BE69AB}"/>
              </a:ext>
            </a:extLst>
          </p:cNvPr>
          <p:cNvSpPr txBox="1"/>
          <p:nvPr/>
        </p:nvSpPr>
        <p:spPr>
          <a:xfrm>
            <a:off x="5508104" y="6021288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5449B-71D9-43B3-96E7-E856F6F3379F}"/>
              </a:ext>
            </a:extLst>
          </p:cNvPr>
          <p:cNvSpPr txBox="1"/>
          <p:nvPr/>
        </p:nvSpPr>
        <p:spPr>
          <a:xfrm>
            <a:off x="3347864" y="5633402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B33F1-2B2C-4CEC-B8CC-A4F586464082}"/>
              </a:ext>
            </a:extLst>
          </p:cNvPr>
          <p:cNvSpPr txBox="1"/>
          <p:nvPr/>
        </p:nvSpPr>
        <p:spPr>
          <a:xfrm>
            <a:off x="5004048" y="3725538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D37D0-7A77-4CC6-8380-B7FC7D6200B0}"/>
              </a:ext>
            </a:extLst>
          </p:cNvPr>
          <p:cNvSpPr txBox="1"/>
          <p:nvPr/>
        </p:nvSpPr>
        <p:spPr>
          <a:xfrm>
            <a:off x="6357544" y="3050971"/>
            <a:ext cx="720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67C62-AF43-41FA-876B-EFAFE56FFCBA}"/>
              </a:ext>
            </a:extLst>
          </p:cNvPr>
          <p:cNvSpPr txBox="1"/>
          <p:nvPr/>
        </p:nvSpPr>
        <p:spPr>
          <a:xfrm>
            <a:off x="457200" y="2039422"/>
            <a:ext cx="1224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Зигота 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774EB-866C-4891-8685-ADB0D7CA2A25}"/>
              </a:ext>
            </a:extLst>
          </p:cNvPr>
          <p:cNvSpPr txBox="1"/>
          <p:nvPr/>
        </p:nvSpPr>
        <p:spPr>
          <a:xfrm>
            <a:off x="2699792" y="1480718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3">
            <a:extLst>
              <a:ext uri="{FF2B5EF4-FFF2-40B4-BE49-F238E27FC236}">
                <a16:creationId xmlns:a16="http://schemas.microsoft.com/office/drawing/2014/main" id="{5DCF4471-8F26-4723-AD3E-75EF680EB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88640"/>
            <a:ext cx="84969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 dirty="0">
                <a:solidFill>
                  <a:srgbClr val="000000"/>
                </a:solidFill>
              </a:rPr>
              <a:t>Какой хромосомный набор характерен для листьев (</a:t>
            </a:r>
            <a:r>
              <a:rPr lang="ru-RU" altLang="ru-RU" sz="2800" dirty="0" err="1">
                <a:solidFill>
                  <a:srgbClr val="000000"/>
                </a:solidFill>
              </a:rPr>
              <a:t>вай</a:t>
            </a:r>
            <a:r>
              <a:rPr lang="ru-RU" altLang="ru-RU" sz="2800" dirty="0">
                <a:solidFill>
                  <a:srgbClr val="000000"/>
                </a:solidFill>
              </a:rPr>
              <a:t>) и заростка папоротника? </a:t>
            </a:r>
          </a:p>
          <a:p>
            <a:pPr algn="just" eaLnBrk="1" hangingPunct="1"/>
            <a:r>
              <a:rPr lang="ru-RU" altLang="ru-RU" sz="2800" dirty="0">
                <a:solidFill>
                  <a:srgbClr val="000000"/>
                </a:solidFill>
              </a:rPr>
              <a:t>Объясните, из каких исходных клеток и в результате, какого деления образуются эти клетки. </a:t>
            </a:r>
            <a:endParaRPr lang="ru-RU" altLang="ru-RU" sz="2800" b="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78591A55-384E-40F4-9855-B6496D688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469749"/>
            <a:ext cx="84249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Ответ:</a:t>
            </a:r>
          </a:p>
          <a:p>
            <a:pPr algn="just" eaLnBrk="1" hangingPunct="1"/>
            <a:r>
              <a:rPr lang="ru-RU" altLang="ru-RU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1. В клетках листьев папоротника диплоидный набор хромосом (2n), так они, как и всё растение, развиваются из зиготы с диплоидным набором хромосом (2n) путём митоза.</a:t>
            </a:r>
          </a:p>
          <a:p>
            <a:pPr algn="just" eaLnBrk="1" hangingPunct="1"/>
            <a:r>
              <a:rPr lang="ru-RU" altLang="ru-RU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2. В клетках заростка гаплоидный набор хромосом (n), так как заросток образуется из гаплоидной споры (n) путём митоза.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8933"/>
            <a:ext cx="7578588" cy="495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7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9062"/>
            <a:ext cx="8383860" cy="58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0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Цикла развития голосеменных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rgbClr val="008080"/>
                </a:solidFill>
              </a:rPr>
              <a:t>В жизненном цикле семенных растений полностью преобладает спорофит (2n)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dirty="0"/>
              <a:t>Для оплодотворения не требуется вода, пыльца переносится ветром.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Результат оплодотворения — образование семени, из которого будет развиваться новое растение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9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7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D7F65-8E63-4E12-AAC3-A38AAF40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CA4A1D-44E0-4C6B-9398-293E58CD1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За это задание ты можешь получить </a:t>
            </a:r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3 балла</a:t>
            </a: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Уровень сложности: </a:t>
            </a:r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высокий</a:t>
            </a: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7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968" y="127542"/>
            <a:ext cx="6858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6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Какой хромосомный набор характерен для клеток мякоти иголок и спермиев сосны? Объясните, из каких исходных клеток и в результате какого деления образуются эти клетки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в клетках иголок сосны набор хромосом – 2n; в спермиях сосны – n;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взрослое растение сосны развивается из зиготы (2n) (</a:t>
            </a:r>
            <a:r>
              <a:rPr lang="ru-RU" i="1" dirty="0">
                <a:solidFill>
                  <a:srgbClr val="000000"/>
                </a:solidFill>
                <a:latin typeface="Verdana"/>
              </a:rPr>
              <a:t>или, клетки мякоти иголок путем митоза из других клеток мякоти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);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спермии сосны развиваются из гаплоидных микроспор (n) путём митоза (или, </a:t>
            </a:r>
            <a:r>
              <a:rPr lang="ru-RU" i="1" dirty="0">
                <a:solidFill>
                  <a:srgbClr val="000000"/>
                </a:solidFill>
                <a:latin typeface="Verdana"/>
              </a:rPr>
              <a:t>спермии образуются из генеративной клетки пыльцевого зерна путём митоза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4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покрытосеменных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rgbClr val="008080"/>
                </a:solidFill>
              </a:rPr>
              <a:t>Полностью преобладает спорофит (2n)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Особенность полового размножения — </a:t>
            </a:r>
            <a:r>
              <a:rPr lang="ru-RU" dirty="0">
                <a:solidFill>
                  <a:srgbClr val="960000"/>
                </a:solidFill>
                <a:latin typeface="Times New Roman"/>
                <a:hlinkClick r:id="rId2" tooltip="Двойное оплодотворение"/>
              </a:rPr>
              <a:t>двойное оплодотворение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Как и у голосеменных, результатом оплодотворения является семя (с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триплоидным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эндоспермом)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4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Заголовок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/>
              <a:t>Цикл развития покрытосеменных растений </a:t>
            </a:r>
          </a:p>
        </p:txBody>
      </p:sp>
      <p:pic>
        <p:nvPicPr>
          <p:cNvPr id="92162" name="Picture 2" descr="https://fs00.infourok.ru/images/doc/236/131223/1/img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35792"/>
            <a:ext cx="8964488" cy="5305575"/>
          </a:xfrm>
          <a:noFill/>
        </p:spPr>
      </p:pic>
    </p:spTree>
    <p:extLst>
      <p:ext uri="{BB962C8B-B14F-4D97-AF65-F5344CB8AC3E}">
        <p14:creationId xmlns:p14="http://schemas.microsoft.com/office/powerpoint/2010/main" val="24499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" r="7410" b="22079"/>
          <a:stretch>
            <a:fillRect/>
          </a:stretch>
        </p:blipFill>
        <p:spPr bwMode="auto">
          <a:xfrm>
            <a:off x="1" y="928689"/>
            <a:ext cx="896448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0" y="188912"/>
            <a:ext cx="9144000" cy="8111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1430"/>
                <a:solidFill>
                  <a:schemeClr val="tx2"/>
                </a:solidFill>
                <a:latin typeface="Arial"/>
              </a:rPr>
              <a:t>Формирование яйцеклетки у покрытосеменных растений</a:t>
            </a:r>
          </a:p>
        </p:txBody>
      </p:sp>
      <p:sp>
        <p:nvSpPr>
          <p:cNvPr id="94213" name="Rectangle 9"/>
          <p:cNvSpPr>
            <a:spLocks noChangeArrowheads="1"/>
          </p:cNvSpPr>
          <p:nvPr/>
        </p:nvSpPr>
        <p:spPr bwMode="auto">
          <a:xfrm>
            <a:off x="395536" y="3403764"/>
            <a:ext cx="828092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743C05"/>
                </a:solidFill>
              </a:rPr>
              <a:t>   </a:t>
            </a:r>
            <a:r>
              <a:rPr lang="ru-RU" altLang="ru-RU" sz="2000" b="0" dirty="0"/>
              <a:t>В семязачатке диплоидная клетка (2</a:t>
            </a:r>
            <a:r>
              <a:rPr lang="en-US" altLang="ru-RU" sz="2000" b="0" dirty="0"/>
              <a:t>n</a:t>
            </a:r>
            <a:r>
              <a:rPr lang="ru-RU" altLang="ru-RU" sz="2000" b="0" dirty="0" smtClean="0"/>
              <a:t>) претерпевает </a:t>
            </a:r>
            <a:r>
              <a:rPr lang="ru-RU" altLang="ru-RU" sz="2000" b="0" dirty="0"/>
              <a:t>мейоз, и образуется 4 споры(</a:t>
            </a:r>
            <a:r>
              <a:rPr lang="en-US" altLang="ru-RU" sz="2000" b="0" dirty="0"/>
              <a:t>n</a:t>
            </a:r>
            <a:r>
              <a:rPr lang="ru-RU" altLang="ru-RU" sz="2000" b="0" dirty="0"/>
              <a:t>), 3 из которых погибают.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2000" b="0" dirty="0"/>
              <a:t>Ядро </a:t>
            </a:r>
            <a:r>
              <a:rPr lang="ru-RU" altLang="ru-RU" sz="2000" b="1" dirty="0"/>
              <a:t>мегаспоры претерпевает три митотических деления</a:t>
            </a:r>
            <a:r>
              <a:rPr lang="ru-RU" altLang="ru-RU" sz="2000" b="0" dirty="0" smtClean="0"/>
              <a:t>, </a:t>
            </a:r>
            <a:r>
              <a:rPr lang="ru-RU" altLang="ru-RU" sz="2000" b="0" dirty="0"/>
              <a:t>образуется </a:t>
            </a:r>
            <a:r>
              <a:rPr lang="ru-RU" altLang="ru-RU" sz="2000" b="1" dirty="0" err="1"/>
              <a:t>восьмиядерная</a:t>
            </a:r>
            <a:r>
              <a:rPr lang="ru-RU" altLang="ru-RU" sz="2000" b="1" dirty="0"/>
              <a:t> клетка</a:t>
            </a:r>
            <a:r>
              <a:rPr lang="ru-RU" altLang="ru-RU" sz="2000" b="0" dirty="0"/>
              <a:t>. </a:t>
            </a:r>
            <a:endParaRPr lang="ru-RU" altLang="ru-RU" sz="2000" b="0" dirty="0" smtClean="0"/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2000" b="0" dirty="0" smtClean="0"/>
              <a:t>2 </a:t>
            </a:r>
            <a:r>
              <a:rPr lang="ru-RU" altLang="ru-RU" sz="2000" b="0" dirty="0"/>
              <a:t>ядра в центре сливаются – образуется центральная клетка (2</a:t>
            </a:r>
            <a:r>
              <a:rPr lang="en-US" altLang="ru-RU" sz="2000" b="0" dirty="0"/>
              <a:t>n</a:t>
            </a:r>
            <a:r>
              <a:rPr lang="ru-RU" altLang="ru-RU" sz="2000" b="0" dirty="0"/>
              <a:t>) - вторичное ядро, яйцеклетка (</a:t>
            </a:r>
            <a:r>
              <a:rPr lang="en-US" altLang="ru-RU" sz="2000" b="0" dirty="0"/>
              <a:t>n) </a:t>
            </a:r>
            <a:r>
              <a:rPr lang="ru-RU" altLang="ru-RU" sz="2000" b="0" dirty="0"/>
              <a:t>с клетками спутницами (синергиды) и 3 антиподы. </a:t>
            </a:r>
            <a:r>
              <a:rPr lang="ru-RU" altLang="ru-RU" sz="2000" b="0" dirty="0" smtClean="0"/>
              <a:t>Формируется зрелый </a:t>
            </a:r>
            <a:r>
              <a:rPr lang="ru-RU" altLang="ru-RU" sz="2000" b="0" dirty="0"/>
              <a:t>женский гаметофит- зародышевый мешок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0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7604" y="80628"/>
            <a:ext cx="6624736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04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Какой хромосомный набор </a:t>
            </a:r>
            <a:r>
              <a:rPr lang="ru-RU" b="1" dirty="0"/>
              <a:t>характерен для ядер клеток эпидермиса листа и </a:t>
            </a:r>
            <a:r>
              <a:rPr lang="ru-RU" b="1" dirty="0" err="1"/>
              <a:t>восьмиядерного</a:t>
            </a:r>
            <a:r>
              <a:rPr lang="ru-RU" b="1" dirty="0"/>
              <a:t> зародышевого мешка </a:t>
            </a:r>
            <a:r>
              <a:rPr lang="ru-RU" dirty="0"/>
              <a:t>семязачатка цветкового растения? Объясните, из каких исходных клеток и в результате какого деления образуются эти клетки.</a:t>
            </a:r>
          </a:p>
        </p:txBody>
      </p:sp>
    </p:spTree>
    <p:extLst>
      <p:ext uri="{BB962C8B-B14F-4D97-AF65-F5344CB8AC3E}">
        <p14:creationId xmlns:p14="http://schemas.microsoft.com/office/powerpoint/2010/main" val="37732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1. Эпидермис листа имеет диплоидный набор хромосом. Взрослое растение является спорофитом.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2.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К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летки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зародышевого мешка гаплоидны, но в центре находится диплоидное ядро(образуется в результате слияния двух ядер) — это уже не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восьмиядерный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семиклеточный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зародышевый мешок. Это гаметофит.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3. Спорофит образуется из клеток зародыша семени путем митотического деления.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Гаметофит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образуется путем митотического деления из гаплоидной споры.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Какой хромосомный набор характерен для клеток зародыша и эндосперма семени, листьев цветкового растения. Объясните результат в каждом случае.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FE3A4-6DE8-4A3A-984E-5FA2A3DB1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Проверяемые умения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DFAD7-A576-4FC1-9CAA-0DC7467E3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0" dirty="0">
                <a:effectLst/>
                <a:latin typeface="Ubuntu"/>
              </a:rPr>
              <a:t>   1. Определять </a:t>
            </a:r>
          </a:p>
          <a:p>
            <a:r>
              <a:rPr lang="ru-RU" b="0" i="0" dirty="0">
                <a:effectLst/>
                <a:latin typeface="Ubuntu"/>
              </a:rPr>
              <a:t>хромосомный набор клеток </a:t>
            </a:r>
            <a:r>
              <a:rPr lang="ru-RU" b="1" i="0" dirty="0">
                <a:effectLst/>
                <a:latin typeface="Ubuntu"/>
              </a:rPr>
              <a:t>гаметофита </a:t>
            </a:r>
            <a:r>
              <a:rPr lang="ru-RU" b="0" i="0" dirty="0">
                <a:effectLst/>
                <a:latin typeface="Ubuntu"/>
              </a:rPr>
              <a:t>и </a:t>
            </a:r>
            <a:r>
              <a:rPr lang="ru-RU" b="1" i="0" dirty="0">
                <a:effectLst/>
                <a:latin typeface="Ubuntu"/>
              </a:rPr>
              <a:t>спорофита</a:t>
            </a:r>
            <a:r>
              <a:rPr lang="ru-RU" b="0" i="0" dirty="0">
                <a:effectLst/>
                <a:latin typeface="Ubuntu"/>
              </a:rPr>
              <a:t> у растений</a:t>
            </a:r>
          </a:p>
          <a:p>
            <a:r>
              <a:rPr lang="ru-RU" b="0" i="0" dirty="0">
                <a:effectLst/>
                <a:latin typeface="Ubuntu"/>
              </a:rPr>
              <a:t>число хромосом и молекул ДНК в разных фазах деления клетки.</a:t>
            </a:r>
          </a:p>
          <a:p>
            <a:pPr marL="0" indent="0">
              <a:buNone/>
            </a:pPr>
            <a:r>
              <a:rPr lang="ru-RU" dirty="0">
                <a:latin typeface="Ubuntu"/>
              </a:rPr>
              <a:t>    </a:t>
            </a:r>
            <a:r>
              <a:rPr lang="ru-RU" b="1" dirty="0">
                <a:latin typeface="Ubuntu"/>
              </a:rPr>
              <a:t>2. О</a:t>
            </a:r>
            <a:r>
              <a:rPr lang="ru-RU" b="1" i="0" dirty="0">
                <a:effectLst/>
                <a:latin typeface="Ubuntu"/>
              </a:rPr>
              <a:t>босновывать ход решения и объяснять                    полученные результаты.</a:t>
            </a:r>
          </a:p>
          <a:p>
            <a:pPr marL="0" indent="0">
              <a:buNone/>
            </a:pPr>
            <a:r>
              <a:rPr lang="ru-RU" b="1" dirty="0">
                <a:latin typeface="Ubuntu"/>
              </a:rPr>
              <a:t>    3. Грамотно оформлять решение задачи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16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1.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клетках зародыша семени диплоидный набор хромосом — 2n, так как зародыш развивается из зиготы — оплодотворённой яйцеклетки;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2.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клетках эндосперма семени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триплоидный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набор хромосом — 3n, так как образуется при слиянии двух ядер центральной клетки семязачатка (2n) и одного спермия (n);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3.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К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летки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листьев цветкового растения имеют диплоидный набор хромосом — 2n, так как взрослое растение развивается из зародыша.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1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Какой хромосомный набор характерен для вегетативной, генеративной клеток и спермиев пыльцевого зерна цветкового растения? Объясните, из каких исходных клеток и в результате какого деления образуются эти клетки.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5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1) набор хромосом вегетативной и генеративной клеток — n;</a:t>
            </a:r>
          </a:p>
          <a:p>
            <a:pPr marL="0" indent="0" algn="just">
              <a:buNone/>
            </a:pPr>
            <a:r>
              <a:rPr lang="ru-RU" dirty="0"/>
              <a:t>2) вегетативная и генеративная клетки пыльцы образуются путём митоза при прорастании гаплоидной споры;</a:t>
            </a:r>
          </a:p>
          <a:p>
            <a:pPr marL="0" indent="0" algn="just">
              <a:buNone/>
            </a:pPr>
            <a:r>
              <a:rPr lang="ru-RU" dirty="0"/>
              <a:t>3) хромосомный набор спермиев — n;</a:t>
            </a:r>
          </a:p>
          <a:p>
            <a:pPr marL="0" indent="0" algn="just">
              <a:buNone/>
            </a:pPr>
            <a:r>
              <a:rPr lang="ru-RU" dirty="0"/>
              <a:t>4) спермии образуются из генеративной клетки путём митоза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1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15487-D84C-4B9C-8B18-719E186F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212529"/>
                </a:solidFill>
                <a:latin typeface="-apple-system"/>
              </a:rPr>
              <a:t/>
            </a:r>
            <a:br>
              <a:rPr lang="ru-RU" sz="3100" b="1" dirty="0">
                <a:solidFill>
                  <a:srgbClr val="212529"/>
                </a:solidFill>
                <a:latin typeface="-apple-system"/>
              </a:rPr>
            </a:br>
            <a:r>
              <a:rPr lang="ru-RU" sz="3100" b="1" dirty="0">
                <a:solidFill>
                  <a:srgbClr val="212529"/>
                </a:solidFill>
                <a:latin typeface="-apple-system"/>
              </a:rPr>
              <a:t/>
            </a:r>
            <a:br>
              <a:rPr lang="ru-RU" sz="3100" b="1" dirty="0">
                <a:solidFill>
                  <a:srgbClr val="212529"/>
                </a:solidFill>
                <a:latin typeface="-apple-system"/>
              </a:rPr>
            </a:br>
            <a:r>
              <a:rPr lang="ru-RU" sz="3100" b="1" dirty="0">
                <a:solidFill>
                  <a:srgbClr val="212529"/>
                </a:solidFill>
                <a:latin typeface="-apple-system"/>
              </a:rPr>
              <a:t>Что нужно знать, чтобы решить задачи на определение хромосомного набора</a:t>
            </a:r>
            <a:r>
              <a:rPr lang="ru-RU" b="1" dirty="0">
                <a:solidFill>
                  <a:srgbClr val="212529"/>
                </a:solidFill>
                <a:latin typeface="-apple-system"/>
              </a:rPr>
              <a:t/>
            </a:r>
            <a:br>
              <a:rPr lang="ru-RU" b="1" dirty="0">
                <a:solidFill>
                  <a:srgbClr val="212529"/>
                </a:solidFill>
                <a:latin typeface="-apple-system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4FBD9-3B65-4E11-A9CA-FA244AE1E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0" dirty="0">
                <a:effectLst/>
                <a:latin typeface="-apple-system"/>
              </a:rPr>
              <a:t>Темы:</a:t>
            </a:r>
          </a:p>
          <a:p>
            <a:pPr algn="just"/>
            <a:r>
              <a:rPr lang="ru-RU" dirty="0">
                <a:latin typeface="-apple-system"/>
              </a:rPr>
              <a:t>Циклы развития  растений и изменение хромосомного набора. </a:t>
            </a:r>
          </a:p>
          <a:p>
            <a:pPr algn="just"/>
            <a:r>
              <a:rPr lang="ru-RU" i="0" dirty="0">
                <a:effectLst/>
                <a:latin typeface="-apple-system"/>
              </a:rPr>
              <a:t>Жизненный цикл клетки. Митоз и мейоз</a:t>
            </a:r>
            <a:r>
              <a:rPr lang="ru-RU" dirty="0">
                <a:latin typeface="-apple-system"/>
              </a:rPr>
              <a:t>. Изменение хромосомного набора в клетках растений и животных в процессе митоза и мейоза.</a:t>
            </a:r>
          </a:p>
          <a:p>
            <a:pPr algn="just"/>
            <a:r>
              <a:rPr lang="ru-RU" i="0" dirty="0">
                <a:effectLst/>
                <a:latin typeface="-apple-system"/>
              </a:rPr>
              <a:t>Гаметогенез: овогенез и сперматогенез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8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E2F57-E185-434C-BD9D-68D4E893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Циклы развития растений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6165A-FD0F-4754-8FAB-1A787F9A7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defRPr/>
            </a:pPr>
            <a:r>
              <a:rPr lang="ru-RU" altLang="ru-RU" sz="3200" b="1" dirty="0">
                <a:solidFill>
                  <a:srgbClr val="FF0000"/>
                </a:solidFill>
              </a:rPr>
              <a:t>Спорофит (2n) </a:t>
            </a:r>
            <a:r>
              <a:rPr lang="ru-RU" altLang="ru-RU" sz="3200" dirty="0">
                <a:solidFill>
                  <a:srgbClr val="FF0000"/>
                </a:solidFill>
              </a:rPr>
              <a:t>– </a:t>
            </a:r>
            <a:r>
              <a:rPr lang="ru-RU" altLang="ru-RU" sz="3200" dirty="0"/>
              <a:t>бесполое поколение растений,  развивается из зиготы и образуются споры (n)</a:t>
            </a:r>
          </a:p>
          <a:p>
            <a:pPr marL="0" indent="0" algn="just" eaLnBrk="1" hangingPunct="1">
              <a:buNone/>
              <a:defRPr/>
            </a:pPr>
            <a:r>
              <a:rPr lang="ru-RU" altLang="ru-RU" dirty="0">
                <a:solidFill>
                  <a:srgbClr val="000000"/>
                </a:solidFill>
              </a:rPr>
              <a:t>       </a:t>
            </a:r>
            <a:r>
              <a:rPr lang="ru-RU" altLang="ru-RU" sz="3200" b="1" dirty="0">
                <a:solidFill>
                  <a:srgbClr val="000000"/>
                </a:solidFill>
              </a:rPr>
              <a:t>Споры (n)</a:t>
            </a:r>
            <a:r>
              <a:rPr lang="ru-RU" altLang="ru-RU" sz="3200" dirty="0">
                <a:solidFill>
                  <a:srgbClr val="000000"/>
                </a:solidFill>
              </a:rPr>
              <a:t> – неполовые гаплоидные клетки, с помощью которых бесполым способом размножаются растения и  грибы. </a:t>
            </a:r>
          </a:p>
          <a:p>
            <a:pPr marL="0" indent="0" algn="just">
              <a:buNone/>
              <a:defRPr/>
            </a:pPr>
            <a:r>
              <a:rPr lang="ru-RU" altLang="ru-RU" sz="3200" b="0" dirty="0">
                <a:solidFill>
                  <a:srgbClr val="000000"/>
                </a:solidFill>
              </a:rPr>
              <a:t>• </a:t>
            </a:r>
            <a:r>
              <a:rPr lang="ru-RU" altLang="ru-RU" sz="3200" b="1" dirty="0">
                <a:solidFill>
                  <a:srgbClr val="FF0000"/>
                </a:solidFill>
              </a:rPr>
              <a:t>Гаметофит (n)</a:t>
            </a:r>
            <a:r>
              <a:rPr lang="ru-RU" altLang="ru-RU" sz="3200" dirty="0">
                <a:solidFill>
                  <a:srgbClr val="FF0000"/>
                </a:solidFill>
              </a:rPr>
              <a:t> – </a:t>
            </a:r>
            <a:r>
              <a:rPr lang="ru-RU" altLang="ru-RU" sz="3200" dirty="0"/>
              <a:t>половое поколение растений,  развивается из спор, на нем образуются гаметы</a:t>
            </a:r>
            <a:r>
              <a:rPr lang="ru-RU" altLang="ru-RU" sz="3200" dirty="0" smtClean="0"/>
              <a:t>.</a:t>
            </a:r>
          </a:p>
          <a:p>
            <a:pPr marL="0" indent="0" algn="just"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</a:rPr>
              <a:t>Антеридий (n) -</a:t>
            </a:r>
            <a:r>
              <a:rPr lang="ru-RU" dirty="0"/>
              <a:t> мужской половой орган у водорослей и высших споровых </a:t>
            </a:r>
            <a:r>
              <a:rPr lang="ru-RU" dirty="0" smtClean="0"/>
              <a:t>растений.</a:t>
            </a:r>
          </a:p>
          <a:p>
            <a:pPr marL="0" indent="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Архегоний </a:t>
            </a:r>
            <a:r>
              <a:rPr lang="ru-RU" altLang="ru-RU" b="1" dirty="0">
                <a:solidFill>
                  <a:srgbClr val="FF0000"/>
                </a:solidFill>
              </a:rPr>
              <a:t>(n</a:t>
            </a:r>
            <a:r>
              <a:rPr lang="ru-RU" altLang="ru-RU" b="1" dirty="0" smtClean="0">
                <a:solidFill>
                  <a:srgbClr val="FF0000"/>
                </a:solidFill>
              </a:rPr>
              <a:t>)</a:t>
            </a:r>
            <a:r>
              <a:rPr lang="ru-RU" altLang="ru-RU" dirty="0" smtClean="0"/>
              <a:t> – женский </a:t>
            </a:r>
            <a:r>
              <a:rPr lang="ru-RU" dirty="0" smtClean="0"/>
              <a:t> </a:t>
            </a:r>
            <a:r>
              <a:rPr lang="ru-RU" dirty="0"/>
              <a:t>половой орган у водорослей и высших споровых </a:t>
            </a:r>
            <a:r>
              <a:rPr lang="ru-RU" dirty="0" smtClean="0"/>
              <a:t>растений.</a:t>
            </a:r>
            <a:endParaRPr lang="ru-RU" dirty="0"/>
          </a:p>
          <a:p>
            <a:pPr marL="0" indent="0" algn="just" eaLnBrk="1" hangingPunct="1">
              <a:buNone/>
              <a:defRPr/>
            </a:pPr>
            <a:r>
              <a:rPr lang="ru-RU" altLang="ru-RU" sz="3200" b="1" dirty="0" smtClean="0">
                <a:solidFill>
                  <a:srgbClr val="000000"/>
                </a:solidFill>
              </a:rPr>
              <a:t>Гаметы </a:t>
            </a:r>
            <a:r>
              <a:rPr lang="ru-RU" altLang="ru-RU" sz="3200" b="1" dirty="0">
                <a:solidFill>
                  <a:srgbClr val="000000"/>
                </a:solidFill>
              </a:rPr>
              <a:t>(n)</a:t>
            </a:r>
            <a:r>
              <a:rPr lang="ru-RU" altLang="ru-RU" sz="3200" dirty="0">
                <a:solidFill>
                  <a:srgbClr val="000000"/>
                </a:solidFill>
              </a:rPr>
              <a:t> – половые гаплоидные клетки, с помощью которых происходит оплодотворение и половое размножение</a:t>
            </a:r>
            <a:r>
              <a:rPr lang="ru-RU" altLang="ru-RU" sz="3200" dirty="0" smtClean="0">
                <a:solidFill>
                  <a:srgbClr val="000000"/>
                </a:solidFill>
              </a:rPr>
              <a:t>. </a:t>
            </a:r>
          </a:p>
          <a:p>
            <a:pPr marL="0" indent="0" algn="just" eaLnBrk="1" hangingPunct="1">
              <a:buNone/>
              <a:defRPr/>
            </a:pPr>
            <a:r>
              <a:rPr lang="ru-RU" altLang="ru-RU" sz="3200" dirty="0" smtClean="0">
                <a:solidFill>
                  <a:srgbClr val="000000"/>
                </a:solidFill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</a:rPr>
              <a:t>Зигота </a:t>
            </a:r>
            <a:r>
              <a:rPr lang="ru-RU" altLang="ru-RU" sz="3200" b="1" dirty="0">
                <a:solidFill>
                  <a:srgbClr val="000000"/>
                </a:solidFill>
              </a:rPr>
              <a:t>(2</a:t>
            </a:r>
            <a:r>
              <a:rPr lang="en-US" altLang="ru-RU" sz="3200" b="1" dirty="0">
                <a:solidFill>
                  <a:srgbClr val="000000"/>
                </a:solidFill>
              </a:rPr>
              <a:t>n) </a:t>
            </a:r>
            <a:r>
              <a:rPr lang="en-US" altLang="ru-RU" sz="3200" dirty="0">
                <a:solidFill>
                  <a:srgbClr val="000000"/>
                </a:solidFill>
              </a:rPr>
              <a:t>– </a:t>
            </a:r>
            <a:r>
              <a:rPr lang="ru-RU" altLang="ru-RU" sz="3200" dirty="0">
                <a:solidFill>
                  <a:srgbClr val="000000"/>
                </a:solidFill>
              </a:rPr>
              <a:t>оплодотворенная яйцеклетка</a:t>
            </a:r>
            <a:endParaRPr lang="ru-RU" altLang="ru-RU" sz="3200" b="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8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654AA3-6E3B-4647-A5F9-312905CF4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71C0E0-5C5C-4AB3-9D07-C966221BDD0D}"/>
              </a:ext>
            </a:extLst>
          </p:cNvPr>
          <p:cNvSpPr/>
          <p:nvPr/>
        </p:nvSpPr>
        <p:spPr>
          <a:xfrm>
            <a:off x="1116577" y="1579308"/>
            <a:ext cx="2387453" cy="831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Спорофит (2</a:t>
            </a:r>
            <a:r>
              <a:rPr lang="en-US" sz="2400" b="1" dirty="0"/>
              <a:t>n)</a:t>
            </a:r>
            <a:endParaRPr lang="ru-RU" sz="24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5681DA-2365-483E-96C9-DBBE2BBA8950}"/>
              </a:ext>
            </a:extLst>
          </p:cNvPr>
          <p:cNvSpPr/>
          <p:nvPr/>
        </p:nvSpPr>
        <p:spPr>
          <a:xfrm>
            <a:off x="5066113" y="3298979"/>
            <a:ext cx="2232247" cy="6953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Гаметофит </a:t>
            </a:r>
            <a:r>
              <a:rPr lang="en-US" sz="2400" b="1" dirty="0"/>
              <a:t>(</a:t>
            </a:r>
            <a:r>
              <a:rPr lang="ru-RU" sz="2400" b="1" dirty="0"/>
              <a:t>1</a:t>
            </a:r>
            <a:r>
              <a:rPr lang="en-US" sz="2400" b="1" dirty="0"/>
              <a:t>n</a:t>
            </a:r>
            <a:r>
              <a:rPr lang="en-US" sz="2400" dirty="0"/>
              <a:t>) </a:t>
            </a:r>
            <a:r>
              <a:rPr lang="ru-RU" sz="2400" dirty="0"/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71A13B6-8826-4207-87E3-E752EE026065}"/>
              </a:ext>
            </a:extLst>
          </p:cNvPr>
          <p:cNvSpPr/>
          <p:nvPr/>
        </p:nvSpPr>
        <p:spPr>
          <a:xfrm>
            <a:off x="1253741" y="3966506"/>
            <a:ext cx="2113124" cy="9605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Зигота (2</a:t>
            </a:r>
            <a:r>
              <a:rPr lang="en-US" sz="2000" b="1" dirty="0"/>
              <a:t>n</a:t>
            </a:r>
            <a:r>
              <a:rPr lang="ru-RU" sz="2000" b="1" dirty="0"/>
              <a:t>)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181B0BF-FCF4-4638-A5B7-730CE9F5BE13}"/>
              </a:ext>
            </a:extLst>
          </p:cNvPr>
          <p:cNvSpPr/>
          <p:nvPr/>
        </p:nvSpPr>
        <p:spPr>
          <a:xfrm>
            <a:off x="5476969" y="1442809"/>
            <a:ext cx="1410536" cy="83189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Спора</a:t>
            </a:r>
          </a:p>
          <a:p>
            <a:pPr algn="ctr"/>
            <a:r>
              <a:rPr lang="ru-RU" b="1" dirty="0"/>
              <a:t> 1</a:t>
            </a:r>
            <a:r>
              <a:rPr lang="en-US" b="1" dirty="0"/>
              <a:t>n</a:t>
            </a:r>
            <a:endParaRPr lang="ru-RU" b="1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5D4B14F-3856-4FBD-8EF0-FDE5AB9D7DCE}"/>
              </a:ext>
            </a:extLst>
          </p:cNvPr>
          <p:cNvSpPr/>
          <p:nvPr/>
        </p:nvSpPr>
        <p:spPr>
          <a:xfrm>
            <a:off x="5303328" y="5038173"/>
            <a:ext cx="1482767" cy="8412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гамета 1</a:t>
            </a:r>
            <a:r>
              <a:rPr lang="en-US" b="1" dirty="0"/>
              <a:t>n</a:t>
            </a:r>
            <a:endParaRPr lang="ru-RU" b="1" dirty="0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F044115-65DA-4B6A-BDF9-4D658BE6EF53}"/>
              </a:ext>
            </a:extLst>
          </p:cNvPr>
          <p:cNvCxnSpPr>
            <a:cxnSpLocks/>
          </p:cNvCxnSpPr>
          <p:nvPr/>
        </p:nvCxnSpPr>
        <p:spPr>
          <a:xfrm>
            <a:off x="3779912" y="1860989"/>
            <a:ext cx="136815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34F8647-C9F6-43FD-81DC-327B50A16518}"/>
              </a:ext>
            </a:extLst>
          </p:cNvPr>
          <p:cNvCxnSpPr>
            <a:cxnSpLocks/>
          </p:cNvCxnSpPr>
          <p:nvPr/>
        </p:nvCxnSpPr>
        <p:spPr>
          <a:xfrm>
            <a:off x="6085196" y="2436470"/>
            <a:ext cx="10219" cy="8318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2FD78F6-9DB5-441C-9471-FB7938040071}"/>
              </a:ext>
            </a:extLst>
          </p:cNvPr>
          <p:cNvCxnSpPr>
            <a:cxnSpLocks/>
          </p:cNvCxnSpPr>
          <p:nvPr/>
        </p:nvCxnSpPr>
        <p:spPr>
          <a:xfrm flipH="1">
            <a:off x="6173920" y="4077072"/>
            <a:ext cx="8316" cy="8936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F00DD10-33B6-40E9-8B9B-EAEA4229F2E3}"/>
              </a:ext>
            </a:extLst>
          </p:cNvPr>
          <p:cNvCxnSpPr>
            <a:cxnSpLocks/>
          </p:cNvCxnSpPr>
          <p:nvPr/>
        </p:nvCxnSpPr>
        <p:spPr>
          <a:xfrm flipH="1" flipV="1">
            <a:off x="3456542" y="4853219"/>
            <a:ext cx="1691522" cy="4254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1A5375B0-CE0F-488E-BFC4-B5E1BC51F13E}"/>
              </a:ext>
            </a:extLst>
          </p:cNvPr>
          <p:cNvCxnSpPr>
            <a:cxnSpLocks/>
          </p:cNvCxnSpPr>
          <p:nvPr/>
        </p:nvCxnSpPr>
        <p:spPr>
          <a:xfrm flipV="1">
            <a:off x="2023917" y="2564932"/>
            <a:ext cx="0" cy="13048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E2BDC65-ADD1-4E87-81C7-CD4BE469AC3A}"/>
              </a:ext>
            </a:extLst>
          </p:cNvPr>
          <p:cNvSpPr/>
          <p:nvPr/>
        </p:nvSpPr>
        <p:spPr>
          <a:xfrm>
            <a:off x="3719601" y="1375289"/>
            <a:ext cx="1368152" cy="3105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Мейоз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274AE4-8EDC-4935-BC96-0D5BE0067F7E}"/>
              </a:ext>
            </a:extLst>
          </p:cNvPr>
          <p:cNvSpPr/>
          <p:nvPr/>
        </p:nvSpPr>
        <p:spPr>
          <a:xfrm>
            <a:off x="6204176" y="4426436"/>
            <a:ext cx="1368152" cy="3105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Митоз </a:t>
            </a:r>
            <a:r>
              <a:rPr lang="ru-RU" dirty="0"/>
              <a:t>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6663437-D83E-4804-A061-964A44D5CF99}"/>
              </a:ext>
            </a:extLst>
          </p:cNvPr>
          <p:cNvSpPr/>
          <p:nvPr/>
        </p:nvSpPr>
        <p:spPr>
          <a:xfrm>
            <a:off x="2934359" y="5303521"/>
            <a:ext cx="2044225" cy="3105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Оплодотворение   </a:t>
            </a:r>
          </a:p>
        </p:txBody>
      </p:sp>
    </p:spTree>
    <p:extLst>
      <p:ext uri="{BB962C8B-B14F-4D97-AF65-F5344CB8AC3E}">
        <p14:creationId xmlns:p14="http://schemas.microsoft.com/office/powerpoint/2010/main" val="41650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FB0EBA-8D61-4872-B674-90E1F1D8C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496944" cy="614128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7E88FB-6ACE-46F9-9093-4BF79939C352}"/>
              </a:ext>
            </a:extLst>
          </p:cNvPr>
          <p:cNvSpPr/>
          <p:nvPr/>
        </p:nvSpPr>
        <p:spPr>
          <a:xfrm>
            <a:off x="755576" y="5517232"/>
            <a:ext cx="7632848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 процессе эволюции растений происходила постепенная редукция гаметофита и развитие спорофита </a:t>
            </a:r>
          </a:p>
        </p:txBody>
      </p:sp>
    </p:spTree>
    <p:extLst>
      <p:ext uri="{BB962C8B-B14F-4D97-AF65-F5344CB8AC3E}">
        <p14:creationId xmlns:p14="http://schemas.microsoft.com/office/powerpoint/2010/main" val="24308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CF8BD16-1F72-43F0-AF06-62A011C19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48" t="10076" r="6611" b="7655"/>
          <a:stretch/>
        </p:blipFill>
        <p:spPr>
          <a:xfrm>
            <a:off x="287016" y="260648"/>
            <a:ext cx="8856984" cy="640871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Дуга 1"/>
          <p:cNvSpPr/>
          <p:nvPr/>
        </p:nvSpPr>
        <p:spPr>
          <a:xfrm>
            <a:off x="6876256" y="5157192"/>
            <a:ext cx="72008" cy="1440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уга 2"/>
          <p:cNvSpPr/>
          <p:nvPr/>
        </p:nvSpPr>
        <p:spPr>
          <a:xfrm>
            <a:off x="7596336" y="5229200"/>
            <a:ext cx="72008" cy="288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6876256" y="5301208"/>
            <a:ext cx="1296144" cy="792088"/>
          </a:xfrm>
          <a:prstGeom prst="arc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Нитчатая зелёная водоросль </a:t>
            </a:r>
            <a:r>
              <a:rPr lang="ru-RU" dirty="0" err="1"/>
              <a:t>Улотрикс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7107"/>
            <a:ext cx="8579296" cy="519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2994B7-5182-48FE-9078-34BD9454963E}"/>
              </a:ext>
            </a:extLst>
          </p:cNvPr>
          <p:cNvSpPr/>
          <p:nvPr/>
        </p:nvSpPr>
        <p:spPr>
          <a:xfrm>
            <a:off x="1475656" y="3284984"/>
            <a:ext cx="1440160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митоз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9C04DA-A7B2-4CCC-B352-D6B03E45EFDD}"/>
              </a:ext>
            </a:extLst>
          </p:cNvPr>
          <p:cNvSpPr/>
          <p:nvPr/>
        </p:nvSpPr>
        <p:spPr>
          <a:xfrm>
            <a:off x="3779912" y="1556792"/>
            <a:ext cx="1656184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митоз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4DA991-BCB2-422B-AD87-494C0988B621}"/>
              </a:ext>
            </a:extLst>
          </p:cNvPr>
          <p:cNvSpPr/>
          <p:nvPr/>
        </p:nvSpPr>
        <p:spPr>
          <a:xfrm>
            <a:off x="5940152" y="5110853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мейоз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96070E63-E990-4FF3-B351-4EA5BE870652}"/>
                  </a:ext>
                </a:extLst>
              </p14:cNvPr>
              <p14:cNvContentPartPr/>
              <p14:nvPr/>
            </p14:nvContentPartPr>
            <p14:xfrm>
              <a:off x="5171421" y="5470892"/>
              <a:ext cx="553604" cy="605739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96070E63-E990-4FF3-B351-4EA5BE8706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2782" y="5461889"/>
                <a:ext cx="571242" cy="623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D5062481-C483-4360-AD82-F33DB06D8F96}"/>
                  </a:ext>
                </a:extLst>
              </p14:cNvPr>
              <p14:cNvContentPartPr/>
              <p14:nvPr/>
            </p14:nvContentPartPr>
            <p14:xfrm>
              <a:off x="8155203" y="4284165"/>
              <a:ext cx="14760" cy="1620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D5062481-C483-4360-AD82-F33DB06D8F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6563" y="4275165"/>
                <a:ext cx="324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4F24617E-1B0F-462C-B885-7113B4776576}"/>
                  </a:ext>
                </a:extLst>
              </p14:cNvPr>
              <p14:cNvContentPartPr/>
              <p14:nvPr/>
            </p14:nvContentPartPr>
            <p14:xfrm>
              <a:off x="-1335117" y="2759565"/>
              <a:ext cx="165240" cy="37188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4F24617E-1B0F-462C-B885-7113B47765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43757" y="2750565"/>
                <a:ext cx="182880" cy="3895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A1BCE0-C296-4A8F-A38E-D867E992389F}"/>
              </a:ext>
            </a:extLst>
          </p:cNvPr>
          <p:cNvSpPr/>
          <p:nvPr/>
        </p:nvSpPr>
        <p:spPr>
          <a:xfrm>
            <a:off x="6588224" y="1429092"/>
            <a:ext cx="1296144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митоз</a:t>
            </a:r>
          </a:p>
        </p:txBody>
      </p:sp>
    </p:spTree>
    <p:extLst>
      <p:ext uri="{BB962C8B-B14F-4D97-AF65-F5344CB8AC3E}">
        <p14:creationId xmlns:p14="http://schemas.microsoft.com/office/powerpoint/2010/main" val="36038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954</Words>
  <Application>Microsoft Office PowerPoint</Application>
  <PresentationFormat>Экран (4:3)</PresentationFormat>
  <Paragraphs>114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-apple-system</vt:lpstr>
      <vt:lpstr>Arial</vt:lpstr>
      <vt:lpstr>Calibri</vt:lpstr>
      <vt:lpstr>Times New Roman</vt:lpstr>
      <vt:lpstr>Ubuntu</vt:lpstr>
      <vt:lpstr>Verdana</vt:lpstr>
      <vt:lpstr>Тема Office</vt:lpstr>
      <vt:lpstr>Цитологические задания на определение хромосомного набора</vt:lpstr>
      <vt:lpstr>Презентация PowerPoint</vt:lpstr>
      <vt:lpstr>Проверяемые умения</vt:lpstr>
      <vt:lpstr>  Что нужно знать, чтобы решить задачи на определение хромосомного набора </vt:lpstr>
      <vt:lpstr>Циклы развития растений </vt:lpstr>
      <vt:lpstr>Презентация PowerPoint</vt:lpstr>
      <vt:lpstr>Презентация PowerPoint</vt:lpstr>
      <vt:lpstr>Презентация PowerPoint</vt:lpstr>
      <vt:lpstr>Нитчатая зелёная водоросль Улотрикс</vt:lpstr>
      <vt:lpstr>У хламидомонады преобладающим поколением является гаметофит. Определите хромосомный набор взрослого организма и его гамет.  Объясните из каких исходных клеток образуются взрослые особи и их гаметы, в результате какого деления формируются половые клетки. </vt:lpstr>
      <vt:lpstr>У зеленой водоросли улотрикса преобладающим поколением является гаметофит. Какой хромосомный набор имеют клетки взрослого организма и спорофита? Объясните, чем представлен спорофит, из каких исходных клеток и в результате какого процесса образуются взрослый организм и спорофит.</vt:lpstr>
      <vt:lpstr>Презентация PowerPoint</vt:lpstr>
      <vt:lpstr> Какой хромосомный набор характерен для гамет и спор растения мха кукушкина льна? Объясните, из каких клеток и в результате какого деления они образуются. </vt:lpstr>
      <vt:lpstr>Цикл развития папоротника</vt:lpstr>
      <vt:lpstr>Презентация PowerPoint</vt:lpstr>
      <vt:lpstr>Презентация PowerPoint</vt:lpstr>
      <vt:lpstr>Презентация PowerPoint</vt:lpstr>
      <vt:lpstr>Цикла развития голосеменных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покрытосеменных</vt:lpstr>
      <vt:lpstr>Цикл развития покрытосеменных растений </vt:lpstr>
      <vt:lpstr>Презентация PowerPoint</vt:lpstr>
      <vt:lpstr>Презентация PowerPoint</vt:lpstr>
      <vt:lpstr>Презентация PowerPoint</vt:lpstr>
      <vt:lpstr>Решение </vt:lpstr>
      <vt:lpstr>Презентация PowerPoint</vt:lpstr>
      <vt:lpstr>Решение </vt:lpstr>
      <vt:lpstr>Презентация PowerPoint</vt:lpstr>
      <vt:lpstr>Решение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Цикла развития голосеменных</dc:title>
  <dc:creator>Хузина А. В.</dc:creator>
  <cp:lastModifiedBy>Хузина А. В.</cp:lastModifiedBy>
  <cp:revision>16</cp:revision>
  <dcterms:created xsi:type="dcterms:W3CDTF">2020-06-05T05:43:27Z</dcterms:created>
  <dcterms:modified xsi:type="dcterms:W3CDTF">2022-04-11T07:42:24Z</dcterms:modified>
</cp:coreProperties>
</file>