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63" r:id="rId2"/>
    <p:sldId id="311" r:id="rId3"/>
    <p:sldId id="312" r:id="rId4"/>
    <p:sldId id="310" r:id="rId5"/>
    <p:sldId id="313" r:id="rId6"/>
    <p:sldId id="277" r:id="rId7"/>
    <p:sldId id="288" r:id="rId8"/>
    <p:sldId id="290" r:id="rId9"/>
    <p:sldId id="291" r:id="rId10"/>
    <p:sldId id="292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4" r:id="rId20"/>
    <p:sldId id="314" r:id="rId21"/>
    <p:sldId id="309" r:id="rId22"/>
    <p:sldId id="284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73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5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EC470-C981-4D7C-963E-333A20939922}" type="doc">
      <dgm:prSet loTypeId="urn:microsoft.com/office/officeart/2005/8/layout/targe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E46F43F-92A3-4D34-891F-CE7F5B3700C2}">
      <dgm:prSet custT="1"/>
      <dgm:spPr>
        <a:ln w="57150"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 целью </a:t>
          </a:r>
        </a:p>
        <a:p>
          <a:pPr rtl="0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подтверждения соответствия занимаемой должности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B44B271-78EC-47C1-82DC-98422903FE88}" type="parTrans" cxnId="{CF860618-6227-4E03-BE9B-E3BC3B876C34}">
      <dgm:prSet/>
      <dgm:spPr/>
      <dgm:t>
        <a:bodyPr/>
        <a:lstStyle/>
        <a:p>
          <a:endParaRPr lang="ru-RU"/>
        </a:p>
      </dgm:t>
    </dgm:pt>
    <dgm:pt modelId="{1373A9AD-8DFD-4A66-950D-851D62803AF2}" type="sibTrans" cxnId="{CF860618-6227-4E03-BE9B-E3BC3B876C34}">
      <dgm:prSet/>
      <dgm:spPr/>
      <dgm:t>
        <a:bodyPr/>
        <a:lstStyle/>
        <a:p>
          <a:endParaRPr lang="ru-RU"/>
        </a:p>
      </dgm:t>
    </dgm:pt>
    <dgm:pt modelId="{6823C502-6C02-42A1-AA52-EE342B9DD521}">
      <dgm:prSet custT="1"/>
      <dgm:spPr>
        <a:ln w="57150">
          <a:solidFill>
            <a:schemeClr val="bg1">
              <a:lumMod val="50000"/>
            </a:schemeClr>
          </a:solidFill>
        </a:ln>
      </dgm:spPr>
      <dgm:t>
        <a:bodyPr/>
        <a:lstStyle/>
        <a:p>
          <a:pPr rtl="0"/>
          <a:r>
            <a:rPr lang="ru-RU" alt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Аттестация </a:t>
          </a:r>
          <a:br>
            <a:rPr lang="ru-RU" alt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alt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педагогических работников </a:t>
          </a:r>
          <a:endParaRPr lang="ru-RU" sz="3200" dirty="0">
            <a:solidFill>
              <a:srgbClr val="C00000"/>
            </a:solidFill>
          </a:endParaRPr>
        </a:p>
      </dgm:t>
    </dgm:pt>
    <dgm:pt modelId="{162C44A4-E8BB-4C8F-BAE0-2E08879CC1AF}" type="parTrans" cxnId="{BBE2326D-83CD-4FAC-9E8D-43B9C8A17DBF}">
      <dgm:prSet/>
      <dgm:spPr/>
      <dgm:t>
        <a:bodyPr/>
        <a:lstStyle/>
        <a:p>
          <a:endParaRPr lang="ru-RU"/>
        </a:p>
      </dgm:t>
    </dgm:pt>
    <dgm:pt modelId="{CB987429-0FCF-4720-AEA4-77F1F6A1B2BF}" type="sibTrans" cxnId="{BBE2326D-83CD-4FAC-9E8D-43B9C8A17DBF}">
      <dgm:prSet/>
      <dgm:spPr/>
      <dgm:t>
        <a:bodyPr/>
        <a:lstStyle/>
        <a:p>
          <a:endParaRPr lang="ru-RU"/>
        </a:p>
      </dgm:t>
    </dgm:pt>
    <dgm:pt modelId="{67E74FDF-67D4-4B75-9A9C-21C89305943E}">
      <dgm:prSet custT="1"/>
      <dgm:spPr>
        <a:ln w="57150">
          <a:solidFill>
            <a:srgbClr val="C00000"/>
          </a:solidFill>
        </a:ln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 целью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установления квалификационной категории</a:t>
          </a:r>
          <a:endParaRPr lang="ru-RU" sz="2800" dirty="0" smtClean="0"/>
        </a:p>
        <a:p>
          <a:pPr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9AE9DF94-BADB-484A-9490-541726F90303}" type="parTrans" cxnId="{B5DA918B-D348-44BF-96D5-909B5095F7B1}">
      <dgm:prSet/>
      <dgm:spPr/>
      <dgm:t>
        <a:bodyPr/>
        <a:lstStyle/>
        <a:p>
          <a:endParaRPr lang="ru-RU"/>
        </a:p>
      </dgm:t>
    </dgm:pt>
    <dgm:pt modelId="{E5DE12DD-3E87-489E-B0EB-6897C1F0A73A}" type="sibTrans" cxnId="{B5DA918B-D348-44BF-96D5-909B5095F7B1}">
      <dgm:prSet/>
      <dgm:spPr/>
      <dgm:t>
        <a:bodyPr/>
        <a:lstStyle/>
        <a:p>
          <a:endParaRPr lang="ru-RU"/>
        </a:p>
      </dgm:t>
    </dgm:pt>
    <dgm:pt modelId="{9A39FB58-B1AD-4DE1-9CB4-8CBF44AA8B9E}" type="pres">
      <dgm:prSet presAssocID="{36DEC470-C981-4D7C-963E-333A2093992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759F8-B1C4-4E94-A25C-373D0DA168C3}" type="pres">
      <dgm:prSet presAssocID="{6823C502-6C02-42A1-AA52-EE342B9DD521}" presName="circle1" presStyleLbl="node1" presStyleIdx="0" presStyleCnt="3" custScaleY="124462" custLinFactNeighborX="0" custLinFactNeighborY="-7987"/>
      <dgm:spPr>
        <a:solidFill>
          <a:schemeClr val="bg1">
            <a:lumMod val="75000"/>
          </a:schemeClr>
        </a:solidFill>
        <a:ln w="57150">
          <a:solidFill>
            <a:schemeClr val="bg1">
              <a:lumMod val="50000"/>
            </a:schemeClr>
          </a:solidFill>
        </a:ln>
      </dgm:spPr>
    </dgm:pt>
    <dgm:pt modelId="{9D6C144F-AFB5-4086-89A1-831499434195}" type="pres">
      <dgm:prSet presAssocID="{6823C502-6C02-42A1-AA52-EE342B9DD521}" presName="space" presStyleCnt="0"/>
      <dgm:spPr/>
    </dgm:pt>
    <dgm:pt modelId="{8263D277-C255-4AA8-B772-BBDFFBE71023}" type="pres">
      <dgm:prSet presAssocID="{6823C502-6C02-42A1-AA52-EE342B9DD521}" presName="rect1" presStyleLbl="alignAcc1" presStyleIdx="0" presStyleCnt="3" custScaleX="100000" custScaleY="105642" custLinFactNeighborX="-618" custLinFactNeighborY="-8544"/>
      <dgm:spPr/>
      <dgm:t>
        <a:bodyPr/>
        <a:lstStyle/>
        <a:p>
          <a:endParaRPr lang="ru-RU"/>
        </a:p>
      </dgm:t>
    </dgm:pt>
    <dgm:pt modelId="{3378E0E2-9A40-48C0-B73F-9AEEF872C8AD}" type="pres">
      <dgm:prSet presAssocID="{BE46F43F-92A3-4D34-891F-CE7F5B3700C2}" presName="vertSpace2" presStyleLbl="node1" presStyleIdx="0" presStyleCnt="3"/>
      <dgm:spPr/>
    </dgm:pt>
    <dgm:pt modelId="{9F54D0E0-CD66-48C3-8639-38F16DBAF8F9}" type="pres">
      <dgm:prSet presAssocID="{BE46F43F-92A3-4D34-891F-CE7F5B3700C2}" presName="circle2" presStyleLbl="node1" presStyleIdx="1" presStyleCnt="3" custAng="0" custScaleX="94464" custScaleY="94465" custLinFactNeighborX="-10326" custLinFactNeighborY="-18816"/>
      <dgm:spPr>
        <a:solidFill>
          <a:srgbClr val="99CCFF"/>
        </a:solidFill>
        <a:ln w="57150">
          <a:solidFill>
            <a:schemeClr val="accent1">
              <a:lumMod val="75000"/>
            </a:schemeClr>
          </a:solidFill>
        </a:ln>
      </dgm:spPr>
    </dgm:pt>
    <dgm:pt modelId="{32A393AC-A88C-4A05-B72A-293F230C38A2}" type="pres">
      <dgm:prSet presAssocID="{BE46F43F-92A3-4D34-891F-CE7F5B3700C2}" presName="rect2" presStyleLbl="alignAcc1" presStyleIdx="1" presStyleCnt="3" custScaleX="100000" custScaleY="98405" custLinFactNeighborX="-7190" custLinFactNeighborY="-19614"/>
      <dgm:spPr/>
      <dgm:t>
        <a:bodyPr/>
        <a:lstStyle/>
        <a:p>
          <a:endParaRPr lang="ru-RU"/>
        </a:p>
      </dgm:t>
    </dgm:pt>
    <dgm:pt modelId="{5ECE896B-972E-4F34-B254-6CFE9E9F9C8D}" type="pres">
      <dgm:prSet presAssocID="{67E74FDF-67D4-4B75-9A9C-21C89305943E}" presName="vertSpace3" presStyleLbl="node1" presStyleIdx="1" presStyleCnt="3"/>
      <dgm:spPr/>
    </dgm:pt>
    <dgm:pt modelId="{E7F5ED43-5A27-4AF5-B2B1-E53FAB785E7C}" type="pres">
      <dgm:prSet presAssocID="{67E74FDF-67D4-4B75-9A9C-21C89305943E}" presName="circle3" presStyleLbl="node1" presStyleIdx="2" presStyleCnt="3" custScaleX="119256" custScaleY="152750" custLinFactNeighborX="842" custLinFactNeighborY="8899"/>
      <dgm:spPr>
        <a:solidFill>
          <a:schemeClr val="accent3">
            <a:lumMod val="60000"/>
            <a:lumOff val="40000"/>
          </a:schemeClr>
        </a:solidFill>
        <a:ln w="57150">
          <a:solidFill>
            <a:srgbClr val="C00000"/>
          </a:solidFill>
        </a:ln>
      </dgm:spPr>
    </dgm:pt>
    <dgm:pt modelId="{124F665C-6041-4942-B498-C8A7DE75ECD8}" type="pres">
      <dgm:prSet presAssocID="{67E74FDF-67D4-4B75-9A9C-21C89305943E}" presName="rect3" presStyleLbl="alignAcc1" presStyleIdx="2" presStyleCnt="3" custScaleY="180307" custLinFactNeighborX="0" custLinFactNeighborY="7326"/>
      <dgm:spPr/>
      <dgm:t>
        <a:bodyPr/>
        <a:lstStyle/>
        <a:p>
          <a:endParaRPr lang="ru-RU"/>
        </a:p>
      </dgm:t>
    </dgm:pt>
    <dgm:pt modelId="{38F751A9-3342-45A4-9FDF-868EB5A23ACE}" type="pres">
      <dgm:prSet presAssocID="{6823C502-6C02-42A1-AA52-EE342B9DD52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825D2-5673-4BE0-99BB-F1C9CFF7C665}" type="pres">
      <dgm:prSet presAssocID="{BE46F43F-92A3-4D34-891F-CE7F5B3700C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D686-74D0-4AC6-BEB0-C9C859C169E2}" type="pres">
      <dgm:prSet presAssocID="{67E74FDF-67D4-4B75-9A9C-21C89305943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8FFB4B-F71B-4BCA-BE91-BEB5ACCD2072}" type="presOf" srcId="{36DEC470-C981-4D7C-963E-333A20939922}" destId="{9A39FB58-B1AD-4DE1-9CB4-8CBF44AA8B9E}" srcOrd="0" destOrd="0" presId="urn:microsoft.com/office/officeart/2005/8/layout/target3"/>
    <dgm:cxn modelId="{B5DA918B-D348-44BF-96D5-909B5095F7B1}" srcId="{36DEC470-C981-4D7C-963E-333A20939922}" destId="{67E74FDF-67D4-4B75-9A9C-21C89305943E}" srcOrd="2" destOrd="0" parTransId="{9AE9DF94-BADB-484A-9490-541726F90303}" sibTransId="{E5DE12DD-3E87-489E-B0EB-6897C1F0A73A}"/>
    <dgm:cxn modelId="{9D95F09E-128D-4EC0-B08A-41C10ACD19E8}" type="presOf" srcId="{6823C502-6C02-42A1-AA52-EE342B9DD521}" destId="{38F751A9-3342-45A4-9FDF-868EB5A23ACE}" srcOrd="1" destOrd="0" presId="urn:microsoft.com/office/officeart/2005/8/layout/target3"/>
    <dgm:cxn modelId="{CF860618-6227-4E03-BE9B-E3BC3B876C34}" srcId="{36DEC470-C981-4D7C-963E-333A20939922}" destId="{BE46F43F-92A3-4D34-891F-CE7F5B3700C2}" srcOrd="1" destOrd="0" parTransId="{2B44B271-78EC-47C1-82DC-98422903FE88}" sibTransId="{1373A9AD-8DFD-4A66-950D-851D62803AF2}"/>
    <dgm:cxn modelId="{F6A6CC58-F7F0-4B52-A9CC-F6B660B517B4}" type="presOf" srcId="{6823C502-6C02-42A1-AA52-EE342B9DD521}" destId="{8263D277-C255-4AA8-B772-BBDFFBE71023}" srcOrd="0" destOrd="0" presId="urn:microsoft.com/office/officeart/2005/8/layout/target3"/>
    <dgm:cxn modelId="{B58894B5-DED0-4C61-B0C7-88C44E0CDD4B}" type="presOf" srcId="{BE46F43F-92A3-4D34-891F-CE7F5B3700C2}" destId="{32A393AC-A88C-4A05-B72A-293F230C38A2}" srcOrd="0" destOrd="0" presId="urn:microsoft.com/office/officeart/2005/8/layout/target3"/>
    <dgm:cxn modelId="{99576819-FB9F-4F28-A759-0ED81617EABD}" type="presOf" srcId="{67E74FDF-67D4-4B75-9A9C-21C89305943E}" destId="{940BD686-74D0-4AC6-BEB0-C9C859C169E2}" srcOrd="1" destOrd="0" presId="urn:microsoft.com/office/officeart/2005/8/layout/target3"/>
    <dgm:cxn modelId="{BBE2326D-83CD-4FAC-9E8D-43B9C8A17DBF}" srcId="{36DEC470-C981-4D7C-963E-333A20939922}" destId="{6823C502-6C02-42A1-AA52-EE342B9DD521}" srcOrd="0" destOrd="0" parTransId="{162C44A4-E8BB-4C8F-BAE0-2E08879CC1AF}" sibTransId="{CB987429-0FCF-4720-AEA4-77F1F6A1B2BF}"/>
    <dgm:cxn modelId="{ADE5AEA2-3737-468A-BE82-49031D64550F}" type="presOf" srcId="{BE46F43F-92A3-4D34-891F-CE7F5B3700C2}" destId="{CB3825D2-5673-4BE0-99BB-F1C9CFF7C665}" srcOrd="1" destOrd="0" presId="urn:microsoft.com/office/officeart/2005/8/layout/target3"/>
    <dgm:cxn modelId="{FC784FB8-6162-4BF5-99E3-E1D5CFBC9EA5}" type="presOf" srcId="{67E74FDF-67D4-4B75-9A9C-21C89305943E}" destId="{124F665C-6041-4942-B498-C8A7DE75ECD8}" srcOrd="0" destOrd="0" presId="urn:microsoft.com/office/officeart/2005/8/layout/target3"/>
    <dgm:cxn modelId="{58B5F9EA-FE54-43A1-A306-D6400EDBFF36}" type="presParOf" srcId="{9A39FB58-B1AD-4DE1-9CB4-8CBF44AA8B9E}" destId="{4C1759F8-B1C4-4E94-A25C-373D0DA168C3}" srcOrd="0" destOrd="0" presId="urn:microsoft.com/office/officeart/2005/8/layout/target3"/>
    <dgm:cxn modelId="{1024F350-F356-4621-8803-8834EB276D41}" type="presParOf" srcId="{9A39FB58-B1AD-4DE1-9CB4-8CBF44AA8B9E}" destId="{9D6C144F-AFB5-4086-89A1-831499434195}" srcOrd="1" destOrd="0" presId="urn:microsoft.com/office/officeart/2005/8/layout/target3"/>
    <dgm:cxn modelId="{18413D6F-AB8A-492F-A396-E46E2D988A11}" type="presParOf" srcId="{9A39FB58-B1AD-4DE1-9CB4-8CBF44AA8B9E}" destId="{8263D277-C255-4AA8-B772-BBDFFBE71023}" srcOrd="2" destOrd="0" presId="urn:microsoft.com/office/officeart/2005/8/layout/target3"/>
    <dgm:cxn modelId="{C52809D1-B71A-4CC8-9162-5582D16B4F4B}" type="presParOf" srcId="{9A39FB58-B1AD-4DE1-9CB4-8CBF44AA8B9E}" destId="{3378E0E2-9A40-48C0-B73F-9AEEF872C8AD}" srcOrd="3" destOrd="0" presId="urn:microsoft.com/office/officeart/2005/8/layout/target3"/>
    <dgm:cxn modelId="{14EAF88F-6A3F-4B89-9986-D0C919C544BF}" type="presParOf" srcId="{9A39FB58-B1AD-4DE1-9CB4-8CBF44AA8B9E}" destId="{9F54D0E0-CD66-48C3-8639-38F16DBAF8F9}" srcOrd="4" destOrd="0" presId="urn:microsoft.com/office/officeart/2005/8/layout/target3"/>
    <dgm:cxn modelId="{622FA8A5-D6DD-4BAB-9A61-3AB613A6B723}" type="presParOf" srcId="{9A39FB58-B1AD-4DE1-9CB4-8CBF44AA8B9E}" destId="{32A393AC-A88C-4A05-B72A-293F230C38A2}" srcOrd="5" destOrd="0" presId="urn:microsoft.com/office/officeart/2005/8/layout/target3"/>
    <dgm:cxn modelId="{293C4A97-AE73-4EF2-8BDF-D2528158AFE1}" type="presParOf" srcId="{9A39FB58-B1AD-4DE1-9CB4-8CBF44AA8B9E}" destId="{5ECE896B-972E-4F34-B254-6CFE9E9F9C8D}" srcOrd="6" destOrd="0" presId="urn:microsoft.com/office/officeart/2005/8/layout/target3"/>
    <dgm:cxn modelId="{224F8A6A-47A2-448A-BB12-0859BB0D03B5}" type="presParOf" srcId="{9A39FB58-B1AD-4DE1-9CB4-8CBF44AA8B9E}" destId="{E7F5ED43-5A27-4AF5-B2B1-E53FAB785E7C}" srcOrd="7" destOrd="0" presId="urn:microsoft.com/office/officeart/2005/8/layout/target3"/>
    <dgm:cxn modelId="{DA204BAB-E05F-4C9A-ADD7-0CDC35D23222}" type="presParOf" srcId="{9A39FB58-B1AD-4DE1-9CB4-8CBF44AA8B9E}" destId="{124F665C-6041-4942-B498-C8A7DE75ECD8}" srcOrd="8" destOrd="0" presId="urn:microsoft.com/office/officeart/2005/8/layout/target3"/>
    <dgm:cxn modelId="{99617F38-7670-44F7-8F74-B50AA0B61D44}" type="presParOf" srcId="{9A39FB58-B1AD-4DE1-9CB4-8CBF44AA8B9E}" destId="{38F751A9-3342-45A4-9FDF-868EB5A23ACE}" srcOrd="9" destOrd="0" presId="urn:microsoft.com/office/officeart/2005/8/layout/target3"/>
    <dgm:cxn modelId="{2967D73B-1418-436D-AFC9-ABADF14BB846}" type="presParOf" srcId="{9A39FB58-B1AD-4DE1-9CB4-8CBF44AA8B9E}" destId="{CB3825D2-5673-4BE0-99BB-F1C9CFF7C665}" srcOrd="10" destOrd="0" presId="urn:microsoft.com/office/officeart/2005/8/layout/target3"/>
    <dgm:cxn modelId="{B6E41DE0-3CE7-43D8-8053-637168E78C21}" type="presParOf" srcId="{9A39FB58-B1AD-4DE1-9CB4-8CBF44AA8B9E}" destId="{940BD686-74D0-4AC6-BEB0-C9C859C169E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59F8-B1C4-4E94-A25C-373D0DA168C3}">
      <dsp:nvSpPr>
        <dsp:cNvPr id="0" name=""/>
        <dsp:cNvSpPr/>
      </dsp:nvSpPr>
      <dsp:spPr>
        <a:xfrm>
          <a:off x="0" y="-456411"/>
          <a:ext cx="4672324" cy="5815268"/>
        </a:xfrm>
        <a:prstGeom prst="pie">
          <a:avLst>
            <a:gd name="adj1" fmla="val 5400000"/>
            <a:gd name="adj2" fmla="val 16200000"/>
          </a:avLst>
        </a:prstGeom>
        <a:solidFill>
          <a:schemeClr val="bg1">
            <a:lumMod val="75000"/>
          </a:schemeClr>
        </a:solidFill>
        <a:ln w="57150">
          <a:solidFill>
            <a:schemeClr val="bg1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63D277-C255-4AA8-B772-BBDFFBE71023}">
      <dsp:nvSpPr>
        <dsp:cNvPr id="0" name=""/>
        <dsp:cNvSpPr/>
      </dsp:nvSpPr>
      <dsp:spPr>
        <a:xfrm>
          <a:off x="2302474" y="0"/>
          <a:ext cx="5451045" cy="4935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Аттестация </a:t>
          </a:r>
          <a:br>
            <a:rPr lang="ru-RU" alt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alt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педагогических работников 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2302474" y="0"/>
        <a:ext cx="5451045" cy="1480784"/>
      </dsp:txXfrm>
    </dsp:sp>
    <dsp:sp modelId="{9F54D0E0-CD66-48C3-8639-38F16DBAF8F9}">
      <dsp:nvSpPr>
        <dsp:cNvPr id="0" name=""/>
        <dsp:cNvSpPr/>
      </dsp:nvSpPr>
      <dsp:spPr>
        <a:xfrm>
          <a:off x="504056" y="1318480"/>
          <a:ext cx="2868879" cy="2868909"/>
        </a:xfrm>
        <a:prstGeom prst="pie">
          <a:avLst>
            <a:gd name="adj1" fmla="val 5400000"/>
            <a:gd name="adj2" fmla="val 16200000"/>
          </a:avLst>
        </a:prstGeom>
        <a:solidFill>
          <a:srgbClr val="99CCFF"/>
        </a:solidFill>
        <a:ln w="57150">
          <a:solidFill>
            <a:schemeClr val="accent1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A393AC-A88C-4A05-B72A-293F230C38A2}">
      <dsp:nvSpPr>
        <dsp:cNvPr id="0" name=""/>
        <dsp:cNvSpPr/>
      </dsp:nvSpPr>
      <dsp:spPr>
        <a:xfrm>
          <a:off x="1944232" y="1318480"/>
          <a:ext cx="5451045" cy="2988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 целью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подтверждения соответствия занимаемой должности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44232" y="1318480"/>
        <a:ext cx="5451045" cy="1379338"/>
      </dsp:txXfrm>
    </dsp:sp>
    <dsp:sp modelId="{E7F5ED43-5A27-4AF5-B2B1-E53FAB785E7C}">
      <dsp:nvSpPr>
        <dsp:cNvPr id="0" name=""/>
        <dsp:cNvSpPr/>
      </dsp:nvSpPr>
      <dsp:spPr>
        <a:xfrm>
          <a:off x="1512161" y="3046674"/>
          <a:ext cx="1671606" cy="214109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57150">
          <a:solidFill>
            <a:srgbClr val="C0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4F665C-6041-4942-B498-C8A7DE75ECD8}">
      <dsp:nvSpPr>
        <dsp:cNvPr id="0" name=""/>
        <dsp:cNvSpPr/>
      </dsp:nvSpPr>
      <dsp:spPr>
        <a:xfrm>
          <a:off x="2336162" y="2831493"/>
          <a:ext cx="5451045" cy="2527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 целью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установления квалификационной категории</a:t>
          </a:r>
          <a:endParaRPr lang="ru-RU" sz="2800" kern="1200" dirty="0" smtClean="0"/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2336162" y="2831493"/>
        <a:ext cx="5451045" cy="2527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1258F-1329-4F86-9900-E1A3E268F5D1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95A36-978D-4D81-B23B-7326BE647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874E0E5-D2E2-4EBB-A28C-ACEC4E9E2746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08591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F51B1AB-1375-4A00-9892-41FA99B9BE99}" type="slidenum">
              <a:rPr lang="ru-RU" altLang="ru-RU" sz="1200"/>
              <a:pPr algn="r" eaLnBrk="1" hangingPunct="1"/>
              <a:t>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74196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1FB20A3-3ED2-4EC6-A595-8176A4A69645}" type="slidenum">
              <a:rPr lang="ru-RU" altLang="ru-RU" sz="1200"/>
              <a:pPr algn="r" eaLnBrk="1" hangingPunct="1"/>
              <a:t>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70452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9460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E95E030-851B-4A9D-9696-5C78B2524611}" type="slidenum">
              <a:rPr lang="ru-RU" altLang="ru-RU" sz="1200"/>
              <a:pPr algn="r" eaLnBrk="1" hangingPunct="1"/>
              <a:t>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346772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95A36-978D-4D81-B23B-7326BE64772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31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6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40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8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8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4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8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2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76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7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16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4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9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6а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D164FBFF9202FBDB7BF19984A54CD4B549EBBF373B710338EFC109B87I5o3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hyperlink" Target="http://www.antiplagia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7;&#1072;&#1076;&#1072;&#1085;&#1080;&#1077;_10_&#1042;&#1085;&#1077;&#1091;&#1088;&#1086;&#1095;&#1085;&#1072;&#1103;%20&#1076;&#1077;&#1103;&#1090;&#1077;&#1083;&#1100;&#1085;&#1086;&#1089;&#1090;&#1100;.doc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86.ru/index.php/struktura/att1/normativno-pravovaya-baz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86.ru/index.php/struktura/att1/informatsionno-metodicheskie-material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848872" cy="1752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  <a:cs typeface="Aharoni" panose="02010803020104030203" pitchFamily="2" charset="-79"/>
              </a:rPr>
              <a:t>Аттестация педагога: </a:t>
            </a:r>
            <a:r>
              <a:rPr lang="ru-RU" sz="4000" b="1" dirty="0" smtClean="0">
                <a:solidFill>
                  <a:schemeClr val="tx2"/>
                </a:solidFill>
                <a:latin typeface="Cambria" panose="02040503050406030204" pitchFamily="18" charset="0"/>
                <a:cs typeface="Aharoni" panose="02010803020104030203" pitchFamily="2" charset="-79"/>
              </a:rPr>
              <a:t>критерии, документы, типичные ошибки</a:t>
            </a:r>
            <a:endParaRPr lang="ru-RU" sz="4000" b="1" dirty="0">
              <a:solidFill>
                <a:schemeClr val="tx2"/>
              </a:solidFill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30120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Заместитель директора по учебно-воспитательной работе, </a:t>
            </a:r>
          </a:p>
          <a:p>
            <a:pPr algn="ctr"/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учитель информатики  </a:t>
            </a:r>
          </a:p>
          <a:p>
            <a:pPr algn="ctr"/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МБОУ </a:t>
            </a:r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Сургутского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естественно-научного лицея</a:t>
            </a:r>
          </a:p>
          <a:p>
            <a:pPr algn="ctr"/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Зиятдинова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Татьяна Леонидовна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39408"/>
          <a:stretch/>
        </p:blipFill>
        <p:spPr>
          <a:xfrm>
            <a:off x="683568" y="2480466"/>
            <a:ext cx="7887900" cy="266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0609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Стратегические ориентиры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развития системы образования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Ханты – Мансийского автономного округа -Югры</a:t>
            </a:r>
            <a:endParaRPr lang="ru-RU" sz="20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AutoNum type="arabicPeriod"/>
            </a:pP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РАСПОРЯЖЕНИЕ </a:t>
            </a: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ПРАВИТЕЛЬСТВА ХАНТЫ-МАНСИЙСКОГО АВТОНОМНОГО ОКРУГА-ЮГРЫ 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от 29 октября 2018 года 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№ 574-рп 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«О реализации национального проекта 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«Образование» 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в Ханты-Мансийском автономном округе – Югре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» 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региональный портфель проектов «Образование</a:t>
            </a:r>
            <a:r>
              <a:rPr lang="ru-RU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» - </a:t>
            </a:r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AutoNum type="arabicPeriod"/>
            </a:pPr>
            <a:endParaRPr lang="ru-RU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AutoNum type="arabicPeriod"/>
            </a:pPr>
            <a:r>
              <a:rPr lang="ru-RU" sz="1800" b="1" dirty="0">
                <a:latin typeface="Cambria" panose="02040503050406030204" pitchFamily="18" charset="0"/>
                <a:ea typeface="Cambria" panose="02040503050406030204" pitchFamily="18" charset="0"/>
              </a:rPr>
              <a:t>ПОСТАНОВЛЕНИЕ ПРАВИТЕЛЬСТВА ХАНТЫ-МАНСИЙСКОГО АВТОНОМНОГО ОКРУГА-ЮГРЫ </a:t>
            </a: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</a:rPr>
              <a:t>от 05 октября 2018 года N 338-п  «О ГОСУДАРСТВЕННОЙ ПРОГРАММЕ ХАНТЫ-МАНСИЙСКОГО АВТОНОМНОГО ОКРУГА - ЮГРЫ «РАЗВИТИЕ ОБРАЗОВАНИЯ» (документ с изменениями внесенными Постановлением Правительства Ханты-Мансийского автономного округа - Югры от 01.02.2019 года N 16-п, от 05.04.2019 года N 107-п, от 28.06.2019 N 206-п, от 19.07.2019 N 232-п).</a:t>
            </a:r>
            <a:endParaRPr kumimoji="1" lang="ru-RU" sz="1800" b="1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sym typeface="Helvetica Light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9895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46382" y="188640"/>
            <a:ext cx="8229600" cy="70609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2.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Представление о педагогической профессии </a:t>
            </a:r>
            <a:b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профессиональной миссии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509826"/>
              </p:ext>
            </p:extLst>
          </p:nvPr>
        </p:nvGraphicFramePr>
        <p:xfrm>
          <a:off x="251522" y="894730"/>
          <a:ext cx="8712965" cy="5867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974">
                  <a:extLst>
                    <a:ext uri="{9D8B030D-6E8A-4147-A177-3AD203B41FA5}">
                      <a16:colId xmlns:a16="http://schemas.microsoft.com/office/drawing/2014/main" val="2590106229"/>
                    </a:ext>
                  </a:extLst>
                </a:gridCol>
                <a:gridCol w="4642506">
                  <a:extLst>
                    <a:ext uri="{9D8B030D-6E8A-4147-A177-3AD203B41FA5}">
                      <a16:colId xmlns:a16="http://schemas.microsoft.com/office/drawing/2014/main" val="701630677"/>
                    </a:ext>
                  </a:extLst>
                </a:gridCol>
                <a:gridCol w="3434485">
                  <a:extLst>
                    <a:ext uri="{9D8B030D-6E8A-4147-A177-3AD203B41FA5}">
                      <a16:colId xmlns:a16="http://schemas.microsoft.com/office/drawing/2014/main" val="1351944459"/>
                    </a:ext>
                  </a:extLst>
                </a:gridCol>
              </a:tblGrid>
              <a:tr h="517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Формулирование </a:t>
                      </a:r>
                      <a:r>
                        <a:rPr lang="ru-RU" sz="13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диагностичных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целей профессиональной деятельности, связанных с образованием обучающихся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2-да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1-в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какой-то степени,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31136"/>
                  </a:ext>
                </a:extLst>
              </a:tr>
              <a:tr h="585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</a:t>
                      </a:r>
                      <a:endParaRPr lang="ru-RU" sz="13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Формулирование </a:t>
                      </a:r>
                      <a:r>
                        <a:rPr lang="ru-RU" sz="13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диагностичных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целей профессиональной деятельности, связанных с эффективностью работы образовательной организации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2-да,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1-в какой-то степени,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38732481"/>
                  </a:ext>
                </a:extLst>
              </a:tr>
              <a:tr h="70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</a:t>
                      </a:r>
                      <a:endParaRPr lang="ru-RU" sz="13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проектировании и реализации педагогических инициатив, связанных с образованием обучающихся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2-инициативы носят системный характер,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1-инициативы затрагивают отдельные стороны деятельности,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 инициатив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3353689955"/>
                  </a:ext>
                </a:extLst>
              </a:tr>
              <a:tr h="70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2.4.</a:t>
                      </a:r>
                      <a:endParaRPr lang="ru-RU" sz="13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проектировании и реализации инициатив, связанных с эффективностью работы образовательной организации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2-инициативы носят системный характер,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1-инициативы затрагивают отдельные стороны деятельности,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 инициатив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2669638015"/>
                  </a:ext>
                </a:extLst>
              </a:tr>
              <a:tr h="70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</a:t>
                      </a:r>
                      <a:endParaRPr lang="ru-RU" sz="13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проектировании и реализации инициатив по развитию взаимодействия с социальными партнерами образовательной организации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2-инициативы носят системный характер,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1-инициативы затрагивают отдельные стороны деятельности,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 инициатив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2979255266"/>
                  </a:ext>
                </a:extLst>
              </a:tr>
              <a:tr h="70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2.6.</a:t>
                      </a:r>
                      <a:endParaRPr lang="ru-RU" sz="13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проектировании и реализации инициатив по развитию взаимодействия с родителями обучающихся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2-инициативы носят системный характер,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1-инициативы затрагивают отдельные стороны деятельности,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 инициатив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1482484821"/>
                  </a:ext>
                </a:extLst>
              </a:tr>
              <a:tr h="517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2.7.</a:t>
                      </a:r>
                      <a:endParaRPr lang="ru-RU" sz="13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Согласованность инициатив со стратегическими ориентирами развития образования в автономном округе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2-да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  1-в 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какой-то степени,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535951466"/>
                  </a:ext>
                </a:extLst>
              </a:tr>
              <a:tr h="70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2.8.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отмеченных профессиональных достижений (государственные награды, почетные звания, отраслевые знаки отличия, достижения на профессиональных конкурсах)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3-на федеральном уровне,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2-на региональном уровне,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1-на более низком уровне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0 - нет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3468081638"/>
                  </a:ext>
                </a:extLst>
              </a:tr>
              <a:tr h="121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(максимально)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3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/>
                </a:tc>
                <a:extLst>
                  <a:ext uri="{0D108BD9-81ED-4DB2-BD59-A6C34878D82A}">
                    <a16:rowId xmlns:a16="http://schemas.microsoft.com/office/drawing/2014/main" val="337404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894730"/>
            <a:ext cx="8712968" cy="4525963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2.1.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- ц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ель должна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быть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конкретна, достижима, измерима, о</a:t>
            </a:r>
            <a:r>
              <a:rPr lang="ru-RU" sz="1580" dirty="0" smtClean="0">
                <a:latin typeface="Cambria" panose="02040503050406030204" pitchFamily="18" charset="0"/>
                <a:ea typeface="Cambria" panose="02040503050406030204" pitchFamily="18" charset="0"/>
              </a:rPr>
              <a:t>риентирована </a:t>
            </a:r>
            <a:r>
              <a:rPr lang="ru-RU" sz="1580" dirty="0">
                <a:latin typeface="Cambria" panose="02040503050406030204" pitchFamily="18" charset="0"/>
                <a:ea typeface="Cambria" panose="02040503050406030204" pitchFamily="18" charset="0"/>
              </a:rPr>
              <a:t>на цель деятельности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образовательной организации, обозначенной в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рограмме развития, основной образовательной программе.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2.2. -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цель должна быть конкретна, достижима,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измерима., </a:t>
            </a:r>
            <a:r>
              <a:rPr lang="ru-RU" sz="1580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согласуется </a:t>
            </a:r>
            <a:r>
              <a:rPr lang="ru-RU" sz="1580" dirty="0">
                <a:latin typeface="Cambria" panose="02040503050406030204" pitchFamily="18" charset="0"/>
                <a:ea typeface="Cambria" panose="02040503050406030204" pitchFamily="18" charset="0"/>
              </a:rPr>
              <a:t>с целями деятельности </a:t>
            </a:r>
            <a:r>
              <a:rPr lang="ru-RU" sz="158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образовательной организации и </a:t>
            </a:r>
            <a:r>
              <a:rPr lang="ru-RU" sz="1580" dirty="0">
                <a:latin typeface="Cambria" panose="02040503050406030204" pitchFamily="18" charset="0"/>
                <a:ea typeface="Cambria" panose="02040503050406030204" pitchFamily="18" charset="0"/>
              </a:rPr>
              <a:t>направлена на эффективность его работы и формирование позитивного </a:t>
            </a:r>
            <a:r>
              <a:rPr lang="ru-RU" sz="1580" dirty="0" smtClean="0">
                <a:latin typeface="Cambria" panose="02040503050406030204" pitchFamily="18" charset="0"/>
                <a:ea typeface="Cambria" panose="02040503050406030204" pitchFamily="18" charset="0"/>
              </a:rPr>
              <a:t>имиджа.</a:t>
            </a:r>
            <a:endParaRPr lang="ru-RU" sz="158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2.3. - подготовка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учебных материалов и организация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образовательной деятельности учащихся  в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соответствии с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целями, обозначенными в п.2.1 – 2.2 и темой самообразования: организация участия в конкурсах, олимпиадах и проектах, использование   цифровых образовательных платформ, </a:t>
            </a:r>
            <a:r>
              <a:rPr lang="ru-RU" sz="1580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ЦОРов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, электронных </a:t>
            </a:r>
            <a:r>
              <a:rPr lang="ru-RU" sz="158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приложений и сервисов,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разработка и реализация программ внеурочной деятельности и ДООП, организация проектной деятельности и пр.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2.4. - описать включение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деятельности учителя в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деятельность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школы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: Цель школы конкретизировать в своей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деятельности: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работа в составе рабочей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группы,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участие в мероприятиях по диссеминации опыта, конкурсах, проектах различного уровня, экспертная деятельность, </a:t>
            </a:r>
            <a:r>
              <a:rPr lang="ru-RU" sz="1580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участие в </a:t>
            </a:r>
            <a:r>
              <a:rPr lang="ru-RU" sz="1580" dirty="0">
                <a:latin typeface="Cambria" panose="02040503050406030204" pitchFamily="18" charset="0"/>
                <a:ea typeface="Cambria" panose="02040503050406030204" pitchFamily="18" charset="0"/>
              </a:rPr>
              <a:t>сетевом взаимодействии в рамках образовательных </a:t>
            </a:r>
            <a:r>
              <a:rPr lang="ru-RU" sz="1580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сообществ и пр.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2.5-2.6. -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описать включение деятельности учителя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 работу с социальными партнерами и родителями обучающихся, можно представить план работы.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8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!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</a:t>
            </a:r>
            <a:r>
              <a:rPr lang="ru-RU" sz="158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Системность - не количество, а структура деятельности: цель-реализация-результаты.</a:t>
            </a:r>
            <a:endParaRPr lang="ru-RU" sz="158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2.8. - профессиональные 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достижения, отмеченные наградами,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почетными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званиями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, отраслевыми знаками отличия: даны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государственными структурами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(</a:t>
            </a:r>
            <a:r>
              <a:rPr lang="ru-RU" sz="158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не относятся </a:t>
            </a:r>
            <a:r>
              <a:rPr lang="ru-RU" sz="158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дипломы, благодарности, гранты). </a:t>
            </a:r>
            <a:endParaRPr lang="ru-RU" sz="158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70609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2.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Представление о педагогической профессии </a:t>
            </a:r>
            <a:b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профессиональной миссии: рекомендации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50405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3.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Профессиональная деятельность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01424"/>
              </p:ext>
            </p:extLst>
          </p:nvPr>
        </p:nvGraphicFramePr>
        <p:xfrm>
          <a:off x="215008" y="764700"/>
          <a:ext cx="8749479" cy="5958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640">
                  <a:extLst>
                    <a:ext uri="{9D8B030D-6E8A-4147-A177-3AD203B41FA5}">
                      <a16:colId xmlns:a16="http://schemas.microsoft.com/office/drawing/2014/main" val="618032978"/>
                    </a:ext>
                  </a:extLst>
                </a:gridCol>
                <a:gridCol w="4006384">
                  <a:extLst>
                    <a:ext uri="{9D8B030D-6E8A-4147-A177-3AD203B41FA5}">
                      <a16:colId xmlns:a16="http://schemas.microsoft.com/office/drawing/2014/main" val="453887072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val="3832684467"/>
                    </a:ext>
                  </a:extLst>
                </a:gridCol>
              </a:tblGrid>
              <a:tr h="532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ru-RU" sz="11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образовательного процесса программно-методической документацией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2-самостоятельная разработка,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1-разработка в составе группы,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99203"/>
                  </a:ext>
                </a:extLst>
              </a:tr>
              <a:tr h="763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современных оценочных средств, в том числе с применением  информационно-коммуникационных технологий,  для определения успешности учащихся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обоснованность выбора и системность в реализации,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1-частично выбор обоснован и реализуется фрагментарно,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extLst>
                  <a:ext uri="{0D108BD9-81ED-4DB2-BD59-A6C34878D82A}">
                    <a16:rowId xmlns:a16="http://schemas.microsoft.com/office/drawing/2014/main" val="3273317345"/>
                  </a:ext>
                </a:extLst>
              </a:tr>
              <a:tr h="710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Учет индивидуальных особенностей учащихся в построении образовательного процесса, выборе образовательных технологий, методик обучения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обоснованность выбора и системность в реализации,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1-частично выбор обоснован и реализуется фрагментарно,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extLst>
                  <a:ext uri="{0D108BD9-81ED-4DB2-BD59-A6C34878D82A}">
                    <a16:rowId xmlns:a16="http://schemas.microsoft.com/office/drawing/2014/main" val="3707233941"/>
                  </a:ext>
                </a:extLst>
              </a:tr>
              <a:tr h="532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инновационной или  в экспериментальной деятельности (до 01.09.2013 г.), в работе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стажировочных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пилотных площадок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3-на региональном уровне,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2-на муниципальном уровне,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1-на уровне организации,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extLst>
                  <a:ext uri="{0D108BD9-81ED-4DB2-BD59-A6C34878D82A}">
                    <a16:rowId xmlns:a16="http://schemas.microsoft.com/office/drawing/2014/main" val="2586647526"/>
                  </a:ext>
                </a:extLst>
              </a:tr>
              <a:tr h="1102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Транслирование в педагогических коллективах опыта практических результатов своей профессиональной деятельности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наставничество (наличие закрепленных за преподавателем молодых специалистов),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проведение мастер-классов и иных методических мероприятий,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 участие в конференциях, педагогических чтениях, сетевых сообществах,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extLst>
                  <a:ext uri="{0D108BD9-81ED-4DB2-BD59-A6C34878D82A}">
                    <a16:rowId xmlns:a16="http://schemas.microsoft.com/office/drawing/2014/main" val="1723984948"/>
                  </a:ext>
                </a:extLst>
              </a:tr>
              <a:tr h="532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обучающихся в олимпиадах, конкурсах, фестивалях, соревнованиях по профилю профессиональной деятельности педагога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3-на федеральном уровне,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2-на региональном уровне,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1-на муниципальном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уровне, 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extLst>
                  <a:ext uri="{0D108BD9-81ED-4DB2-BD59-A6C34878D82A}">
                    <a16:rowId xmlns:a16="http://schemas.microsoft.com/office/drawing/2014/main" val="3498348169"/>
                  </a:ext>
                </a:extLst>
              </a:tr>
              <a:tr h="532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обучающихся во внеурочной деятельности, дополнительном образовании по профилю профессиональной деятельности педагога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3-на федеральном уровне,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2-на региональном уровне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1-на муниципальном уровне,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extLst>
                  <a:ext uri="{0D108BD9-81ED-4DB2-BD59-A6C34878D82A}">
                    <a16:rowId xmlns:a16="http://schemas.microsoft.com/office/drawing/2014/main" val="2126311249"/>
                  </a:ext>
                </a:extLst>
              </a:tr>
              <a:tr h="10252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Экспертная деятельность (работа в качестве эксперта по аккредитации образовательных программ, эксперта по контролю качества, эксперта по аттестации педагогических работников, работа в комиссиях по итоговой государственной аттестации, работа в составе жюри конкурсов; руководство методическими объединениями)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3-на региональном уровне,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2-на муниципальном уровне,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1-на уровне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организации, 0-нет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extLst>
                  <a:ext uri="{0D108BD9-81ED-4DB2-BD59-A6C34878D82A}">
                    <a16:rowId xmlns:a16="http://schemas.microsoft.com/office/drawing/2014/main" val="2933502172"/>
                  </a:ext>
                </a:extLst>
              </a:tr>
              <a:tr h="2259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(максимально)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430" marR="31430" marT="0" marB="0" anchor="ctr"/>
                </a:tc>
                <a:extLst>
                  <a:ext uri="{0D108BD9-81ED-4DB2-BD59-A6C34878D82A}">
                    <a16:rowId xmlns:a16="http://schemas.microsoft.com/office/drawing/2014/main" val="422630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94116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3.1. - разработка программно-методической документации: образовательная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программа, рабочая программа,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КИМ, программа внеурочной деятельности, ДООП и пр.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3.2. - 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спользование </a:t>
            </a:r>
            <a:r>
              <a:rPr 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современных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оценочных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средств,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аким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образом аттестуемый организует образовательный процесс и строит взаимодействие с его участниками: система оценивания (вариант системности: входной- промежуточный-итоговый; рейтинги; накопительная система оценивания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…),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применение диагностик и методик оценивания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также исходит из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цели (п.2.1)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– что формируется и чем измеряется? Обоснованность выбора – для чего, что позволяет измерить та или иная диагностика?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3.3. – описать, какие педагогические технологии аттестуемый применяет для достижения цели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(п.2.1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) и учета индивидуальных особенностей учащихся. </a:t>
            </a:r>
            <a:r>
              <a:rPr 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Обоснованность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выбора – формированию/развитию каких качеств личности/компетенций/навыков способствует применение описанных технологий.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3.4. – участие в реализации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инновационного проекта в школе (приказ по школе). </a:t>
            </a:r>
            <a:endParaRPr lang="ru-RU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3.5. –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2-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проведение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мастер-классов и иных методических мероприятий,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1- участие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 конференциях, педагогических чтениях, сетевых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сообществах</a:t>
            </a:r>
            <a:endParaRPr lang="ru-RU" sz="16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3.6-3.7 –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участие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учащихся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проектах, мероприятиях очно, заочно по предмету и как классный руководитель. Указать уровень (школа, город, регион).</a:t>
            </a:r>
            <a:endParaRPr lang="ru-RU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3.8. – экспертная деятельность: работа в составе жюри, экспертом по проверке сочинений, ВПР;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руководство методическими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объединениям и творческими группами.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Указать уровень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(школа, город, регион).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algn="just"/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5008" y="260648"/>
            <a:ext cx="892899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3. Профессиональная деятельность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8092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4.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Результаты профессиональной деятельности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47303"/>
              </p:ext>
            </p:extLst>
          </p:nvPr>
        </p:nvGraphicFramePr>
        <p:xfrm>
          <a:off x="323527" y="878559"/>
          <a:ext cx="8589639" cy="5956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971">
                  <a:extLst>
                    <a:ext uri="{9D8B030D-6E8A-4147-A177-3AD203B41FA5}">
                      <a16:colId xmlns:a16="http://schemas.microsoft.com/office/drawing/2014/main" val="4253567217"/>
                    </a:ext>
                  </a:extLst>
                </a:gridCol>
                <a:gridCol w="4043639">
                  <a:extLst>
                    <a:ext uri="{9D8B030D-6E8A-4147-A177-3AD203B41FA5}">
                      <a16:colId xmlns:a16="http://schemas.microsoft.com/office/drawing/2014/main" val="3232790613"/>
                    </a:ext>
                  </a:extLst>
                </a:gridCol>
                <a:gridCol w="3919029">
                  <a:extLst>
                    <a:ext uri="{9D8B030D-6E8A-4147-A177-3AD203B41FA5}">
                      <a16:colId xmlns:a16="http://schemas.microsoft.com/office/drawing/2014/main" val="4003951354"/>
                    </a:ext>
                  </a:extLst>
                </a:gridCol>
              </a:tblGrid>
              <a:tr h="68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освоения обучающимися образовательных программ по итогам мониторингов, проводимых организацией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 положительная динамика результатов,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достижение стабильных положительных результатов,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0-результаты нестабильны, либо отсутствуют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730686"/>
                  </a:ext>
                </a:extLst>
              </a:tr>
              <a:tr h="85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освоения образовательных программ по итогам мониторинга системы образования, проводимого в порядке, установленном 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постановлением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Правительства Российской Федерации от 5 августа 2013 г. №662 «Об осуществлении мониторинга системы образования»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 положительная динамика результатов,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достижение стабильных положительных результатов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0-результаты нестабильны либо отсутствуют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extLst>
                  <a:ext uri="{0D108BD9-81ED-4DB2-BD59-A6C34878D82A}">
                    <a16:rowId xmlns:a16="http://schemas.microsoft.com/office/drawing/2014/main" val="1163466451"/>
                  </a:ext>
                </a:extLst>
              </a:tr>
              <a:tr h="1087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участия обучающихся в очных предметных олимпиадах, официальных конкурсах и соревнованиях по профилю профессиональной деятельности педагога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3-победы и призовые места (1-3 место) во всероссийских мероприятиях,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победы и призовые места (1-3 место) в региональных мероприятиях,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победы и призовые места(1-3 место)  в муниципальных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мероприятиях, 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extLst>
                  <a:ext uri="{0D108BD9-81ED-4DB2-BD59-A6C34878D82A}">
                    <a16:rowId xmlns:a16="http://schemas.microsoft.com/office/drawing/2014/main" val="1841311467"/>
                  </a:ext>
                </a:extLst>
              </a:tr>
              <a:tr h="1087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внеурочной деятельности обучающихся, дополнительного образования (заочные олимпиады; открытые конкурсы; конференции научных обществ; выставки, турниры) по профилю профессиональной деятельности педагога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3-победы и призовые места (1-3 место) во всероссийских мероприятиях,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победы и призовые места (1-3 место) в региональных мероприятиях,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победы и призовые места(1-3 место)  в муниципальных мероприятиях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0-нет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extLst>
                  <a:ext uri="{0D108BD9-81ED-4DB2-BD59-A6C34878D82A}">
                    <a16:rowId xmlns:a16="http://schemas.microsoft.com/office/drawing/2014/main" val="3698039979"/>
                  </a:ext>
                </a:extLst>
              </a:tr>
              <a:tr h="685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реализованных значимых для организации инициатив, осуществленных во взаимодействии с коллегами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результаты носят системный характер,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результаты затрагивают отдельные аспекты профессиональной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деятельности, 0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результаты отсутствуют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extLst>
                  <a:ext uri="{0D108BD9-81ED-4DB2-BD59-A6C34878D82A}">
                    <a16:rowId xmlns:a16="http://schemas.microsoft.com/office/drawing/2014/main" val="105727773"/>
                  </a:ext>
                </a:extLst>
              </a:tr>
              <a:tr h="585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значимых для организации результатов, достигнутых во взаимодействии с социальными партнерами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результаты носят системный характер,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результаты затрагивают отдельные аспекты профессиональной деятельности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0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результаты отсутствуют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extLst>
                  <a:ext uri="{0D108BD9-81ED-4DB2-BD59-A6C34878D82A}">
                    <a16:rowId xmlns:a16="http://schemas.microsoft.com/office/drawing/2014/main" val="153333639"/>
                  </a:ext>
                </a:extLst>
              </a:tr>
              <a:tr h="513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преодоленных во взаимодействии с родителями проблем обучающихся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2-да,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1-в какой-то степени,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extLst>
                  <a:ext uri="{0D108BD9-81ED-4DB2-BD59-A6C34878D82A}">
                    <a16:rowId xmlns:a16="http://schemas.microsoft.com/office/drawing/2014/main" val="3399245953"/>
                  </a:ext>
                </a:extLst>
              </a:tr>
              <a:tr h="218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(максимально)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8287" marR="28287" marT="0" marB="0"/>
                </a:tc>
                <a:extLst>
                  <a:ext uri="{0D108BD9-81ED-4DB2-BD59-A6C34878D82A}">
                    <a16:rowId xmlns:a16="http://schemas.microsoft.com/office/drawing/2014/main" val="315821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0691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4.1. – представить </a:t>
            </a:r>
            <a:r>
              <a:rPr lang="ru-RU" sz="21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положительную динамику/стабильно высокие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результаты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внутренней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аттестации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(качество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освоения образовательной программы,  динамика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по сравнению со входным, с прошлым годом и прочее).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Воспитатели, социальные педагоги, педагоги - психологи: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динамика развития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.</a:t>
            </a:r>
            <a:endParaRPr lang="ru-RU" sz="2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4.2. – представить </a:t>
            </a:r>
            <a:r>
              <a:rPr lang="ru-RU" sz="21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положительную динамику/стабильно высокие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результаты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внешней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аттестации (ВПР, РДР, ГИА).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Можно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представить в сравнении с результатами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города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, округа,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РФ. </a:t>
            </a:r>
            <a:endParaRPr lang="ru-RU" sz="2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4.3.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- представить результаты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участия учащихся в </a:t>
            </a:r>
            <a:r>
              <a:rPr lang="ru-RU" sz="21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очных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мероприятиях, олимпиадах, конкурсах, проектах и пр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. Указать уровень мероприятия.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4.4. - представить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результаты участия учащихся в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заочных мероприятиях, олимпиадах, конкурсах, проектах и пр. Указать уровень мероприятия.  </a:t>
            </a:r>
            <a:endParaRPr lang="ru-RU" sz="2100" dirty="0"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marL="0" indent="0" algn="just">
              <a:buNone/>
            </a:pP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4.5. - отразить значимые мероприятия, проведенные совместно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с коллегами: </a:t>
            </a:r>
            <a:r>
              <a:rPr lang="ru-RU" sz="2100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метапредметные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проекты, бинарные уроки, участие в мероприятиях приоритетных муниципальных проектов и пр.</a:t>
            </a:r>
            <a:r>
              <a:rPr lang="ru-RU" dirty="0" smtClean="0"/>
              <a:t>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</a:rPr>
              <a:t>Свидетельством эффективного взаимодействия с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коллегами являются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</a:rPr>
              <a:t>положительные отзывы и благодарственные письма от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администрации ОО, ИМЦ, ЦДОД и пр.</a:t>
            </a:r>
          </a:p>
          <a:p>
            <a:pPr marL="0" indent="0" algn="just">
              <a:buNone/>
            </a:pP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4.6. - отразить результаты социального партнерства: филармония, библиотека, вузы, </a:t>
            </a:r>
            <a:r>
              <a:rPr lang="ru-RU" sz="2100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ТОСы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, геронтологический центр, </a:t>
            </a:r>
            <a:r>
              <a:rPr lang="ru-RU" sz="21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эколого-биологический центр, Центр детского творчества. Можно отразить деятельность в качестве классного руководителя. </a:t>
            </a:r>
            <a:r>
              <a:rPr lang="ru-RU" sz="2100" dirty="0">
                <a:latin typeface="Cambria" panose="02040503050406030204" pitchFamily="18" charset="0"/>
                <a:ea typeface="Cambria" panose="02040503050406030204" pitchFamily="18" charset="0"/>
              </a:rPr>
              <a:t>О качественных результатах взаимодействия с социальными партнерами свидетельствуют благодарственные письма от организаторов мероприятий - социальных партнеров. </a:t>
            </a:r>
          </a:p>
          <a:p>
            <a:pPr marL="0" indent="0" algn="just">
              <a:buNone/>
            </a:pPr>
            <a:endParaRPr lang="ru-RU" sz="21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404664"/>
            <a:ext cx="8712968" cy="5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4. Результаты профессиональной деятельности: рекомендации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9904" y="404664"/>
            <a:ext cx="8229600" cy="634082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5. </a:t>
            </a:r>
            <a:r>
              <a:rPr lang="ru-RU" alt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Перспективы развития  профессиональной деятельности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96474"/>
              </p:ext>
            </p:extLst>
          </p:nvPr>
        </p:nvGraphicFramePr>
        <p:xfrm>
          <a:off x="459905" y="1196752"/>
          <a:ext cx="8229599" cy="4141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693">
                  <a:extLst>
                    <a:ext uri="{9D8B030D-6E8A-4147-A177-3AD203B41FA5}">
                      <a16:colId xmlns:a16="http://schemas.microsoft.com/office/drawing/2014/main" val="2856471832"/>
                    </a:ext>
                  </a:extLst>
                </a:gridCol>
                <a:gridCol w="3514107">
                  <a:extLst>
                    <a:ext uri="{9D8B030D-6E8A-4147-A177-3AD203B41FA5}">
                      <a16:colId xmlns:a16="http://schemas.microsoft.com/office/drawing/2014/main" val="3531158500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4148402504"/>
                    </a:ext>
                  </a:extLst>
                </a:gridCol>
              </a:tblGrid>
              <a:tr h="1900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5.1.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диагностично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заданных целей саморазвития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2-цели поставлены, </a:t>
                      </a:r>
                      <a:r>
                        <a:rPr lang="ru-RU" sz="1200" b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исходя из анализа собственных ограничений в профессиональной деятельности, в соответствии со  стратегией развития образования организации и региона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 цели поставлены, исходя из практического опыта, в соответствии со  стратегией развития образования организации и региона,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 определены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221081"/>
                  </a:ext>
                </a:extLst>
              </a:tr>
              <a:tr h="1173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5.2.</a:t>
                      </a:r>
                      <a:endParaRPr lang="ru-RU" sz="1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путей самосовершенствования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обоснованность выбора и системность планирования,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1-частично выбор обоснован, и (или) предложен фрагментарный план,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val="939999620"/>
                  </a:ext>
                </a:extLst>
              </a:tr>
              <a:tr h="670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5.3.</a:t>
                      </a:r>
                      <a:endParaRPr lang="ru-RU" sz="1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Способы организации собственного профессионального развития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системность и последовательность,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1-фрагментарно,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0-нет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val="216739493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(максимально)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 anchor="ctr"/>
                </a:tc>
                <a:extLst>
                  <a:ext uri="{0D108BD9-81ED-4DB2-BD59-A6C34878D82A}">
                    <a16:rowId xmlns:a16="http://schemas.microsoft.com/office/drawing/2014/main" val="4185652689"/>
                  </a:ext>
                </a:extLst>
              </a:tr>
              <a:tr h="167628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(максимально 75):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861" marR="6286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0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7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228" y="1196752"/>
            <a:ext cx="8568952" cy="4104456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5.1. </a:t>
            </a: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цели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задачи развития собственной профессиональной деятельности: внедрение новых стандартов образования, основанных на </a:t>
            </a:r>
            <a:r>
              <a:rPr lang="ru-RU" sz="16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компетентностном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подходе требует от педагога пересмотра подходов к организации контрольно-оценочной деятельности обучающихся. Исходя из этого, цель совершенствования профессионализма формулирую так: овладеть технологиями создания новых оценочных средств в условиях внедрения ФГОС. Задачи: изучить наработки </a:t>
            </a:r>
            <a:r>
              <a:rPr lang="ru-RU" sz="16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учѐных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 проблеме, внести изменения в содержание рабочих программ и технологических карт уроков, усовершенствовать формы и методы организации контрольно-оценочной деятельности, осуществлять диагностику и коррекцию учебной деятельности. </a:t>
            </a:r>
          </a:p>
          <a:p>
            <a:pPr marL="0" lvl="0" indent="0" algn="just">
              <a:buNone/>
            </a:pP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5.2.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путь – КАК?</a:t>
            </a: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Наиболее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эффективные пути самосовершенствования профессиональной деятельности, на мой взгляд, это: курсовая подготовка по актуальной тематике, самообразование, собственно инновационная деятельность. </a:t>
            </a: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Можно приложить в виде программы саморазвития педагога. </a:t>
            </a:r>
            <a:endParaRPr lang="ru-RU" sz="1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buNone/>
            </a:pP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5.3. </a:t>
            </a: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способ – ЧТО? это д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ействие </a:t>
            </a:r>
            <a:r>
              <a:rPr 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или система действий, применяемые при исполнении какой-н. работы, при осуществлении </a:t>
            </a:r>
            <a:r>
              <a:rPr lang="ru-RU" sz="16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чего-нибудь (толковый русский словарь): </a:t>
            </a:r>
            <a:r>
              <a:rPr lang="ru-RU" sz="1600" dirty="0" smtClean="0"/>
              <a:t>о</a:t>
            </a: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чная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дистанционная формы курсовой подготовки, участие в деятельности педагогических советов и научно-методических совещаний, изучение практического опыта коллег через сетевое взаимодействие, </a:t>
            </a: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посещение мероприятий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обмену опытом, разработка и внедрение новых форм и методов осуществления контрольно-оценочной деятельности, анализ и диагностирование полученных результатов, выработка </a:t>
            </a:r>
            <a:r>
              <a:rPr lang="ru-RU" sz="1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методических </a:t>
            </a:r>
            <a:r>
              <a:rPr lang="ru-RU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рекомендаций. </a:t>
            </a:r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9904" y="404664"/>
            <a:ext cx="8229600" cy="634082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5. </a:t>
            </a:r>
            <a:r>
              <a:rPr lang="ru-RU" alt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Перспективы развития  профессиональной деятельности: рекомендации</a:t>
            </a:r>
            <a:endParaRPr lang="ru-RU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74685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Документы, подтверждающие содержание отчета </a:t>
            </a:r>
            <a:b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 самообследовании </a:t>
            </a:r>
            <a:endParaRPr lang="ru-RU" sz="20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 algn="just">
              <a:buFont typeface="Wingdings 3" pitchFamily="18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СПИСОК ССЫЛОК </a:t>
            </a:r>
            <a:endParaRPr lang="ru-RU" sz="20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defRPr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Ссылка на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официальный сайт образовательной организации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(информация об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аттестующихся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>
              <a:defRPr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Ссылка на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официальный сайт образовательной организации 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- на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публичный отчет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организации (целесообразно давать ссылку на конкретные разделы и страницы отчета)</a:t>
            </a:r>
          </a:p>
          <a:p>
            <a:pPr algn="just">
              <a:defRPr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 усмотрению педагога информация об описанной педагогом деятельности может подтверждаться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дополнительными ссылками на сайты: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1) органов исполнительной власти; 2) муниципальных образований; 3) организаций-инициаторов олимпиад, конкурсов, фестивалей, соревнований; 4) сетевых педагогических сообществ; 5) иных институтов.</a:t>
            </a:r>
          </a:p>
          <a:p>
            <a:pPr marL="0" indent="0" algn="just">
              <a:buFont typeface="Wingdings 3" pitchFamily="18" charset="2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ПРИЛОЖЕНИЕ К ОТЧЕТУ 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объемом не более основой части отчета, содержащее количественные данные в таблицах и графиках, подтверждающие содержание отчета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526683"/>
              </p:ext>
            </p:extLst>
          </p:nvPr>
        </p:nvGraphicFramePr>
        <p:xfrm>
          <a:off x="312217" y="908720"/>
          <a:ext cx="7787208" cy="5648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0696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548680"/>
            <a:ext cx="2287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  <a:cs typeface="Aharoni" panose="02010803020104030203" pitchFamily="2" charset="-79"/>
              </a:rPr>
              <a:t>Типичные ошибки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4494" y="980728"/>
            <a:ext cx="85679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отсутствует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выделение разделов и пунктов в Отчете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самообследования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отчет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излагается сплошным текстом в виде творческого сочинения с элементами размышлениями о профессионализме;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встречается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однотипное оформление отчетов педагогами из одной образовательной организации (все пункты описаны одинаково, меняются только фамилии и даты);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нарушение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объема страниц (вместо от 5 до 11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подтверждающие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документы не соответствуют периоду аттестации;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представленные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документы не являются подтверждающими документами конкретного критерия (рисунки детей, фотографии с походов);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подтверждающие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документы размещены не на официальном сайте образовательной организации.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часто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встречается размещение подтверждающих материалов на «Яндекс-диске» или в «Облаке». Если материалы размещаются в данных хранилищах, то на официальном сайте образовательной организации должна быть ссылка на данную папку документов. Это относится и к личным сайтам педагогов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иногда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в отчете вообще отсутствуют ссылки на подтверждающие документы, документы прикрепляют к заявлению.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содержательная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часть перспектив развития профессиональной деятельности определена общими фразами или ограничена перечислением мероприятий, направленных на повышение квалификации педагога. Отсутствует программа </a:t>
            </a: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или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план саморазвития педагога. </a:t>
            </a:r>
          </a:p>
        </p:txBody>
      </p:sp>
    </p:spTree>
    <p:extLst>
      <p:ext uri="{BB962C8B-B14F-4D97-AF65-F5344CB8AC3E}">
        <p14:creationId xmlns:p14="http://schemas.microsoft.com/office/powerpoint/2010/main" val="2930458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336904" cy="1752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  <a:cs typeface="Aharoni" panose="02010803020104030203" pitchFamily="2" charset="-79"/>
              </a:rPr>
              <a:t>Аттестационное задание: </a:t>
            </a:r>
            <a:r>
              <a:rPr lang="ru-RU" sz="4000" b="1" dirty="0" smtClean="0">
                <a:solidFill>
                  <a:schemeClr val="tx2"/>
                </a:solidFill>
                <a:latin typeface="Cambria" panose="02040503050406030204" pitchFamily="18" charset="0"/>
                <a:cs typeface="Aharoni" panose="02010803020104030203" pitchFamily="2" charset="-79"/>
              </a:rPr>
              <a:t>критерии, </a:t>
            </a:r>
            <a:r>
              <a:rPr lang="ru-RU" sz="4000" b="1" dirty="0">
                <a:solidFill>
                  <a:schemeClr val="tx2"/>
                </a:solidFill>
                <a:latin typeface="Cambria" panose="02040503050406030204" pitchFamily="18" charset="0"/>
                <a:cs typeface="Aharoni" panose="02010803020104030203" pitchFamily="2" charset="-79"/>
              </a:rPr>
              <a:t>рекомендации </a:t>
            </a:r>
            <a:r>
              <a:rPr lang="ru-RU" sz="4000" b="1" dirty="0" smtClean="0">
                <a:solidFill>
                  <a:schemeClr val="tx2"/>
                </a:solidFill>
                <a:latin typeface="Cambria" panose="02040503050406030204" pitchFamily="18" charset="0"/>
                <a:cs typeface="Aharoni" panose="02010803020104030203" pitchFamily="2" charset="-79"/>
              </a:rPr>
              <a:t>и типичные ошибки </a:t>
            </a:r>
            <a:endParaRPr lang="ru-RU" sz="4000" b="1" dirty="0">
              <a:solidFill>
                <a:schemeClr val="tx2"/>
              </a:solidFill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326" y="3645024"/>
            <a:ext cx="3805436" cy="241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 anchor="t" anchorCtr="0"/>
          <a:lstStyle/>
          <a:p>
            <a:r>
              <a:rPr lang="ru-RU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Выбор аттестационных заданий </a:t>
            </a:r>
            <a:endParaRPr lang="ru-RU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104456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4326" t="9381" r="7476" b="8739"/>
          <a:stretch/>
        </p:blipFill>
        <p:spPr>
          <a:xfrm>
            <a:off x="539552" y="1268759"/>
            <a:ext cx="8064896" cy="4968553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539552" y="5085184"/>
            <a:ext cx="8013576" cy="89747"/>
          </a:xfrm>
          <a:custGeom>
            <a:avLst/>
            <a:gdLst>
              <a:gd name="connsiteX0" fmla="*/ 0 w 7686675"/>
              <a:gd name="connsiteY0" fmla="*/ 0 h 0"/>
              <a:gd name="connsiteX1" fmla="*/ 7686675 w 7686675"/>
              <a:gd name="connsiteY1" fmla="*/ 0 h 0"/>
              <a:gd name="connsiteX2" fmla="*/ 7686675 w 7686675"/>
              <a:gd name="connsiteY2" fmla="*/ 0 h 0"/>
              <a:gd name="connsiteX3" fmla="*/ 7643812 w 7686675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6675">
                <a:moveTo>
                  <a:pt x="0" y="0"/>
                </a:moveTo>
                <a:lnTo>
                  <a:pt x="7686675" y="0"/>
                </a:lnTo>
                <a:lnTo>
                  <a:pt x="7686675" y="0"/>
                </a:lnTo>
                <a:lnTo>
                  <a:pt x="7643812" y="0"/>
                </a:lnTo>
              </a:path>
            </a:pathLst>
          </a:custGeom>
          <a:noFill/>
          <a:ln w="508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951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26938"/>
            <a:ext cx="849694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Второй этап экспертизы.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Решение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профессиональной задачи.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Профессиональные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задачи с развивающимися контекстами. </a:t>
            </a:r>
            <a:endParaRPr lang="ru-RU" sz="24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840" y="1772816"/>
            <a:ext cx="8498631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Cambria" panose="02040503050406030204" pitchFamily="18" charset="0"/>
              </a:rPr>
              <a:t>Пакеты заданий</a:t>
            </a:r>
            <a:r>
              <a:rPr lang="ru-RU" sz="2000" dirty="0">
                <a:latin typeface="Cambria" panose="02040503050406030204" pitchFamily="18" charset="0"/>
              </a:rPr>
              <a:t>, ориентированных на выявление компетенций в решении следующих профессиональных задач: </a:t>
            </a:r>
          </a:p>
          <a:p>
            <a:pPr marL="185738" indent="-185738" algn="just"/>
            <a:r>
              <a:rPr lang="ru-RU" sz="2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Пакет </a:t>
            </a:r>
            <a:r>
              <a:rPr lang="ru-RU" sz="2000" b="1" dirty="0">
                <a:solidFill>
                  <a:schemeClr val="accent1"/>
                </a:solidFill>
                <a:latin typeface="Cambria" panose="02040503050406030204" pitchFamily="18" charset="0"/>
              </a:rPr>
              <a:t>заданий №1 </a:t>
            </a:r>
            <a:r>
              <a:rPr lang="ru-RU" sz="2000" dirty="0">
                <a:latin typeface="Cambria" panose="02040503050406030204" pitchFamily="18" charset="0"/>
              </a:rPr>
              <a:t>«Реализация образовательной программы в соответствии с особенностями контингента </a:t>
            </a:r>
            <a:r>
              <a:rPr lang="ru-RU" sz="2000" dirty="0" smtClean="0">
                <a:latin typeface="Cambria" panose="02040503050406030204" pitchFamily="18" charset="0"/>
              </a:rPr>
              <a:t>обучающихся». </a:t>
            </a:r>
            <a:endParaRPr lang="ru-RU" sz="2000" dirty="0">
              <a:latin typeface="Cambria" panose="02040503050406030204" pitchFamily="18" charset="0"/>
            </a:endParaRPr>
          </a:p>
          <a:p>
            <a:pPr marL="185738" indent="-185738" algn="just"/>
            <a:r>
              <a:rPr lang="ru-RU" sz="2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Пакет </a:t>
            </a:r>
            <a:r>
              <a:rPr lang="ru-RU" sz="2000" b="1" dirty="0">
                <a:solidFill>
                  <a:schemeClr val="accent1"/>
                </a:solidFill>
                <a:latin typeface="Cambria" panose="02040503050406030204" pitchFamily="18" charset="0"/>
              </a:rPr>
              <a:t>заданий №2 </a:t>
            </a:r>
            <a:r>
              <a:rPr lang="ru-RU" sz="2000" dirty="0">
                <a:latin typeface="Cambria" panose="02040503050406030204" pitchFamily="18" charset="0"/>
              </a:rPr>
              <a:t>«Построение образовательного процесса, направленного на достижение учащимися целей образовательной программы</a:t>
            </a:r>
            <a:r>
              <a:rPr lang="ru-RU" sz="2000" dirty="0" smtClean="0">
                <a:latin typeface="Cambria" panose="02040503050406030204" pitchFamily="18" charset="0"/>
              </a:rPr>
              <a:t>» . </a:t>
            </a:r>
            <a:endParaRPr lang="ru-RU" sz="2000" dirty="0">
              <a:latin typeface="Cambria" panose="02040503050406030204" pitchFamily="18" charset="0"/>
            </a:endParaRPr>
          </a:p>
          <a:p>
            <a:pPr marL="185738" indent="-185738" algn="just"/>
            <a:r>
              <a:rPr lang="ru-RU" sz="2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Пакет </a:t>
            </a:r>
            <a:r>
              <a:rPr lang="ru-RU" sz="2000" b="1" dirty="0">
                <a:solidFill>
                  <a:schemeClr val="accent1"/>
                </a:solidFill>
                <a:latin typeface="Cambria" panose="02040503050406030204" pitchFamily="18" charset="0"/>
              </a:rPr>
              <a:t>заданий №3 </a:t>
            </a:r>
            <a:r>
              <a:rPr lang="ru-RU" sz="2000" dirty="0">
                <a:latin typeface="Cambria" panose="02040503050406030204" pitchFamily="18" charset="0"/>
              </a:rPr>
              <a:t>«Установление взаимодействия с другими субъектами образовательного процесса в ходе реализации образовательных программ». </a:t>
            </a:r>
          </a:p>
          <a:p>
            <a:pPr marL="185738" indent="-185738" algn="just"/>
            <a:r>
              <a:rPr lang="ru-RU" sz="2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Пакет </a:t>
            </a:r>
            <a:r>
              <a:rPr lang="ru-RU" sz="2000" b="1" dirty="0">
                <a:solidFill>
                  <a:schemeClr val="accent1"/>
                </a:solidFill>
                <a:latin typeface="Cambria" panose="02040503050406030204" pitchFamily="18" charset="0"/>
              </a:rPr>
              <a:t>заданий №4 </a:t>
            </a:r>
            <a:r>
              <a:rPr lang="ru-RU" sz="2000" dirty="0">
                <a:latin typeface="Cambria" panose="02040503050406030204" pitchFamily="18" charset="0"/>
              </a:rPr>
              <a:t>«Создание среды реализации образовательной программы (</a:t>
            </a:r>
            <a:r>
              <a:rPr lang="ru-RU" sz="2000" dirty="0" smtClean="0">
                <a:latin typeface="Cambria" panose="02040503050406030204" pitchFamily="18" charset="0"/>
              </a:rPr>
              <a:t>образовательной среды образовательной </a:t>
            </a:r>
            <a:r>
              <a:rPr lang="ru-RU" sz="2000" dirty="0">
                <a:latin typeface="Cambria" panose="02040503050406030204" pitchFamily="18" charset="0"/>
              </a:rPr>
              <a:t>организации, </a:t>
            </a:r>
            <a:r>
              <a:rPr lang="ru-RU" sz="2000" dirty="0" smtClean="0">
                <a:latin typeface="Cambria" panose="02040503050406030204" pitchFamily="18" charset="0"/>
              </a:rPr>
              <a:t>предметной среды учебной </a:t>
            </a:r>
            <a:r>
              <a:rPr lang="ru-RU" sz="2000" dirty="0">
                <a:latin typeface="Cambria" panose="02040503050406030204" pitchFamily="18" charset="0"/>
              </a:rPr>
              <a:t>дисциплины) и </a:t>
            </a:r>
            <a:r>
              <a:rPr lang="ru-RU" sz="2000" dirty="0" smtClean="0">
                <a:latin typeface="Cambria" panose="02040503050406030204" pitchFamily="18" charset="0"/>
              </a:rPr>
              <a:t>использование </a:t>
            </a:r>
          </a:p>
          <a:p>
            <a:pPr marL="0" indent="0" algn="just">
              <a:buNone/>
            </a:pPr>
            <a:r>
              <a:rPr lang="ru-RU" sz="2000" dirty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  ее </a:t>
            </a:r>
            <a:r>
              <a:rPr lang="ru-RU" sz="2000" dirty="0">
                <a:latin typeface="Cambria" panose="02040503050406030204" pitchFamily="18" charset="0"/>
              </a:rPr>
              <a:t>возможностей в </a:t>
            </a:r>
            <a:r>
              <a:rPr lang="ru-RU" sz="2000" dirty="0" smtClean="0">
                <a:latin typeface="Cambria" panose="02040503050406030204" pitchFamily="18" charset="0"/>
              </a:rPr>
              <a:t>образовательном процессе</a:t>
            </a:r>
            <a:r>
              <a:rPr lang="ru-RU" sz="2000" dirty="0">
                <a:latin typeface="Cambria" panose="02040503050406030204" pitchFamily="18" charset="0"/>
              </a:rPr>
              <a:t>». </a:t>
            </a:r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98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49694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Второй этап экспертизы.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Решение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профессиональной задачи.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Пакет заданий №1 </a:t>
            </a:r>
            <a: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  <a:t>«Реализация образовательной программы в соответствии с особенностями контингента обучающихся». </a:t>
            </a:r>
            <a:r>
              <a:rPr lang="ru-RU" sz="2400" dirty="0">
                <a:latin typeface="Cambria" panose="02040503050406030204" pitchFamily="18" charset="0"/>
              </a:rPr>
              <a:t/>
            </a:r>
            <a:br>
              <a:rPr lang="ru-RU" sz="2400" dirty="0">
                <a:latin typeface="Cambria" panose="02040503050406030204" pitchFamily="18" charset="0"/>
              </a:rPr>
            </a:br>
            <a:endParaRPr lang="ru-RU" sz="24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04865"/>
            <a:ext cx="8496944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Cambria" panose="02040503050406030204" pitchFamily="18" charset="0"/>
              </a:rPr>
              <a:t>П</a:t>
            </a:r>
            <a:r>
              <a:rPr lang="ru-RU" sz="2400" dirty="0" smtClean="0">
                <a:latin typeface="Cambria" panose="02040503050406030204" pitchFamily="18" charset="0"/>
              </a:rPr>
              <a:t>едагог должен </a:t>
            </a:r>
            <a:r>
              <a:rPr lang="ru-RU" sz="2400" dirty="0">
                <a:latin typeface="Cambria" panose="02040503050406030204" pitchFamily="18" charset="0"/>
              </a:rPr>
              <a:t>уметь: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отбирать </a:t>
            </a:r>
            <a:r>
              <a:rPr lang="ru-RU" sz="2400" dirty="0">
                <a:latin typeface="Cambria" panose="02040503050406030204" pitchFamily="18" charset="0"/>
              </a:rPr>
              <a:t>показатели освоения предмета в соответствии с возрастными особенностями;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отбирать </a:t>
            </a:r>
            <a:r>
              <a:rPr lang="ru-RU" sz="2400" dirty="0">
                <a:latin typeface="Cambria" panose="02040503050406030204" pitchFamily="18" charset="0"/>
              </a:rPr>
              <a:t>и использовать диагностический инструментарий изучения индивидуальных особенностей школьников;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создавать </a:t>
            </a:r>
            <a:r>
              <a:rPr lang="ru-RU" sz="2400" dirty="0">
                <a:latin typeface="Cambria" panose="02040503050406030204" pitchFamily="18" charset="0"/>
              </a:rPr>
              <a:t>у школьников мотивацию к учению;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отслеживать </a:t>
            </a:r>
            <a:r>
              <a:rPr lang="ru-RU" sz="2400" dirty="0">
                <a:latin typeface="Cambria" panose="02040503050406030204" pitchFamily="18" charset="0"/>
              </a:rPr>
              <a:t>результативность освоения школьников образовательной программы, выявлять его достижения и проблемы. </a:t>
            </a:r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57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61865"/>
            <a:ext cx="849694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Второй этап экспертизы.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Решение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профессиональной задачи.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>
                <a:solidFill>
                  <a:schemeClr val="accent1"/>
                </a:solidFill>
                <a:latin typeface="Cambria" panose="02040503050406030204" pitchFamily="18" charset="0"/>
              </a:rPr>
              <a:t>Пакет заданий №2 </a:t>
            </a:r>
            <a: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  <a:t>«Построение образовательного процесса, направленного на достижение учащимися целей образовательной программы». </a:t>
            </a:r>
            <a:b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400" dirty="0">
                <a:latin typeface="Cambria" panose="02040503050406030204" pitchFamily="18" charset="0"/>
              </a:rPr>
              <a:t/>
            </a:r>
            <a:br>
              <a:rPr lang="ru-RU" sz="2400" dirty="0">
                <a:latin typeface="Cambria" panose="02040503050406030204" pitchFamily="18" charset="0"/>
              </a:rPr>
            </a:br>
            <a:endParaRPr lang="ru-RU" sz="24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04865"/>
            <a:ext cx="8496944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Cambria" panose="02040503050406030204" pitchFamily="18" charset="0"/>
              </a:rPr>
              <a:t>П</a:t>
            </a:r>
            <a:r>
              <a:rPr lang="ru-RU" sz="2400" dirty="0" smtClean="0">
                <a:latin typeface="Cambria" panose="02040503050406030204" pitchFamily="18" charset="0"/>
              </a:rPr>
              <a:t>едагог должен </a:t>
            </a:r>
            <a:r>
              <a:rPr lang="ru-RU" sz="2400" dirty="0">
                <a:latin typeface="Cambria" panose="02040503050406030204" pitchFamily="18" charset="0"/>
              </a:rPr>
              <a:t>уметь: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выбирать </a:t>
            </a:r>
            <a:r>
              <a:rPr lang="ru-RU" sz="2400" dirty="0">
                <a:latin typeface="Cambria" panose="02040503050406030204" pitchFamily="18" charset="0"/>
              </a:rPr>
              <a:t>технологии обучения, адекватные учебным целям и возрастным особенностям школьников;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предлагать </a:t>
            </a:r>
            <a:r>
              <a:rPr lang="ru-RU" sz="2400" dirty="0">
                <a:latin typeface="Cambria" panose="02040503050406030204" pitchFamily="18" charset="0"/>
              </a:rPr>
              <a:t>способы педагогической </a:t>
            </a:r>
            <a:r>
              <a:rPr lang="ru-RU" sz="2400" dirty="0" smtClean="0">
                <a:latin typeface="Cambria" panose="02040503050406030204" pitchFamily="18" charset="0"/>
              </a:rPr>
              <a:t>поддержки,  </a:t>
            </a:r>
            <a:r>
              <a:rPr lang="ru-RU" sz="2400" dirty="0">
                <a:latin typeface="Cambria" panose="02040503050406030204" pitchFamily="18" charset="0"/>
              </a:rPr>
              <a:t>адекватные результатам диагностики;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разрабатывать </a:t>
            </a:r>
            <a:r>
              <a:rPr lang="ru-RU" sz="2400" dirty="0">
                <a:latin typeface="Cambria" panose="02040503050406030204" pitchFamily="18" charset="0"/>
              </a:rPr>
              <a:t>способы педагогической поддержки школьникам, помогать преодолевать учебные затруднения; </a:t>
            </a: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разрабатывать </a:t>
            </a:r>
            <a:r>
              <a:rPr lang="ru-RU" sz="2400" dirty="0">
                <a:latin typeface="Cambria" panose="02040503050406030204" pitchFamily="18" charset="0"/>
              </a:rPr>
              <a:t>и осуществлять оценочные процедуры школьников. </a:t>
            </a:r>
          </a:p>
          <a:p>
            <a:pPr marL="0" indent="0" algn="just">
              <a:buNone/>
            </a:pP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55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63" y="1412776"/>
            <a:ext cx="8496944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Второй этап экспертизы.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Решение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профессиональной задачи.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Пакет </a:t>
            </a:r>
            <a:r>
              <a:rPr lang="ru-RU" sz="2400" b="1" dirty="0">
                <a:solidFill>
                  <a:schemeClr val="accent1"/>
                </a:solidFill>
                <a:latin typeface="Cambria" panose="02040503050406030204" pitchFamily="18" charset="0"/>
              </a:rPr>
              <a:t>заданий №3 </a:t>
            </a:r>
            <a: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  <a:t>«Установление взаимодействия с другими субъектами образовательного процесса в ходе реализации образовательных программ». </a:t>
            </a:r>
            <a:b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400" dirty="0">
                <a:latin typeface="Cambria" panose="02040503050406030204" pitchFamily="18" charset="0"/>
              </a:rPr>
              <a:t/>
            </a:r>
            <a:br>
              <a:rPr lang="ru-RU" sz="2400" dirty="0">
                <a:latin typeface="Cambria" panose="02040503050406030204" pitchFamily="18" charset="0"/>
              </a:rPr>
            </a:br>
            <a:endParaRPr lang="ru-RU" sz="24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04865"/>
            <a:ext cx="8496944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Cambria" panose="02040503050406030204" pitchFamily="18" charset="0"/>
              </a:rPr>
              <a:t>П</a:t>
            </a:r>
            <a:r>
              <a:rPr lang="ru-RU" sz="2400" dirty="0" smtClean="0">
                <a:latin typeface="Cambria" panose="02040503050406030204" pitchFamily="18" charset="0"/>
              </a:rPr>
              <a:t>едагог должен </a:t>
            </a:r>
            <a:r>
              <a:rPr lang="ru-RU" sz="2400" dirty="0">
                <a:latin typeface="Cambria" panose="02040503050406030204" pitchFamily="18" charset="0"/>
              </a:rPr>
              <a:t>уметь: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организовывать </a:t>
            </a:r>
            <a:r>
              <a:rPr lang="ru-RU" sz="2000" dirty="0">
                <a:latin typeface="Cambria" panose="02040503050406030204" pitchFamily="18" charset="0"/>
              </a:rPr>
              <a:t>сотрудничество школьников между собой, взаимодействие с разными </a:t>
            </a:r>
            <a:r>
              <a:rPr lang="ru-RU" sz="2000" dirty="0" smtClean="0">
                <a:latin typeface="Cambria" panose="02040503050406030204" pitchFamily="18" charset="0"/>
              </a:rPr>
              <a:t>людьми;</a:t>
            </a:r>
            <a:r>
              <a:rPr lang="ru-RU" sz="2000" dirty="0">
                <a:latin typeface="Cambria" panose="02040503050406030204" pitchFamily="18" charset="0"/>
              </a:rPr>
              <a:t> работать в команде;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использовать </a:t>
            </a:r>
            <a:r>
              <a:rPr lang="ru-RU" sz="2000" dirty="0">
                <a:latin typeface="Cambria" panose="02040503050406030204" pitchFamily="18" charset="0"/>
              </a:rPr>
              <a:t>разные средства коммуникации (e-</a:t>
            </a:r>
            <a:r>
              <a:rPr lang="ru-RU" sz="2000" dirty="0" err="1">
                <a:latin typeface="Cambria" panose="02040503050406030204" pitchFamily="18" charset="0"/>
              </a:rPr>
              <a:t>mail</a:t>
            </a:r>
            <a:r>
              <a:rPr lang="ru-RU" sz="2000" dirty="0">
                <a:latin typeface="Cambria" panose="02040503050406030204" pitchFamily="18" charset="0"/>
              </a:rPr>
              <a:t>, интернет, телефон и др.);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использовать </a:t>
            </a:r>
            <a:r>
              <a:rPr lang="ru-RU" sz="2000" dirty="0">
                <a:latin typeface="Cambria" panose="02040503050406030204" pitchFamily="18" charset="0"/>
              </a:rPr>
              <a:t>формы и технологии взаимодействия с коллегами для решения определенной профессиональной задачи;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проектировать </a:t>
            </a:r>
            <a:r>
              <a:rPr lang="ru-RU" sz="2000" dirty="0">
                <a:latin typeface="Cambria" panose="02040503050406030204" pitchFamily="18" charset="0"/>
              </a:rPr>
              <a:t>и использовать различные формы и технологии взаимодействия с родителями в соответствии с образовательной ситуацией;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взаимодействовать </a:t>
            </a:r>
            <a:r>
              <a:rPr lang="ru-RU" sz="2000" dirty="0">
                <a:latin typeface="Cambria" panose="02040503050406030204" pitchFamily="18" charset="0"/>
              </a:rPr>
              <a:t>с администрацией </a:t>
            </a:r>
            <a:r>
              <a:rPr lang="ru-RU" sz="2000" dirty="0" smtClean="0">
                <a:latin typeface="Cambria" panose="02040503050406030204" pitchFamily="18" charset="0"/>
              </a:rPr>
              <a:t>ОО для решения </a:t>
            </a:r>
            <a:r>
              <a:rPr lang="ru-RU" sz="2000" dirty="0">
                <a:latin typeface="Cambria" panose="02040503050406030204" pitchFamily="18" charset="0"/>
              </a:rPr>
              <a:t>профессиональных задач;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взаимодействовать </a:t>
            </a:r>
            <a:r>
              <a:rPr lang="ru-RU" sz="2000" dirty="0">
                <a:latin typeface="Cambria" panose="02040503050406030204" pitchFamily="18" charset="0"/>
              </a:rPr>
              <a:t>с общественными </a:t>
            </a:r>
            <a:r>
              <a:rPr lang="ru-RU" sz="2000" dirty="0" smtClean="0">
                <a:latin typeface="Cambria" panose="02040503050406030204" pitchFamily="18" charset="0"/>
              </a:rPr>
              <a:t>организациями. </a:t>
            </a:r>
            <a:endParaRPr lang="ru-RU" sz="20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893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102" y="332656"/>
            <a:ext cx="8496944" cy="1143000"/>
          </a:xfrm>
        </p:spPr>
        <p:txBody>
          <a:bodyPr anchor="t" anchorCtr="0"/>
          <a:lstStyle/>
          <a:p>
            <a:pPr marL="185738" indent="-185738"/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Второй этап экспертизы.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Решение 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профессиональной задачи.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Пакет </a:t>
            </a:r>
            <a:r>
              <a:rPr lang="ru-RU" sz="2000" b="1" dirty="0">
                <a:solidFill>
                  <a:schemeClr val="accent1"/>
                </a:solidFill>
                <a:latin typeface="Cambria" panose="02040503050406030204" pitchFamily="18" charset="0"/>
              </a:rPr>
              <a:t>заданий №4 </a:t>
            </a:r>
            <a:r>
              <a:rPr lang="ru-RU" sz="2000" dirty="0">
                <a:solidFill>
                  <a:schemeClr val="accent1"/>
                </a:solidFill>
                <a:latin typeface="Cambria" panose="02040503050406030204" pitchFamily="18" charset="0"/>
              </a:rPr>
              <a:t>«Создание среды реализации образовательной программы (образовательную среду образовательной организации, предметную среду учебной дисциплины) и использование </a:t>
            </a:r>
            <a:br>
              <a:rPr lang="ru-RU" sz="2000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000" dirty="0">
                <a:solidFill>
                  <a:schemeClr val="accent1"/>
                </a:solidFill>
                <a:latin typeface="Cambria" panose="02040503050406030204" pitchFamily="18" charset="0"/>
              </a:rPr>
              <a:t>   ее возможностей в образовательном процессе». </a:t>
            </a:r>
            <a: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400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Cambria" panose="02040503050406030204" pitchFamily="18" charset="0"/>
              </a:rPr>
            </a:br>
            <a:r>
              <a:rPr lang="ru-RU" sz="2400" dirty="0">
                <a:latin typeface="Cambria" panose="02040503050406030204" pitchFamily="18" charset="0"/>
              </a:rPr>
              <a:t/>
            </a:r>
            <a:br>
              <a:rPr lang="ru-RU" sz="2400" dirty="0">
                <a:latin typeface="Cambria" panose="02040503050406030204" pitchFamily="18" charset="0"/>
              </a:rPr>
            </a:br>
            <a:endParaRPr lang="ru-RU" sz="24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04865"/>
            <a:ext cx="8496944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Cambria" panose="02040503050406030204" pitchFamily="18" charset="0"/>
              </a:rPr>
              <a:t>П</a:t>
            </a:r>
            <a:r>
              <a:rPr lang="ru-RU" sz="2400" dirty="0" smtClean="0">
                <a:latin typeface="Cambria" panose="02040503050406030204" pitchFamily="18" charset="0"/>
              </a:rPr>
              <a:t>едагог должен </a:t>
            </a:r>
            <a:r>
              <a:rPr lang="ru-RU" sz="2400" dirty="0">
                <a:latin typeface="Cambria" panose="02040503050406030204" pitchFamily="18" charset="0"/>
              </a:rPr>
              <a:t>уметь: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использовать </a:t>
            </a:r>
            <a:r>
              <a:rPr lang="ru-RU" sz="2000" dirty="0">
                <a:latin typeface="Cambria" panose="02040503050406030204" pitchFamily="18" charset="0"/>
              </a:rPr>
              <a:t>информационные ресурсы (масс-медиа, интернет и др.);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использовать </a:t>
            </a:r>
            <a:r>
              <a:rPr lang="ru-RU" sz="2000" dirty="0">
                <a:latin typeface="Cambria" panose="02040503050406030204" pitchFamily="18" charset="0"/>
              </a:rPr>
              <a:t>в </a:t>
            </a:r>
            <a:r>
              <a:rPr lang="ru-RU" sz="2000" dirty="0" smtClean="0">
                <a:latin typeface="Cambria" panose="02040503050406030204" pitchFamily="18" charset="0"/>
              </a:rPr>
              <a:t>образовательной деятельности </a:t>
            </a:r>
            <a:r>
              <a:rPr lang="ru-RU" sz="2000" dirty="0">
                <a:latin typeface="Cambria" panose="02040503050406030204" pitchFamily="18" charset="0"/>
              </a:rPr>
              <a:t>ресурсы и потенциал системы дополнительного образования;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формировать </a:t>
            </a:r>
            <a:r>
              <a:rPr lang="ru-RU" sz="2000" dirty="0">
                <a:latin typeface="Cambria" panose="02040503050406030204" pitchFamily="18" charset="0"/>
              </a:rPr>
              <a:t>предметную развивающую среду, предусматривающую активное использование информационных технологий;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организовывать </a:t>
            </a:r>
            <a:r>
              <a:rPr lang="ru-RU" sz="2000" dirty="0">
                <a:latin typeface="Cambria" panose="02040503050406030204" pitchFamily="18" charset="0"/>
              </a:rPr>
              <a:t>и использовать различные образовательные среды внутри </a:t>
            </a:r>
            <a:r>
              <a:rPr lang="ru-RU" sz="2000" dirty="0" smtClean="0">
                <a:latin typeface="Cambria" panose="02040503050406030204" pitchFamily="18" charset="0"/>
              </a:rPr>
              <a:t>образовательной организации для </a:t>
            </a:r>
            <a:r>
              <a:rPr lang="ru-RU" sz="2000" dirty="0">
                <a:latin typeface="Cambria" panose="02040503050406030204" pitchFamily="18" charset="0"/>
              </a:rPr>
              <a:t>решения конкретной педагогической задачи; </a:t>
            </a: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отбирать </a:t>
            </a:r>
            <a:r>
              <a:rPr lang="ru-RU" sz="2000" dirty="0">
                <a:latin typeface="Cambria" panose="02040503050406030204" pitchFamily="18" charset="0"/>
              </a:rPr>
              <a:t>объекты образовательной среды и использовать </a:t>
            </a:r>
            <a:endParaRPr lang="ru-RU" sz="20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Cambria" panose="02040503050406030204" pitchFamily="18" charset="0"/>
              </a:rPr>
              <a:t>      их </a:t>
            </a:r>
            <a:r>
              <a:rPr lang="ru-RU" sz="2000" dirty="0">
                <a:latin typeface="Cambria" panose="02040503050406030204" pitchFamily="18" charset="0"/>
              </a:rPr>
              <a:t>для решения конкретных педагогических задач. </a:t>
            </a:r>
          </a:p>
          <a:p>
            <a:pPr algn="just"/>
            <a:endParaRPr lang="ru-RU" sz="20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37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 anchor="t" anchorCtr="0"/>
          <a:lstStyle/>
          <a:p>
            <a:r>
              <a:rPr lang="ru-RU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Типичный выбор </a:t>
            </a:r>
            <a:br>
              <a:rPr lang="ru-RU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аттестационного задания </a:t>
            </a:r>
            <a:endParaRPr lang="ru-RU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</a:rPr>
              <a:t>Задание 1-2. Учебная программа.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</a:rPr>
              <a:t>Задание 9-10. Внеурочная деятельность.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</a:rPr>
              <a:t>Задание 17-18. Проектная деятельность.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</a:rPr>
              <a:t>Задание 49-50. Мероприятие с участием родителей.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</a:rPr>
              <a:t>Задание 53-54. Социальные партнеры.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Cambria" panose="02040503050406030204" pitchFamily="18" charset="0"/>
              </a:rPr>
              <a:t>Задание 63-64. Дополнительное образование в школе.</a:t>
            </a:r>
          </a:p>
          <a:p>
            <a:pPr marL="0" indent="0" algn="just">
              <a:buNone/>
            </a:pPr>
            <a:endParaRPr lang="ru-RU" sz="24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553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9006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Аттестационное задани</a:t>
            </a:r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89757"/>
            <a:ext cx="3250704" cy="79208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i="1" dirty="0">
                <a:latin typeface="Cambria" panose="02040503050406030204" pitchFamily="18" charset="0"/>
              </a:rPr>
              <a:t>Какие педагогические задачи можно решать через внеурочную деятельность? Предложите проект программы внеурочной деятельности по предмету, направленной на повышение мотивации учащихся к его изучению</a:t>
            </a:r>
            <a:r>
              <a:rPr lang="ru-RU" sz="1600" i="1" dirty="0" smtClean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6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16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Cambria" panose="020405030504060302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07904" y="1275695"/>
          <a:ext cx="5220580" cy="5240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7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1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Параметры анализа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6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Проект программы: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6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1.  Содержит </a:t>
                      </a:r>
                      <a:r>
                        <a:rPr lang="ru-RU" sz="1300" dirty="0">
                          <a:effectLst/>
                        </a:rPr>
                        <a:t>основные требования ФГОС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9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2. Учитывает </a:t>
                      </a:r>
                      <a:r>
                        <a:rPr lang="ru-RU" sz="1300" dirty="0">
                          <a:effectLst/>
                        </a:rPr>
                        <a:t>основные задачи развития образования в регионе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6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3.  Учитывает </a:t>
                      </a:r>
                      <a:r>
                        <a:rPr lang="ru-RU" sz="1300" dirty="0">
                          <a:effectLst/>
                        </a:rPr>
                        <a:t>требования образовательной программы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33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4. Учитывает </a:t>
                      </a:r>
                      <a:r>
                        <a:rPr lang="ru-RU" sz="1300" dirty="0">
                          <a:effectLst/>
                        </a:rPr>
                        <a:t>особенности ступени образования, для которой он разработан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33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5.Предусматривает </a:t>
                      </a:r>
                      <a:r>
                        <a:rPr lang="ru-RU" sz="1300" dirty="0">
                          <a:effectLst/>
                        </a:rPr>
                        <a:t>организацию самостоятельной деятельности учащихся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33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6. Предусматривает </a:t>
                      </a:r>
                      <a:r>
                        <a:rPr lang="ru-RU" sz="1300" dirty="0">
                          <a:effectLst/>
                        </a:rPr>
                        <a:t>использование современных учебных материалов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33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7. Предусматривает </a:t>
                      </a:r>
                      <a:r>
                        <a:rPr lang="ru-RU" sz="1300" dirty="0">
                          <a:effectLst/>
                        </a:rPr>
                        <a:t>использование современных образовательных технологий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33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8. Предусматривает </a:t>
                      </a:r>
                      <a:r>
                        <a:rPr lang="ru-RU" sz="1300" dirty="0">
                          <a:effectLst/>
                        </a:rPr>
                        <a:t>использование современных оценочных средств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19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9.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Предусматривает </a:t>
                      </a:r>
                      <a:r>
                        <a:rPr lang="ru-RU" sz="1300" dirty="0">
                          <a:effectLst/>
                        </a:rPr>
                        <a:t>развитие образовательной среды школы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16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10. Предусматривает </a:t>
                      </a:r>
                      <a:r>
                        <a:rPr lang="ru-RU" sz="1300" dirty="0">
                          <a:effectLst/>
                        </a:rPr>
                        <a:t>привлечение социальных партнеров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6" marR="6811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15781" y="894730"/>
            <a:ext cx="2404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Матрица для эксперта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6084" y="3195857"/>
            <a:ext cx="31078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!</a:t>
            </a:r>
            <a:r>
              <a:rPr lang="ru-RU" sz="1600" dirty="0" smtClean="0">
                <a:latin typeface="Cambria" panose="02040503050406030204" pitchFamily="18" charset="0"/>
              </a:rPr>
              <a:t> В </a:t>
            </a:r>
            <a:r>
              <a:rPr lang="ru-RU" sz="1600" dirty="0">
                <a:latin typeface="Cambria" panose="02040503050406030204" pitchFamily="18" charset="0"/>
              </a:rPr>
              <a:t>структуре выделяется </a:t>
            </a:r>
            <a:r>
              <a:rPr lang="ru-RU" sz="1600" b="1" dirty="0">
                <a:solidFill>
                  <a:srgbClr val="C00000"/>
                </a:solidFill>
                <a:latin typeface="Cambria" panose="02040503050406030204" pitchFamily="18" charset="0"/>
              </a:rPr>
              <a:t>пояснительная записка </a:t>
            </a:r>
            <a:r>
              <a:rPr lang="ru-RU" sz="1600" dirty="0">
                <a:latin typeface="Cambria" panose="02040503050406030204" pitchFamily="18" charset="0"/>
              </a:rPr>
              <a:t>с обоснованием предлагаемого решения и собственно </a:t>
            </a:r>
            <a:r>
              <a:rPr lang="ru-RU" sz="1600" b="1" dirty="0">
                <a:solidFill>
                  <a:srgbClr val="C00000"/>
                </a:solidFill>
                <a:latin typeface="Cambria" panose="02040503050406030204" pitchFamily="18" charset="0"/>
              </a:rPr>
              <a:t>документ,</a:t>
            </a:r>
            <a:r>
              <a:rPr lang="ru-RU" sz="1600" b="1" dirty="0">
                <a:latin typeface="Cambria" panose="02040503050406030204" pitchFamily="18" charset="0"/>
              </a:rPr>
              <a:t> </a:t>
            </a:r>
            <a:r>
              <a:rPr lang="ru-RU" sz="1600" dirty="0">
                <a:latin typeface="Cambria" panose="02040503050406030204" pitchFamily="18" charset="0"/>
              </a:rPr>
              <a:t>соответствующий содержанию задания (рабочая программа учебной дисциплины, конспект учебного занятия, программа, проект).</a:t>
            </a:r>
          </a:p>
        </p:txBody>
      </p:sp>
    </p:spTree>
    <p:extLst>
      <p:ext uri="{BB962C8B-B14F-4D97-AF65-F5344CB8AC3E}">
        <p14:creationId xmlns:p14="http://schemas.microsoft.com/office/powerpoint/2010/main" val="40083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>
              <a:cs typeface="Arial" panose="020B0604020202020204" pitchFamily="34" charset="0"/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179512" y="1772816"/>
            <a:ext cx="8568952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Федеральный закон Российской Федерации от 29.12.2012 № 273-ФЗ </a:t>
            </a:r>
            <a:b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«Об образовании в Российской Федерации»;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Приказ Министерства здравоохранения и социального развития Российской Федерации от 26 августа 2010 № 761н </a:t>
            </a:r>
            <a:b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«Об утверждении Единого квалификационного справочника должностей руководителей, специалистов и служащих»</a:t>
            </a:r>
            <a:r>
              <a:rPr lang="ru-RU" altLang="ru-RU" sz="1800" b="1" i="1" dirty="0">
                <a:solidFill>
                  <a:srgbClr val="3366CC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(раздел «Квалификационные характеристики должностей работников образования»);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Приказ Министерства образования и науки Российской Федерации  </a:t>
            </a:r>
            <a:b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от 07.04.2014 № 276 «Об утверждении порядка проведения аттестации педагогических работников организаций, осуществляющих образовательную деятельность»;</a:t>
            </a:r>
            <a:endParaRPr lang="ru-RU" altLang="ru-RU" sz="1000" b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ru-RU" alt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«</a:t>
            </a:r>
            <a:r>
              <a:rPr lang="ru-RU" altLang="ru-RU" sz="1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Положение об аттестационной комиссии МБОУ _  по аттестации педагогических работников с целью  подтверждения соответствия занимаемой должности</a:t>
            </a:r>
            <a:r>
              <a:rPr lang="ru-RU" alt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».</a:t>
            </a:r>
            <a:endParaRPr lang="ru-RU" altLang="ru-RU" sz="1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ru-RU" altLang="ru-RU" sz="1800" b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ru-RU" altLang="ru-RU" sz="1000" b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ru-RU" altLang="ru-RU" sz="2400" b="1" dirty="0">
              <a:solidFill>
                <a:srgbClr val="000099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r" eaLnBrk="1" hangingPunct="1"/>
            <a:r>
              <a:rPr lang="ru-RU" altLang="ru-RU" sz="1600" i="1" dirty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179512" y="260350"/>
            <a:ext cx="8785101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Основные нормативные правовые акты, </a:t>
            </a:r>
          </a:p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регламентирующие порядок и сроки </a:t>
            </a:r>
            <a:b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проведения аттестации</a:t>
            </a:r>
            <a:r>
              <a:rPr lang="ru-RU" alt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педагогических работников, </a:t>
            </a:r>
            <a:b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 целью подтверждения соответствия занимаемой должности</a:t>
            </a:r>
            <a:endParaRPr lang="ru-RU" altLang="ru-RU" sz="24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17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Типичные ошибки</a:t>
            </a:r>
            <a:endParaRPr lang="ru-RU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4525963"/>
          </a:xfrm>
        </p:spPr>
        <p:txBody>
          <a:bodyPr/>
          <a:lstStyle/>
          <a:p>
            <a:pPr marL="357188" indent="-357188" algn="just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Cambria" panose="02040503050406030204" pitchFamily="18" charset="0"/>
              </a:rPr>
              <a:t>Не соответствует требованиям к уникальности работы (не менее 70% уникальности, ресурс для проверки - </a:t>
            </a:r>
            <a:r>
              <a:rPr lang="smn-FI" sz="2000" dirty="0" smtClean="0">
                <a:latin typeface="Cambria" panose="02040503050406030204" pitchFamily="18" charset="0"/>
                <a:hlinkClick r:id="rId2"/>
              </a:rPr>
              <a:t>http</a:t>
            </a:r>
            <a:r>
              <a:rPr lang="smn-FI" sz="2000" dirty="0">
                <a:latin typeface="Cambria" panose="02040503050406030204" pitchFamily="18" charset="0"/>
                <a:hlinkClick r:id="rId2"/>
              </a:rPr>
              <a:t>://www.antiplagiat.ru</a:t>
            </a:r>
            <a:r>
              <a:rPr lang="smn-FI" sz="2000" dirty="0" smtClean="0">
                <a:latin typeface="Cambria" panose="02040503050406030204" pitchFamily="18" charset="0"/>
                <a:hlinkClick r:id="rId2"/>
              </a:rPr>
              <a:t>/</a:t>
            </a:r>
            <a:r>
              <a:rPr lang="ru-RU" sz="2000" dirty="0" smtClean="0">
                <a:latin typeface="Cambria" panose="02040503050406030204" pitchFamily="18" charset="0"/>
              </a:rPr>
              <a:t>).</a:t>
            </a:r>
            <a:r>
              <a:rPr lang="ru-RU" sz="2000" dirty="0" smtClean="0"/>
              <a:t> </a:t>
            </a:r>
          </a:p>
          <a:p>
            <a:pPr marL="542925" indent="-271463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542925" algn="l"/>
              </a:tabLst>
            </a:pPr>
            <a:r>
              <a:rPr lang="ru-RU" sz="1600" dirty="0" smtClean="0">
                <a:latin typeface="Cambria" panose="02040503050406030204" pitchFamily="18" charset="0"/>
              </a:rPr>
              <a:t>Решать </a:t>
            </a:r>
            <a:r>
              <a:rPr lang="ru-RU" sz="1600" dirty="0">
                <a:latin typeface="Cambria" panose="02040503050406030204" pitchFamily="18" charset="0"/>
              </a:rPr>
              <a:t>аттестационное задание педагогу необходимо самостоятельно, опираясь на разработанные программы, сценарии, методические наработки и </a:t>
            </a:r>
            <a:r>
              <a:rPr lang="ru-RU" sz="1600" dirty="0" smtClean="0">
                <a:latin typeface="Cambria" panose="02040503050406030204" pitchFamily="18" charset="0"/>
              </a:rPr>
              <a:t>пр.</a:t>
            </a:r>
          </a:p>
          <a:p>
            <a:pPr marL="542925" indent="-271463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542925" algn="l"/>
              </a:tabLst>
            </a:pPr>
            <a:r>
              <a:rPr lang="ru-RU" sz="1600" dirty="0" smtClean="0">
                <a:latin typeface="Cambria" panose="02040503050406030204" pitchFamily="18" charset="0"/>
              </a:rPr>
              <a:t>Необходимо избегать </a:t>
            </a:r>
            <a:r>
              <a:rPr lang="ru-RU" sz="1600" dirty="0">
                <a:latin typeface="Cambria" panose="02040503050406030204" pitchFamily="18" charset="0"/>
              </a:rPr>
              <a:t>копирования больших объемов текста из различных интернет-источников. </a:t>
            </a:r>
            <a:endParaRPr lang="ru-RU" sz="1600" dirty="0" smtClean="0">
              <a:latin typeface="Cambria" panose="02040503050406030204" pitchFamily="18" charset="0"/>
            </a:endParaRPr>
          </a:p>
          <a:p>
            <a:pPr marL="542925" indent="-271463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542925" algn="l"/>
              </a:tabLst>
            </a:pPr>
            <a:r>
              <a:rPr lang="ru-RU" sz="1600" dirty="0" smtClean="0">
                <a:latin typeface="Cambria" panose="02040503050406030204" pitchFamily="18" charset="0"/>
              </a:rPr>
              <a:t>Любой </a:t>
            </a:r>
            <a:r>
              <a:rPr lang="ru-RU" sz="1600" dirty="0">
                <a:latin typeface="Cambria" panose="02040503050406030204" pitchFamily="18" charset="0"/>
              </a:rPr>
              <a:t>материал, взятый из интернет-источников, необходимо самостоятельно переработать, </a:t>
            </a:r>
            <a:r>
              <a:rPr lang="ru-RU" sz="1600" dirty="0" smtClean="0">
                <a:latin typeface="Cambria" panose="02040503050406030204" pitchFamily="18" charset="0"/>
              </a:rPr>
              <a:t>перефразировать. </a:t>
            </a: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Cambria" panose="02040503050406030204" pitchFamily="18" charset="0"/>
              </a:rPr>
              <a:t>Отсутствует </a:t>
            </a:r>
            <a:r>
              <a:rPr lang="ru-RU" sz="2000" dirty="0" smtClean="0">
                <a:latin typeface="Cambria" panose="02040503050406030204" pitchFamily="18" charset="0"/>
                <a:hlinkClick r:id="rId3" action="ppaction://hlinksldjump"/>
              </a:rPr>
              <a:t>пояснительная записка </a:t>
            </a:r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к аттестационному заданию.</a:t>
            </a: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Cambria" panose="02040503050406030204" pitchFamily="18" charset="0"/>
              </a:rPr>
              <a:t>Нормативно-правовые документы, на которые ссылается педагог при разработке программы, утратили силу (истек срок действия).</a:t>
            </a: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Cambria" panose="02040503050406030204" pitchFamily="18" charset="0"/>
              </a:rPr>
              <a:t>Предложенное решение не соответствует критериям, по </a:t>
            </a:r>
            <a:r>
              <a:rPr lang="ru-RU" sz="2000" dirty="0">
                <a:latin typeface="Cambria" panose="02040503050406030204" pitchFamily="18" charset="0"/>
              </a:rPr>
              <a:t>которым будет оцениваться результат </a:t>
            </a:r>
            <a:r>
              <a:rPr lang="ru-RU" sz="2000" dirty="0" smtClean="0">
                <a:latin typeface="Cambria" panose="02040503050406030204" pitchFamily="18" charset="0"/>
              </a:rPr>
              <a:t>работы, обозначенным в </a:t>
            </a:r>
            <a:r>
              <a:rPr lang="ru-RU" sz="2000" dirty="0" smtClean="0">
                <a:latin typeface="Cambria" panose="02040503050406030204" pitchFamily="18" charset="0"/>
                <a:hlinkClick r:id="rId4" action="ppaction://hlinkfile"/>
              </a:rPr>
              <a:t>матрице эксперта</a:t>
            </a:r>
            <a:r>
              <a:rPr lang="ru-RU" sz="2000" dirty="0" smtClean="0">
                <a:latin typeface="Cambria" panose="02040503050406030204" pitchFamily="18" charset="0"/>
              </a:rPr>
              <a:t>. </a:t>
            </a: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Cambria" panose="02040503050406030204" pitchFamily="18" charset="0"/>
              </a:rPr>
              <a:t>Не соответствует требованиям к оформлению аттестационного задания. </a:t>
            </a:r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Cambria" panose="02040503050406030204" pitchFamily="18" charset="0"/>
              </a:rPr>
              <a:t>Содержат грамматические и орфографические ошибки, опечатки и </a:t>
            </a:r>
            <a:r>
              <a:rPr lang="ru-RU" sz="2000" dirty="0">
                <a:latin typeface="Cambria" panose="02040503050406030204" pitchFamily="18" charset="0"/>
              </a:rPr>
              <a:t>пр.</a:t>
            </a:r>
            <a:endParaRPr lang="ru-RU" sz="2000" dirty="0" smtClean="0">
              <a:latin typeface="Cambria" panose="02040503050406030204" pitchFamily="18" charset="0"/>
            </a:endParaRPr>
          </a:p>
          <a:p>
            <a:pPr marL="457200" indent="-457200" algn="just">
              <a:buAutoNum type="arabicPeriod"/>
            </a:pPr>
            <a:endParaRPr lang="ru-RU" sz="2000" i="1" dirty="0" smtClean="0"/>
          </a:p>
          <a:p>
            <a:pPr marL="457200" indent="-457200" algn="just">
              <a:buAutoNum type="arabicPeriod"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41727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Составные части </a:t>
            </a:r>
            <a:r>
              <a:rPr lang="ru-RU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решения 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аттестационного задания</a:t>
            </a:r>
            <a:endParaRPr lang="ru-RU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Пояснительная записка аттестационного задания</a:t>
            </a:r>
          </a:p>
          <a:p>
            <a:pPr algn="just"/>
            <a:r>
              <a:rPr lang="ru-RU" sz="2000" b="1" i="1" dirty="0" smtClean="0">
                <a:latin typeface="Cambria" panose="02040503050406030204" pitchFamily="18" charset="0"/>
              </a:rPr>
              <a:t>Содержательная характеристика </a:t>
            </a:r>
            <a:r>
              <a:rPr lang="ru-RU" sz="2000" dirty="0" smtClean="0">
                <a:latin typeface="Cambria" panose="02040503050406030204" pitchFamily="18" charset="0"/>
              </a:rPr>
              <a:t>задачи – на каком материале (фактах, позициях, суждениях и т.п.) построена задача. </a:t>
            </a:r>
          </a:p>
          <a:p>
            <a:pPr algn="just"/>
            <a:r>
              <a:rPr lang="ru-RU" sz="2000" b="1" i="1" dirty="0" smtClean="0">
                <a:latin typeface="Cambria" panose="02040503050406030204" pitchFamily="18" charset="0"/>
              </a:rPr>
              <a:t>Контекстуальная характеристика </a:t>
            </a:r>
            <a:r>
              <a:rPr lang="ru-RU" sz="2000" dirty="0" smtClean="0">
                <a:latin typeface="Cambria" panose="02040503050406030204" pitchFamily="18" charset="0"/>
              </a:rPr>
              <a:t>задачи – каким образом конкретная задача связана с общим проблемным контекстом – личностным, социальным, образовательным, информационным, коммуникативным, культурным и др. </a:t>
            </a:r>
          </a:p>
          <a:p>
            <a:pPr algn="just"/>
            <a:r>
              <a:rPr lang="ru-RU" sz="2000" b="1" i="1" dirty="0" smtClean="0">
                <a:latin typeface="Cambria" panose="02040503050406030204" pitchFamily="18" charset="0"/>
              </a:rPr>
              <a:t>Процессуальная характеристика </a:t>
            </a:r>
            <a:r>
              <a:rPr lang="ru-RU" sz="2000" dirty="0" smtClean="0">
                <a:latin typeface="Cambria" panose="02040503050406030204" pitchFamily="18" charset="0"/>
              </a:rPr>
              <a:t>задачи – какие действия (элементы поведения, операции, поступки, отношения, оценки, ситуации выбора и диалога) предлагаются в ходе решения задачи.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Документ</a:t>
            </a:r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, соответствующий содержанию задания</a:t>
            </a:r>
            <a:endParaRPr lang="ru-RU" sz="2000" b="1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Результативная характеристика задачи – «продукт» решения задачи (рабочая программа учебного предмета, программа курса внеурочной деятельности, дополнительная общеобразовательная (общеразвивающая) программа, сценарий мероприятия, методические рекомендации, конспект урока и. т.п.)</a:t>
            </a: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Составные части </a:t>
            </a:r>
            <a:r>
              <a:rPr lang="ru-RU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решения 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аттестационного задания</a:t>
            </a:r>
            <a:endParaRPr lang="ru-RU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0070C0"/>
                </a:solidFill>
                <a:latin typeface="Cambria" panose="02040503050406030204" pitchFamily="18" charset="0"/>
              </a:rPr>
              <a:t>Пояснительная записка аттестационного задания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Cambria" panose="02040503050406030204" pitchFamily="18" charset="0"/>
              </a:rPr>
              <a:t>Содержательная часть: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mbria" panose="02040503050406030204" pitchFamily="18" charset="0"/>
              </a:rPr>
              <a:t>В </a:t>
            </a:r>
            <a:r>
              <a:rPr lang="ru-RU" sz="1600" dirty="0">
                <a:latin typeface="Cambria" panose="02040503050406030204" pitchFamily="18" charset="0"/>
              </a:rPr>
              <a:t>этой части задачи указываются исходные основания возникновения этой задачи, которыми могут быть современные требования, предъявляемые к профессиональной деятельности педагога и зафиксированные в … (например , во ФГОС и/ или в программе развития образовании РФ и/или программе развития образования в регионе и/или программе развития ОО и т.п</a:t>
            </a:r>
            <a:r>
              <a:rPr lang="ru-RU" sz="1600" dirty="0" smtClean="0">
                <a:latin typeface="Cambria" panose="020405030504060302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Cambria" panose="02040503050406030204" pitchFamily="18" charset="0"/>
              </a:rPr>
              <a:t>Контекстуальная часть: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mbria" panose="02040503050406030204" pitchFamily="18" charset="0"/>
              </a:rPr>
              <a:t>В </a:t>
            </a:r>
            <a:r>
              <a:rPr lang="ru-RU" sz="1600" dirty="0">
                <a:latin typeface="Cambria" panose="02040503050406030204" pitchFamily="18" charset="0"/>
              </a:rPr>
              <a:t>этой части задачи описываются конкретные условия, в которых аттестуемый учитель решает данную задачу (например, указывает особенности контингента учащихся, с которыми работает учитель, приводится описание особенностей предметной среды и/или образовательной среды школы, возможно специфику образовательной программы и т.п</a:t>
            </a:r>
            <a:r>
              <a:rPr lang="ru-RU" sz="1600" dirty="0" smtClean="0">
                <a:latin typeface="Cambria" panose="020405030504060302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Cambria" panose="02040503050406030204" pitchFamily="18" charset="0"/>
              </a:rPr>
              <a:t>Процессуальная часть: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mbria" panose="02040503050406030204" pitchFamily="18" charset="0"/>
              </a:rPr>
              <a:t>В </a:t>
            </a:r>
            <a:r>
              <a:rPr lang="ru-RU" sz="1600" dirty="0">
                <a:latin typeface="Cambria" panose="02040503050406030204" pitchFamily="18" charset="0"/>
              </a:rPr>
              <a:t>этой части задачи указывается какие действия совершает аттестуемый учитель для получения результата (продукта) решения </a:t>
            </a:r>
            <a:r>
              <a:rPr lang="ru-RU" sz="1600" dirty="0" smtClean="0">
                <a:latin typeface="Cambria" panose="02040503050406030204" pitchFamily="18" charset="0"/>
              </a:rPr>
              <a:t>задачи (акцентирует внимание эксперта на способе решения проблемы/разрешения ситуации …. «для решения обозначенной выше проблемы мной разработана …..»)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Документ</a:t>
            </a:r>
            <a:r>
              <a:rPr lang="ru-RU" sz="1600" b="1" dirty="0">
                <a:solidFill>
                  <a:srgbClr val="0070C0"/>
                </a:solidFill>
                <a:latin typeface="Cambria" panose="02040503050406030204" pitchFamily="18" charset="0"/>
              </a:rPr>
              <a:t>, соответствующий содержанию задания</a:t>
            </a:r>
          </a:p>
          <a:p>
            <a:pPr marL="0" indent="0" algn="just">
              <a:buNone/>
            </a:pPr>
            <a:endParaRPr lang="ru-RU" sz="16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rot="10800000">
            <a:off x="7236296" y="630932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51520" y="1844824"/>
            <a:ext cx="8568952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Федеральный </a:t>
            </a: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закон </a:t>
            </a: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от </a:t>
            </a: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29.12.2012 № 273-ФЗ </a:t>
            </a: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/>
            </a:r>
            <a:b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</a:b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«</a:t>
            </a: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Об образовании в Российской Федерации</a:t>
            </a: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»;</a:t>
            </a: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endParaRPr lang="ru-RU" altLang="ru-RU" sz="800" b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  <a:cs typeface="Arial" charset="0"/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Приказ Министерства образования и науки Российской Федерации  </a:t>
            </a: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/>
            </a:r>
            <a:b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</a:b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от </a:t>
            </a: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07.04.2014 № 276 «Об утверждении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»;</a:t>
            </a:r>
          </a:p>
          <a:p>
            <a:pPr algn="just" eaLnBrk="1" hangingPunct="1">
              <a:defRPr/>
            </a:pPr>
            <a:endParaRPr lang="ru-RU" altLang="ru-RU" sz="1000" b="1" strike="sngStrike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  <a:cs typeface="Arial" charset="0"/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Приказ Департамента образования и молодежной политики Ханты-Мансийского автономного округа – Югры от 24.05.2016 № 828 </a:t>
            </a: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/>
            </a:r>
            <a:b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</a:b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«</a:t>
            </a:r>
            <a:r>
              <a:rPr lang="ru-RU" altLang="ru-RU" sz="1800" b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Об аттестации педагогических работников организаций, осуществляющих образовательную деятельность на территории Ханты-Мансийского автономного округа – Югры и признании утратившими силу некоторых приказов Департамента образования и молодежной политики Ханты-Мансийского автономного округа – Югры</a:t>
            </a:r>
            <a:r>
              <a:rPr lang="ru-RU" altLang="ru-RU" sz="1800" b="1" dirty="0" smtClean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».</a:t>
            </a:r>
            <a:endParaRPr lang="ru-RU" altLang="ru-RU" sz="1800" b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  <a:cs typeface="Arial" charset="0"/>
            </a:endParaRPr>
          </a:p>
          <a:p>
            <a:pPr marL="285750" indent="-285750" algn="just" eaLnBrk="1" hangingPunct="1">
              <a:buFont typeface="Wingdings" pitchFamily="2" charset="2"/>
              <a:buChar char="Ø"/>
              <a:defRPr/>
            </a:pPr>
            <a:endParaRPr lang="ru-RU" altLang="ru-RU" sz="1800" b="1" i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ru-RU" altLang="ru-RU" sz="1600" i="1" dirty="0" smtClean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</a:t>
            </a:r>
            <a:endParaRPr lang="ru-RU" altLang="ru-RU" sz="1600" i="1" dirty="0" smtClean="0">
              <a:solidFill>
                <a:srgbClr val="008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79512" y="306922"/>
            <a:ext cx="878953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Основные нормативные правовые акты, </a:t>
            </a:r>
          </a:p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регламентирующие порядок и сроки </a:t>
            </a:r>
            <a:b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проведения аттестации</a:t>
            </a:r>
            <a:r>
              <a:rPr lang="ru-RU" alt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педагогических работников, </a:t>
            </a:r>
            <a:b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 целью установления квалификационной категории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093296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i="1" dirty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3"/>
              </a:rPr>
              <a:t>https://www.iro86.ru/index.php/struktura/att1/normativno-pravovaya-baza</a:t>
            </a:r>
            <a:r>
              <a:rPr lang="ru-RU" altLang="ru-RU" i="1" dirty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3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592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51520" y="476672"/>
            <a:ext cx="856895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ru-RU" altLang="ru-RU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Разъяснения</a:t>
            </a:r>
            <a:r>
              <a:rPr lang="ru-RU" alt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по применению Порядка аттестации педагогических работников организаций, осуществляющих образовательную деятельность (зарегистрировано 3 декабря 2014 г. № 08-1933/505</a:t>
            </a:r>
            <a:r>
              <a:rPr lang="ru-RU" alt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alt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ru-RU" sz="1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ru-RU" alt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Технический регламент действий педагогического работника ХМАО – Югры по подготовке материалов аттестации на первую и высшую квалификационную </a:t>
            </a:r>
            <a:r>
              <a:rPr lang="ru-RU" alt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категорию</a:t>
            </a:r>
            <a:endParaRPr lang="ru-RU" altLang="ru-RU" sz="24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altLang="ru-RU" sz="1600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1600" i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78092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https://www.iro86.ru/index.php/struktura/att1/informatsionno-metodicheskie-materialy</a:t>
            </a:r>
            <a:endParaRPr lang="ru-RU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55050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Соглашение между Администрацией города Сургута и Сургутской городской организацией Профсоюза работников народного образования и науки Российской Федерации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обеспечению социальных гарантий работникам муниципальных учреждений, подведомственных департаменту образования Администрации города,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на 2018 - 2020 годы, (зарегистрировано 15.12.2017 года);</a:t>
            </a:r>
          </a:p>
        </p:txBody>
      </p:sp>
    </p:spTree>
    <p:extLst>
      <p:ext uri="{BB962C8B-B14F-4D97-AF65-F5344CB8AC3E}">
        <p14:creationId xmlns:p14="http://schemas.microsoft.com/office/powerpoint/2010/main" val="3047217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53078"/>
              </p:ext>
            </p:extLst>
          </p:nvPr>
        </p:nvGraphicFramePr>
        <p:xfrm>
          <a:off x="539751" y="1417638"/>
          <a:ext cx="8147049" cy="441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1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Этапы аттестации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Максимум</a:t>
                      </a:r>
                      <a:r>
                        <a:rPr lang="ru-RU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1 </a:t>
                      </a: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категория (минимум)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Высшая </a:t>
                      </a: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категория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(минимум) 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anose="02040503050406030204" pitchFamily="18" charset="0"/>
                        </a:rPr>
                        <a:t>Баллы, полученные за отчет о </a:t>
                      </a:r>
                      <a:r>
                        <a:rPr lang="ru-RU" sz="1800" dirty="0" err="1">
                          <a:effectLst/>
                          <a:latin typeface="Cambria" panose="02040503050406030204" pitchFamily="18" charset="0"/>
                        </a:rPr>
                        <a:t>самообследовании</a:t>
                      </a:r>
                      <a:r>
                        <a:rPr lang="ru-RU" sz="1800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75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9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mbria" panose="02040503050406030204" pitchFamily="18" charset="0"/>
                        </a:rPr>
                        <a:t>Баллы, полученные за решение задачи </a:t>
                      </a:r>
                      <a:endParaRPr lang="ru-RU" sz="18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20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9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</a:rPr>
                        <a:t>Итого: 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95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76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2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Что составляет: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не менее 65% от максимума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не менее 80% от максимума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Условия прохождения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6469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Отчет о самообследовании: </a:t>
            </a:r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критерии, </a:t>
            </a:r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рекомендации и типичные </a:t>
            </a:r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ошибки 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01008"/>
            <a:ext cx="4237484" cy="269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93203" y="180250"/>
            <a:ext cx="8229600" cy="56207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1. Профессиональное образование</a:t>
            </a:r>
            <a:endParaRPr lang="ru-RU" sz="2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88487"/>
              </p:ext>
            </p:extLst>
          </p:nvPr>
        </p:nvGraphicFramePr>
        <p:xfrm>
          <a:off x="251520" y="764705"/>
          <a:ext cx="8712967" cy="5924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419">
                  <a:extLst>
                    <a:ext uri="{9D8B030D-6E8A-4147-A177-3AD203B41FA5}">
                      <a16:colId xmlns:a16="http://schemas.microsoft.com/office/drawing/2014/main" val="2467546240"/>
                    </a:ext>
                  </a:extLst>
                </a:gridCol>
                <a:gridCol w="4110370">
                  <a:extLst>
                    <a:ext uri="{9D8B030D-6E8A-4147-A177-3AD203B41FA5}">
                      <a16:colId xmlns:a16="http://schemas.microsoft.com/office/drawing/2014/main" val="4265149056"/>
                    </a:ext>
                  </a:extLst>
                </a:gridCol>
                <a:gridCol w="3883178">
                  <a:extLst>
                    <a:ext uri="{9D8B030D-6E8A-4147-A177-3AD203B41FA5}">
                      <a16:colId xmlns:a16="http://schemas.microsoft.com/office/drawing/2014/main" val="1773380312"/>
                    </a:ext>
                  </a:extLst>
                </a:gridCol>
              </a:tblGrid>
              <a:tr h="423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Показатели 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8856" marR="48856" marT="0" marB="0"/>
                </a:tc>
                <a:extLst>
                  <a:ext uri="{0D108BD9-81ED-4DB2-BD59-A6C34878D82A}">
                    <a16:rowId xmlns:a16="http://schemas.microsoft.com/office/drawing/2014/main" val="666623600"/>
                  </a:ext>
                </a:extLst>
              </a:tr>
              <a:tr h="211982">
                <a:tc gridSpan="3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1. Профессиональное образование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178307"/>
                  </a:ext>
                </a:extLst>
              </a:tr>
              <a:tr h="83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.1.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Наличие образования по профилю профессиональной деятельности</a:t>
                      </a: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2- соответствует квалификационной характеристике,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0-не соответствует квалификационной 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характеристике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8856" marR="48856" marT="0" marB="0"/>
                </a:tc>
                <a:extLst>
                  <a:ext uri="{0D108BD9-81ED-4DB2-BD59-A6C34878D82A}">
                    <a16:rowId xmlns:a16="http://schemas.microsoft.com/office/drawing/2014/main" val="1323836869"/>
                  </a:ext>
                </a:extLst>
              </a:tr>
              <a:tr h="1181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1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Соответствие дополнительного профессионального образования профилю, полученному в </a:t>
                      </a:r>
                      <a:r>
                        <a:rPr lang="ru-RU" sz="1300" b="0" dirty="0" err="1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межаттестационный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период, профилю профессиональной деятельности, стратегическим ориентирам развития образования в автономном округе</a:t>
                      </a: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2-да,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1-в какой-то степени,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0-нет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8856" marR="48856" marT="0" marB="0"/>
                </a:tc>
                <a:extLst>
                  <a:ext uri="{0D108BD9-81ED-4DB2-BD59-A6C34878D82A}">
                    <a16:rowId xmlns:a16="http://schemas.microsoft.com/office/drawing/2014/main" val="3951577366"/>
                  </a:ext>
                </a:extLst>
              </a:tr>
              <a:tr h="841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1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Применение результатов дополнительного профессионального образования в педагогической деятельности </a:t>
                      </a: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 – системный характер результатов,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 – результаты затрагивают отдельные аспекты профессиональной деятельности,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 – результаты 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отсутствуют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8856" marR="48856" marT="0" marB="0"/>
                </a:tc>
                <a:extLst>
                  <a:ext uri="{0D108BD9-81ED-4DB2-BD59-A6C34878D82A}">
                    <a16:rowId xmlns:a16="http://schemas.microsoft.com/office/drawing/2014/main" val="1002312264"/>
                  </a:ext>
                </a:extLst>
              </a:tr>
              <a:tr h="775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</a:t>
                      </a:r>
                      <a:endParaRPr lang="ru-RU" sz="1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300" b="0" dirty="0" smtClean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Системность 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профессионального развития</a:t>
                      </a: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2-да,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1-в какой-то степени,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0-нет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8856" marR="48856" marT="0" marB="0"/>
                </a:tc>
                <a:extLst>
                  <a:ext uri="{0D108BD9-81ED-4DB2-BD59-A6C34878D82A}">
                    <a16:rowId xmlns:a16="http://schemas.microsoft.com/office/drawing/2014/main" val="62389660"/>
                  </a:ext>
                </a:extLst>
              </a:tr>
              <a:tr h="1181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1.5.</a:t>
                      </a:r>
                      <a:endParaRPr lang="ru-RU" sz="1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Соответствие планируемого самообразования, повышения квалификации или переподготовки профилю профессиональной деятельности, стратегическим ориентирам развития образования в автономном 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округе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3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2-да,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1-в какой-то степени,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0-нет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extLst>
                  <a:ext uri="{0D108BD9-81ED-4DB2-BD59-A6C34878D82A}">
                    <a16:rowId xmlns:a16="http://schemas.microsoft.com/office/drawing/2014/main" val="1883866706"/>
                  </a:ext>
                </a:extLst>
              </a:tr>
              <a:tr h="45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(максимально)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856" marR="48856" marT="0" marB="0"/>
                </a:tc>
                <a:extLst>
                  <a:ext uri="{0D108BD9-81ED-4DB2-BD59-A6C34878D82A}">
                    <a16:rowId xmlns:a16="http://schemas.microsoft.com/office/drawing/2014/main" val="3841146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08" y="188640"/>
            <a:ext cx="8784976" cy="634082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Раздел 1. </a:t>
            </a:r>
            <a:r>
              <a:rPr lang="ru-RU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Профессиональное образование: рекомендации</a:t>
            </a:r>
            <a:endParaRPr lang="ru-RU" sz="20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752815"/>
            <a:ext cx="8568952" cy="4925144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  <a:tabLst>
                <a:tab pos="446088" algn="l"/>
              </a:tabLst>
            </a:pP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1.1. - указать 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 себе краткую информацию: 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профессиональное 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образование; получение академических (бакалавра, магистра) и ученых (кандидата, доктора наук) степеней, полученных аттестуемым по профилю профессиональной 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деятельности.</a:t>
            </a:r>
            <a:endParaRPr lang="ru-RU" sz="18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1.2. - представить курсы 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повышения квалификации и переподготовки в соответствии с профилем профессиональной деятельности,  освоенные в </a:t>
            </a:r>
            <a:r>
              <a:rPr lang="ru-RU" sz="18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межаттестационный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период очно или заочно:  указать название, 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количество часов. 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!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повышать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квалификацию необходимо 1 раз в три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года.</a:t>
            </a:r>
            <a:endParaRPr lang="ru-RU" sz="18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1.3. - показать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,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как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результаты 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курсов внедрены в практику и дают 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результаты. Необходимо конкретизировать, что разработано, реализуется, какие корректировки и в какие документы внесены, где был представлен опыт и пр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.</a:t>
            </a:r>
            <a:endParaRPr lang="ru-RU" sz="18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1.4. - показать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, что повышение квалификации </a:t>
            </a:r>
            <a:r>
              <a:rPr lang="ru-RU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системно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 (результаты тоже постоянны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): изучение нормативных документов и психолого-педагогической литературы, участие в </a:t>
            </a:r>
            <a:r>
              <a:rPr lang="ru-RU" sz="1800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вебинарах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, семинарах, проектах,  конференциях, работе сетевых педагогических сообществ, ГМО; </a:t>
            </a:r>
            <a:endParaRPr lang="ru-RU" sz="18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1.5. – необходимо указать  направление и содержание планируемого </a:t>
            </a:r>
            <a:r>
              <a:rPr lang="ru-RU" sz="1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 дальнейшем аттестуемым повышения квалификации и 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переподготовки </a:t>
            </a:r>
            <a:endParaRPr lang="ru-RU" sz="18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в </a:t>
            </a:r>
            <a:r>
              <a:rPr lang="ru-RU" sz="1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соответствии со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стратегическими ориентирами развития </a:t>
            </a:r>
            <a:r>
              <a:rPr lang="ru-RU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образования </a:t>
            </a:r>
            <a:endParaRPr lang="ru-RU" sz="18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автономном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округе.</a:t>
            </a:r>
            <a:endParaRPr lang="ru-RU" sz="18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ru-RU" sz="20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хих Е.В.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3717</Words>
  <Application>Microsoft Office PowerPoint</Application>
  <PresentationFormat>Экран (4:3)</PresentationFormat>
  <Paragraphs>421</Paragraphs>
  <Slides>32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Aharoni</vt:lpstr>
      <vt:lpstr>Arial</vt:lpstr>
      <vt:lpstr>Calibri</vt:lpstr>
      <vt:lpstr>Cambria</vt:lpstr>
      <vt:lpstr>Cambria Math</vt:lpstr>
      <vt:lpstr>Helvetica Light</vt:lpstr>
      <vt:lpstr>Times New Roman</vt:lpstr>
      <vt:lpstr>Wingdings</vt:lpstr>
      <vt:lpstr>Wingdings 3</vt:lpstr>
      <vt:lpstr>Сухих Е.В.2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прохождения аттестации</vt:lpstr>
      <vt:lpstr>Отчет о самообследовании: критерии, рекомендации и типичные ошибки </vt:lpstr>
      <vt:lpstr>Раздел 1. Профессиональное образование</vt:lpstr>
      <vt:lpstr>Раздел 1. Профессиональное образование: рекомендации</vt:lpstr>
      <vt:lpstr>Стратегические ориентиры развития системы образования Ханты – Мансийского автономного округа -Югры</vt:lpstr>
      <vt:lpstr>Раздел 2. Представление о педагогической профессии  и профессиональной миссии</vt:lpstr>
      <vt:lpstr>Раздел 2. Представление о педагогической профессии  и профессиональной миссии: рекомендации</vt:lpstr>
      <vt:lpstr>Раздел 3. Профессиональная деятельность</vt:lpstr>
      <vt:lpstr>Презентация PowerPoint</vt:lpstr>
      <vt:lpstr>Раздел 4. Результаты профессиональной деятельности</vt:lpstr>
      <vt:lpstr>Презентация PowerPoint</vt:lpstr>
      <vt:lpstr>Раздел 5.  Перспективы развития  профессиональной деятельности</vt:lpstr>
      <vt:lpstr>Раздел 5.  Перспективы развития  профессиональной деятельности: рекомендации</vt:lpstr>
      <vt:lpstr>Документы, подтверждающие содержание отчета  о самообследовании </vt:lpstr>
      <vt:lpstr>Презентация PowerPoint</vt:lpstr>
      <vt:lpstr>Презентация PowerPoint</vt:lpstr>
      <vt:lpstr>Выбор аттестационных заданий </vt:lpstr>
      <vt:lpstr>Второй этап экспертизы.  Решение профессиональной задачи.  Профессиональные задачи с развивающимися контекстами. </vt:lpstr>
      <vt:lpstr>Второй этап экспертизы.  Решение профессиональной задачи.  Пакет заданий №1 «Реализация образовательной программы в соответствии с особенностями контингента обучающихся».  </vt:lpstr>
      <vt:lpstr>Второй этап экспертизы.  Решение профессиональной задачи.  Пакет заданий №2 «Построение образовательного процесса, направленного на достижение учащимися целей образовательной программы».   </vt:lpstr>
      <vt:lpstr>Второй этап экспертизы.  Решение профессиональной задачи.  Пакет заданий №3 «Установление взаимодействия с другими субъектами образовательного процесса в ходе реализации образовательных программ».     </vt:lpstr>
      <vt:lpstr>Второй этап экспертизы.  Решение профессиональной задачи.  Пакет заданий №4 «Создание среды реализации образовательной программы (образовательную среду образовательной организации, предметную среду учебной дисциплины) и использование     ее возможностей в образовательном процессе».        </vt:lpstr>
      <vt:lpstr>Типичный выбор  аттестационного задания </vt:lpstr>
      <vt:lpstr>Аттестационное задание</vt:lpstr>
      <vt:lpstr>Типичные ошибки</vt:lpstr>
      <vt:lpstr>Составные части решения аттестационного задания</vt:lpstr>
      <vt:lpstr>Составные части решения аттестационного задания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образование</dc:title>
  <dc:creator>ОГ</dc:creator>
  <cp:lastModifiedBy>Пользователь Windows</cp:lastModifiedBy>
  <cp:revision>65</cp:revision>
  <dcterms:modified xsi:type="dcterms:W3CDTF">2020-10-30T10:09:25Z</dcterms:modified>
</cp:coreProperties>
</file>