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60" r:id="rId3"/>
    <p:sldId id="276" r:id="rId4"/>
    <p:sldId id="261" r:id="rId5"/>
    <p:sldId id="262" r:id="rId6"/>
    <p:sldId id="263" r:id="rId7"/>
    <p:sldId id="264" r:id="rId8"/>
    <p:sldId id="286" r:id="rId9"/>
    <p:sldId id="265" r:id="rId10"/>
    <p:sldId id="270" r:id="rId11"/>
    <p:sldId id="288" r:id="rId12"/>
    <p:sldId id="277" r:id="rId13"/>
    <p:sldId id="275" r:id="rId14"/>
    <p:sldId id="294" r:id="rId15"/>
    <p:sldId id="295" r:id="rId16"/>
    <p:sldId id="287" r:id="rId17"/>
    <p:sldId id="268" r:id="rId18"/>
    <p:sldId id="292" r:id="rId19"/>
    <p:sldId id="266" r:id="rId20"/>
    <p:sldId id="271" r:id="rId21"/>
    <p:sldId id="282" r:id="rId22"/>
    <p:sldId id="284" r:id="rId23"/>
    <p:sldId id="289" r:id="rId24"/>
    <p:sldId id="290" r:id="rId25"/>
    <p:sldId id="291" r:id="rId26"/>
    <p:sldId id="293" r:id="rId27"/>
    <p:sldId id="274" r:id="rId28"/>
    <p:sldId id="285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105" autoAdjust="0"/>
  </p:normalViewPr>
  <p:slideViewPr>
    <p:cSldViewPr>
      <p:cViewPr>
        <p:scale>
          <a:sx n="110" d="100"/>
          <a:sy n="110" d="100"/>
        </p:scale>
        <p:origin x="-35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7DB60-8DF5-4023-9D81-B40CB7F4E7E2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DA239-0466-412D-B670-E3400D33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4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</a:t>
            </a:r>
            <a:r>
              <a:rPr lang="ru-RU" dirty="0"/>
              <a:t>://</a:t>
            </a:r>
            <a:r>
              <a:rPr lang="en-US" dirty="0"/>
              <a:t>www.disys.ru/library/0144c690eb22/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DA239-0466-412D-B670-E3400D33E0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9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423FE1-7FC4-42BD-ABBF-9DC6040A1033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55224" cy="324434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Анализ оснащенности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МТБ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ОУ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направления развития МТБ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20002" y="-10285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Кабинет ОБЖ</a:t>
            </a:r>
          </a:p>
        </p:txBody>
      </p:sp>
      <p:pic>
        <p:nvPicPr>
          <p:cNvPr id="9" name="Рисунок 8" descr="https://zarnitza.ru/upload/iblock/719/719cfdac0d7b4fbf19f243c3cdff85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56" y="3356992"/>
            <a:ext cx="4881876" cy="36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zarnitza.ru/upload/iblock/6d6/6d68088be52daf2daccb1ba78c4f0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37" y="371678"/>
            <a:ext cx="4617263" cy="34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20588"/>
            <a:ext cx="806489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стенд-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комплект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«Травмы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Кровотечения,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Ожоги»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3573016"/>
            <a:ext cx="9073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интерактивный стенд-тренажер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«Оказание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помощи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252" y="701988"/>
            <a:ext cx="643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/>
              <a:t>Цифровая </a:t>
            </a:r>
            <a:r>
              <a:rPr lang="ru-RU" dirty="0" smtClean="0"/>
              <a:t>лаборатория по ОБЖ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72" y="1196753"/>
            <a:ext cx="5638800" cy="49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93728"/>
              </p:ext>
            </p:extLst>
          </p:nvPr>
        </p:nvGraphicFramePr>
        <p:xfrm>
          <a:off x="323528" y="1196752"/>
          <a:ext cx="4278780" cy="5329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8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Устройство измерения и обработки данных (УИОД)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содержания О₂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содержания СО₂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ЭКГ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6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частоты сердечных сокращений (беспроводной пульсометр)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давления газа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частоты дыхательных движений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артериального давления (тонометр)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температуры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температуры поверхности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жизненной емкости легких (спирометр) (±10 л/с)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силы (ручной динамометр)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</a:t>
                      </a:r>
                      <a:r>
                        <a:rPr lang="en-US" sz="1200" u="none" strike="noStrike">
                          <a:effectLst/>
                        </a:rPr>
                        <a:t>pH </a:t>
                      </a:r>
                      <a:r>
                        <a:rPr lang="ru-RU" sz="1200" u="none" strike="noStrike">
                          <a:effectLst/>
                        </a:rPr>
                        <a:t>трис-совместимый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ионизирующего излучения (цифровой дозиметр)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Измерение радиоактивного излучения с VERNIER (книга)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9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95" y="3273620"/>
            <a:ext cx="6269977" cy="33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Кабинет физики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3535" y="836712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Цифровая лаборатория по химии для учителя </a:t>
            </a:r>
            <a:r>
              <a:rPr lang="en-US" sz="1600" dirty="0" smtClean="0"/>
              <a:t>AFS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48680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Кабинет химии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87479" y="1412776"/>
            <a:ext cx="381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Цифровая лаборатория по химии для </a:t>
            </a:r>
            <a:r>
              <a:rPr lang="ru-RU" sz="1600" dirty="0" smtClean="0"/>
              <a:t>1 ученика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9135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Цифровая лаборатория по физике для </a:t>
            </a:r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776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Цифровая лаборатория по физике для </a:t>
            </a:r>
            <a:endParaRPr lang="ru-RU" dirty="0" smtClean="0"/>
          </a:p>
          <a:p>
            <a:r>
              <a:rPr lang="ru-RU" dirty="0" smtClean="0"/>
              <a:t>1 ученика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2048" y="22048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Комплект для лабораторного практикума по </a:t>
            </a:r>
            <a:r>
              <a:rPr lang="ru-RU" sz="1600" dirty="0" smtClean="0"/>
              <a:t>механике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7089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Комплект для лабораторного практикума по электричеству (с генератором)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-36676"/>
            <a:ext cx="6095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Кабинеты естественно-научного цикла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5991" y="1990581"/>
            <a:ext cx="390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/>
              <a:t>Микроскоп цифровой </a:t>
            </a:r>
            <a:r>
              <a:rPr lang="ru-RU" dirty="0" smtClean="0"/>
              <a:t>для учащихся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33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82264"/>
              </p:ext>
            </p:extLst>
          </p:nvPr>
        </p:nvGraphicFramePr>
        <p:xfrm>
          <a:off x="323528" y="620688"/>
          <a:ext cx="8568952" cy="4784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Станок учебный фрезерный с числовым программный управлением </a:t>
                      </a:r>
                      <a:r>
                        <a:rPr lang="ru-RU" sz="1400" dirty="0" smtClean="0"/>
                        <a:t>, </a:t>
                      </a:r>
                      <a:endParaRPr lang="ru-RU" sz="1400" dirty="0"/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Набор оборудования для работы на Настольном  фрезерном станке с ЧПУ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20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фрезерный станок с </a:t>
                      </a:r>
                      <a:r>
                        <a:rPr kumimoji="0"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ЧПУ</a:t>
                      </a:r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Учебный токарный станок с </a:t>
                      </a:r>
                      <a:r>
                        <a:rPr lang="ru-RU" sz="1400" u="none" strike="noStrike" dirty="0" smtClean="0">
                          <a:effectLst/>
                        </a:rPr>
                        <a:t>ЧПУ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Настольный токарный станок с  ЧПУ </a:t>
                      </a:r>
                      <a:r>
                        <a:rPr lang="ru-RU" sz="1400" dirty="0" smtClean="0"/>
                        <a:t>Набор </a:t>
                      </a:r>
                      <a:r>
                        <a:rPr lang="ru-RU" sz="1400" dirty="0"/>
                        <a:t>оборудования для работы настольного токарного станка с ЧПУ </a:t>
                      </a: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Фрезерный учебный станок с ЧПУ 0,8 кВт, портальный (Формат А3)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Интерактивный фрезерный станок с системой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Станок учебный фрезерный портальный с числовым программный </a:t>
                      </a:r>
                      <a:r>
                        <a:rPr lang="ru-RU" sz="1400" u="none" strike="noStrike" dirty="0" smtClean="0">
                          <a:effectLst/>
                        </a:rPr>
                        <a:t>управлением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Лазерный гравировальный станок (мощность лазерного  излучателя 60Вт, скорость гравировки 0-500 мм/сек, размер поля 600х400 мм)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22377"/>
            <a:ext cx="787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Кабинет «Технология»</a:t>
            </a:r>
          </a:p>
        </p:txBody>
      </p:sp>
    </p:spTree>
    <p:extLst>
      <p:ext uri="{BB962C8B-B14F-4D97-AF65-F5344CB8AC3E}">
        <p14:creationId xmlns:p14="http://schemas.microsoft.com/office/powerpoint/2010/main" val="12207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204864"/>
            <a:ext cx="647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Интерактивное ПО для реализации ФГОС </a:t>
            </a:r>
          </a:p>
          <a:p>
            <a:pPr algn="r"/>
            <a:r>
              <a:rPr lang="ru-RU" dirty="0" smtClean="0"/>
              <a:t>на </a:t>
            </a:r>
            <a:r>
              <a:rPr lang="ru-RU" dirty="0"/>
              <a:t>уроках биологии, химии и </a:t>
            </a:r>
            <a:r>
              <a:rPr lang="ru-RU" dirty="0" smtClean="0"/>
              <a:t>физики, окружающий мир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2321" y="35332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для </a:t>
            </a:r>
            <a:r>
              <a:rPr lang="ru-RU" dirty="0" smtClean="0"/>
              <a:t>интерактивных поверхностей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768" y="476672"/>
            <a:ext cx="8354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/>
              <a:t>3</a:t>
            </a:r>
            <a:r>
              <a:rPr lang="en-US" b="1" dirty="0"/>
              <a:t>D</a:t>
            </a:r>
            <a:r>
              <a:rPr lang="ru-RU" b="1" dirty="0"/>
              <a:t> энциклопедия</a:t>
            </a:r>
            <a:endParaRPr lang="ru-RU" sz="3200" b="1" dirty="0"/>
          </a:p>
          <a:p>
            <a:pPr algn="just">
              <a:spcAft>
                <a:spcPts val="0"/>
              </a:spcAft>
            </a:pPr>
            <a:r>
              <a:rPr lang="ru-RU" dirty="0"/>
              <a:t>Позволяет учителям детально демонстрировать более 400 </a:t>
            </a:r>
            <a:r>
              <a:rPr lang="ru-RU" dirty="0" err="1"/>
              <a:t>анимаций</a:t>
            </a:r>
            <a:r>
              <a:rPr lang="ru-RU" dirty="0"/>
              <a:t> и 4700 научных 3D-моделей учащимся </a:t>
            </a:r>
            <a:r>
              <a:rPr lang="ru-RU" b="1" dirty="0"/>
              <a:t>на уроках биологии, химии и физики. </a:t>
            </a:r>
            <a:r>
              <a:rPr lang="ru-RU" dirty="0"/>
              <a:t>Программное Обеспечение покрывает международные учебные программы как A-</a:t>
            </a:r>
            <a:r>
              <a:rPr lang="ru-RU" dirty="0" err="1"/>
              <a:t>level</a:t>
            </a:r>
            <a:r>
              <a:rPr lang="ru-RU" dirty="0"/>
              <a:t>, IB и в том числе на </a:t>
            </a:r>
            <a:r>
              <a:rPr lang="ru-RU" b="1" dirty="0"/>
              <a:t>87% Федеральную Государственную Образовательную Программу по предметам биологии, химии и физики.</a:t>
            </a:r>
            <a:endParaRPr lang="ru-RU" sz="3200" b="1" dirty="0">
              <a:latin typeface="Cambria"/>
              <a:ea typeface="MS Mincho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00325"/>
            <a:ext cx="8280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/>
              <a:t>3</a:t>
            </a:r>
            <a:r>
              <a:rPr lang="en-US" b="1" dirty="0" smtClean="0"/>
              <a:t>D</a:t>
            </a:r>
            <a:r>
              <a:rPr lang="ru-RU" b="1" dirty="0" smtClean="0"/>
              <a:t> </a:t>
            </a:r>
            <a:r>
              <a:rPr lang="ru-RU" b="1" dirty="0"/>
              <a:t>лаборатория по </a:t>
            </a:r>
            <a:r>
              <a:rPr lang="ru-RU" b="1" dirty="0" smtClean="0"/>
              <a:t>Физике</a:t>
            </a:r>
          </a:p>
          <a:p>
            <a:pPr algn="just">
              <a:spcAft>
                <a:spcPts val="0"/>
              </a:spcAft>
            </a:pPr>
            <a:r>
              <a:rPr lang="ru-RU" dirty="0" smtClean="0"/>
              <a:t>Выполнение </a:t>
            </a:r>
            <a:r>
              <a:rPr lang="ru-RU" dirty="0"/>
              <a:t>лабораторных заданий по физике в виртуальном пространстве. Программное обеспечение было создано на базе стандартного школьного курса физики и контентное содержание лабораторных работ 100% соответствует учебной программе. </a:t>
            </a:r>
          </a:p>
        </p:txBody>
      </p:sp>
    </p:spTree>
    <p:extLst>
      <p:ext uri="{BB962C8B-B14F-4D97-AF65-F5344CB8AC3E}">
        <p14:creationId xmlns:p14="http://schemas.microsoft.com/office/powerpoint/2010/main" val="36214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1884"/>
            <a:ext cx="444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для интерактивных  поверхностей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756" y="404664"/>
            <a:ext cx="87129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Темы ПО Наука (</a:t>
            </a:r>
            <a:r>
              <a:rPr lang="ru-RU" sz="1700" dirty="0"/>
              <a:t>темы добавляются по мере создания и тестирования</a:t>
            </a:r>
            <a:r>
              <a:rPr lang="ru-RU" sz="1700" dirty="0" smtClean="0"/>
              <a:t>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0390"/>
              </p:ext>
            </p:extLst>
          </p:nvPr>
        </p:nvGraphicFramePr>
        <p:xfrm>
          <a:off x="107505" y="980728"/>
          <a:ext cx="9000998" cy="5516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604"/>
                <a:gridCol w="593917"/>
                <a:gridCol w="3275545"/>
                <a:gridCol w="494932"/>
              </a:tblGrid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Биологические Молекулы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Генетика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Альфа- и бета-глюкоза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X-</a:t>
                      </a:r>
                      <a:r>
                        <a:rPr lang="ru-RU" sz="1000" u="none" strike="noStrike">
                          <a:effectLst/>
                        </a:rPr>
                        <a:t>сцепленное наследование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Аминокислоты, белки и образование пептидной связи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Аллель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Глобулярный и фибриллярный белок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Гомозигота и гетерозигота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Дисахариды и образование гликозидной связи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ДНК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Типы структуры белка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ДНК-микрочип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Триглицериды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Дигибридное скрещивание и третий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Углеводы и их классификация. Моносахариды.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Дискретные и непрерывные вариации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Фосфолипид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Кариотип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Липиды: триглицериды и фосфолипиды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Моногибридное скрещивание: второй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Полисахариды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Моногибридное скрещивание: первый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Примеры восстанавливающих сахаров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Наследование групп крови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Потенциал воды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Теломеры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Свойства воды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Структура нуклеотидов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Лабораторное определение крахмала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Хромосома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Тест Бенедикта. Определение редуцирующего сахара в продуктах питания.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Анатомия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Тест Биурета для определения белков в растворе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Глаз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Эмульсионный тест на определение жиров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Головной мозг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Микроскопия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Доли головного мозга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Типы микроскопов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Кожа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Оптический микроскоп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Желудок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Разрешение и увеличение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Женская репродуктивная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Сканирующий электронный микроскоп (СЭМ)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Зрение. Строение органов зрения.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Трансмиссионный электронный микроскоп (ТЭМ)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Зуб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Расчеты фактических размеров биологических образцов по рисункам и электронным микрофотографиям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Мужская репродуктивная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Расчёт увеличения при помощи масштабной линейки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Мышцы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Использование окулярной шкалы и микрометра в микроскопии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Основные отделы скелета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Клеточная и Молекулярная Биология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Отделы спинного мозга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Клетка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Остеоцит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Клеточный цикл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Периферическая нервная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Растительная клетка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Печёночная долька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Сравнение растительных и животных клеток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Пищеварительная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Процессинг РНК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Строение почки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Строение РНК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Ткань, орган, система органов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6603"/>
            <a:ext cx="864096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Программное обеспечение АЛМА для существующих интерактивных панелей любого производителя (под управлением ОС </a:t>
            </a:r>
            <a:r>
              <a:rPr lang="ru-RU" sz="1600" b="1" dirty="0" err="1"/>
              <a:t>Windows</a:t>
            </a:r>
            <a:r>
              <a:rPr lang="ru-RU" sz="1600" b="1" dirty="0" smtClean="0"/>
              <a:t>):</a:t>
            </a:r>
          </a:p>
          <a:p>
            <a:endParaRPr lang="ru-RU" sz="1600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b="1" dirty="0">
                <a:sym typeface="Symbol"/>
              </a:rPr>
              <a:t> </a:t>
            </a:r>
            <a:r>
              <a:rPr lang="ru-RU" sz="1600" b="1" dirty="0" smtClean="0">
                <a:sym typeface="Symbol"/>
              </a:rPr>
              <a:t> </a:t>
            </a:r>
            <a:r>
              <a:rPr lang="ru-RU" sz="1600" b="1" dirty="0" smtClean="0"/>
              <a:t>АЛМА </a:t>
            </a:r>
            <a:r>
              <a:rPr lang="ru-RU" sz="1600" b="1" dirty="0"/>
              <a:t>Экология + Методическое </a:t>
            </a:r>
            <a:r>
              <a:rPr lang="ru-RU" sz="1600" b="1" dirty="0" smtClean="0"/>
              <a:t>наполнение (начальная школа) </a:t>
            </a:r>
          </a:p>
          <a:p>
            <a:pPr algn="just">
              <a:lnSpc>
                <a:spcPts val="2000"/>
              </a:lnSpc>
            </a:pPr>
            <a:r>
              <a:rPr lang="ru-RU" sz="1600" dirty="0" smtClean="0"/>
              <a:t>Специализированный методический интерактивный комплекс, который нацелен на знакомство детей с </a:t>
            </a:r>
            <a:r>
              <a:rPr lang="ru-RU" sz="1600" b="1" dirty="0" smtClean="0"/>
              <a:t>актуальными экологическими проблемами </a:t>
            </a:r>
            <a:r>
              <a:rPr lang="ru-RU" sz="1600" dirty="0" smtClean="0"/>
              <a:t>и их решением.</a:t>
            </a:r>
          </a:p>
          <a:p>
            <a:pPr algn="just">
              <a:lnSpc>
                <a:spcPts val="2000"/>
              </a:lnSpc>
            </a:pPr>
            <a:endParaRPr lang="ru-RU" sz="1600" dirty="0"/>
          </a:p>
          <a:p>
            <a:pPr marL="285750" indent="-285750" algn="just">
              <a:lnSpc>
                <a:spcPts val="2500"/>
              </a:lnSpc>
              <a:buFont typeface="Symbol"/>
              <a:buChar char="-"/>
            </a:pPr>
            <a:r>
              <a:rPr lang="ru-RU" sz="1400" b="1" dirty="0" smtClean="0"/>
              <a:t>АЛМА </a:t>
            </a:r>
            <a:r>
              <a:rPr lang="ru-RU" sz="1400" b="1" dirty="0"/>
              <a:t>Региональный компонент ХМАО (начальные классы</a:t>
            </a:r>
            <a:r>
              <a:rPr lang="ru-RU" sz="1400" b="1" dirty="0" smtClean="0"/>
              <a:t>)</a:t>
            </a:r>
          </a:p>
          <a:p>
            <a:pPr algn="just">
              <a:lnSpc>
                <a:spcPts val="2500"/>
              </a:lnSpc>
            </a:pPr>
            <a:endParaRPr lang="ru-RU" sz="1400" b="1" dirty="0" smtClean="0"/>
          </a:p>
          <a:p>
            <a:r>
              <a:rPr lang="ru-RU" sz="1400" b="1" dirty="0" smtClean="0">
                <a:sym typeface="Symbol"/>
              </a:rPr>
              <a:t> </a:t>
            </a:r>
            <a:r>
              <a:rPr lang="ru-RU" sz="1400" b="1" dirty="0"/>
              <a:t>АЛМА Финансовая грамотность для школ </a:t>
            </a:r>
            <a:r>
              <a:rPr lang="ru-RU" sz="1400" dirty="0"/>
              <a:t>(начальные и средние классы</a:t>
            </a:r>
            <a:r>
              <a:rPr lang="ru-RU" sz="1400" dirty="0" smtClean="0"/>
              <a:t>)</a:t>
            </a:r>
            <a:r>
              <a:rPr lang="ru-RU" sz="1400" b="1" dirty="0" smtClean="0"/>
              <a:t>.</a:t>
            </a:r>
            <a:endParaRPr lang="ru-RU" sz="1400" b="1" dirty="0"/>
          </a:p>
          <a:p>
            <a:pPr>
              <a:lnSpc>
                <a:spcPts val="2500"/>
              </a:lnSpc>
            </a:pP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0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Интерактивное ПО для реализации ФГОС  на </a:t>
            </a:r>
            <a:r>
              <a:rPr lang="ru-RU" sz="1400" dirty="0"/>
              <a:t>уроках биологии, химии и </a:t>
            </a:r>
            <a:r>
              <a:rPr lang="ru-RU" sz="1400" dirty="0" smtClean="0"/>
              <a:t>физики, окружающий мир </a:t>
            </a: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2488"/>
            <a:ext cx="4193814" cy="247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26" y="4392488"/>
            <a:ext cx="430164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80928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Реализация национального </a:t>
            </a:r>
            <a:r>
              <a:rPr lang="ru-RU" sz="2000" dirty="0"/>
              <a:t>проекта </a:t>
            </a:r>
            <a:endParaRPr lang="ru-RU" sz="2000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Современная школа»</a:t>
            </a:r>
          </a:p>
          <a:p>
            <a:pPr algn="ctr"/>
            <a:r>
              <a:rPr lang="ru-RU" sz="2000" dirty="0"/>
              <a:t> </a:t>
            </a:r>
            <a:r>
              <a:rPr lang="ru-RU" sz="2000" dirty="0" smtClean="0"/>
              <a:t>Предметная область «Технология»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4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053" y="44624"/>
            <a:ext cx="5494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Предметная область «Технология»</a:t>
            </a:r>
            <a:endParaRPr lang="ru-RU" sz="1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873294"/>
            <a:ext cx="8447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Основная идея Детского завода заключается в том, чтобы ребята прошли все технологические этапы производства - от проектирования и конструирования до финального изготовления изделия.                                                                                                                                                             </a:t>
            </a:r>
          </a:p>
          <a:p>
            <a:r>
              <a:rPr lang="ru-RU" sz="1200" dirty="0"/>
              <a:t>В состав каждого модуля входит:</a:t>
            </a:r>
          </a:p>
          <a:p>
            <a:r>
              <a:rPr lang="ru-RU" sz="1200" dirty="0"/>
              <a:t>Поставка, монтаж, ввод в эксплуатацию</a:t>
            </a:r>
          </a:p>
          <a:p>
            <a:r>
              <a:rPr lang="ru-RU" sz="1200" dirty="0"/>
              <a:t>Набор специализированного оборудования;</a:t>
            </a:r>
          </a:p>
          <a:p>
            <a:r>
              <a:rPr lang="ru-RU" sz="1200" dirty="0"/>
              <a:t>Практические работы для учащихся;</a:t>
            </a:r>
          </a:p>
          <a:p>
            <a:r>
              <a:rPr lang="ru-RU" sz="1200" dirty="0"/>
              <a:t>Методические материалы для преподавателя;</a:t>
            </a:r>
          </a:p>
          <a:p>
            <a:r>
              <a:rPr lang="ru-RU" sz="1200" dirty="0"/>
              <a:t>ОБУЧЕНИЕ преподавателей. </a:t>
            </a:r>
          </a:p>
          <a:p>
            <a:r>
              <a:rPr lang="ru-RU" sz="1200" dirty="0"/>
              <a:t>Для удобства использования на школьных уроках, методические материалы пронумерованы для проведения занятий на каждом из видов учебного оборудования, по каждой технологической операции.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7155"/>
            <a:ext cx="6143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968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Образовательный комплекс </a:t>
            </a:r>
            <a:r>
              <a:rPr lang="ru-RU" dirty="0" smtClean="0"/>
              <a:t>«Детский завод» </a:t>
            </a:r>
            <a:r>
              <a:rPr lang="ru-RU" dirty="0"/>
              <a:t>базовый комплект</a:t>
            </a:r>
          </a:p>
        </p:txBody>
      </p:sp>
    </p:spTree>
    <p:extLst>
      <p:ext uri="{BB962C8B-B14F-4D97-AF65-F5344CB8AC3E}">
        <p14:creationId xmlns:p14="http://schemas.microsoft.com/office/powerpoint/2010/main" val="6360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395657"/>
              </p:ext>
            </p:extLst>
          </p:nvPr>
        </p:nvGraphicFramePr>
        <p:xfrm>
          <a:off x="323528" y="1340767"/>
          <a:ext cx="8496944" cy="5259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0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7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9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1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ОУ/Оборудование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 предметных кабинетов 2019/2020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предметных кабинетов в ОУ 2020/2021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Перечень оборудования, отсутствие которого повлияло на снижение среднего % в ОУ 2020/2021 учебном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гимназия «Лаборатория Салахова»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69,85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89,10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гимназия № 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97,98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МБОУ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гимназия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Ф.К. Салманова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98,8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98,91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Сургутский естественно-научный лицей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97,16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97,54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№3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81,37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69,62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МФУ, цифровые лаборатории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имени генерала-майора</a:t>
                      </a:r>
                      <a:r>
                        <a:rPr lang="ru-RU" sz="10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Хисматулина В.</a:t>
                      </a:r>
                      <a:r>
                        <a:rPr kumimoji="0"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И.</a:t>
                      </a: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99,50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99,09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 4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Л.И. Золотухиной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 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98,42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96,92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97,43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99,67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59,09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АРМ педагогов,  цифровые лаборатории, микроскопы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8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Сибирцева А.Н.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99,75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79,05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педагогов,  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СШ № 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99,89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98,07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85,86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99,33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СШ № 12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57508"/>
            <a:ext cx="8496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процент оснащенности </a:t>
            </a:r>
            <a:endParaRPr kumimoji="0" lang="en-US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АРМ, интерактивным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ми, цифровыми лабораториями, микроскопами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40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2469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Учебно-лабораторный комплекс </a:t>
            </a:r>
          </a:p>
          <a:p>
            <a:pPr algn="ctr"/>
            <a:r>
              <a:rPr lang="ru-RU" dirty="0" smtClean="0"/>
              <a:t>«Возобновляемые </a:t>
            </a:r>
            <a:r>
              <a:rPr lang="ru-RU" dirty="0"/>
              <a:t>источники </a:t>
            </a:r>
            <a:r>
              <a:rPr lang="ru-RU" dirty="0" smtClean="0"/>
              <a:t>энергии»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Гидроэлектроэнергетика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нагрузки;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Ветроэлектроэнергетика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нагрузки;</a:t>
            </a:r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«Солнечная электроэнергетика»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4397"/>
            <a:ext cx="836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Предметная область «</a:t>
            </a:r>
            <a:r>
              <a:rPr lang="ru-RU" b="1" dirty="0" smtClean="0"/>
              <a:t>Технология» модуль «Альтернативная энергия»,</a:t>
            </a:r>
          </a:p>
          <a:p>
            <a:pPr algn="ctr"/>
            <a:r>
              <a:rPr lang="ru-RU" b="1" dirty="0" smtClean="0"/>
              <a:t>Кабинет физики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12527"/>
            <a:ext cx="5112568" cy="255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12527"/>
            <a:ext cx="3415298" cy="25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абор «Собери свой топливный элемент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68114"/>
            <a:ext cx="2232248" cy="33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Учебно-методический стенд «Солнечная энергетик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64" y="4544938"/>
            <a:ext cx="3517848" cy="23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Набор &quot;Фотовольтаика&quot; - Собери свою солнечную пан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48247"/>
            <a:ext cx="4032448" cy="26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65199"/>
              </p:ext>
            </p:extLst>
          </p:nvPr>
        </p:nvGraphicFramePr>
        <p:xfrm>
          <a:off x="179513" y="332658"/>
          <a:ext cx="6264695" cy="588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- Собери свою солнечную панель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407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- Собери свою солнечную панель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985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для проектирования систем на топливных элементах 30 Вт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083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Ресурсный набор «Водородная энергетика для класса робототехники»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819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Система практического использования топливного элемента. Модель гибридного автомобиля c </a:t>
                      </a:r>
                      <a:r>
                        <a:rPr lang="ru-RU" sz="1400" b="1" u="none" strike="noStrike" dirty="0" err="1">
                          <a:effectLst/>
                        </a:rPr>
                        <a:t>Bluetooth</a:t>
                      </a:r>
                      <a:r>
                        <a:rPr lang="ru-RU" sz="1400" b="1" u="none" strike="noStrike" dirty="0">
                          <a:effectLst/>
                        </a:rPr>
                        <a:t>-управлением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1436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Учебно-методический стенд «Термоэлектричество».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Учебно-методический стенд «Солнечная энергетика».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0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Предметная  область «Технология</a:t>
            </a:r>
            <a:r>
              <a:rPr lang="ru-RU" b="1" dirty="0" smtClean="0"/>
              <a:t>» модуль «Альтернативная энергия»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2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27865"/>
              </p:ext>
            </p:extLst>
          </p:nvPr>
        </p:nvGraphicFramePr>
        <p:xfrm>
          <a:off x="313628" y="332656"/>
          <a:ext cx="8434836" cy="6193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9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3D-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принтер с двумя экструдерами тип 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принтер с двумя экструдерами тип 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сканер тип 1 (потоковое сканирование)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сканер тип 2 (замена ручному)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3D-</a:t>
                      </a:r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ручка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маркеров профессиональных (72 шт) тип 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маркеров профессиональных (72 шт) тип 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художественно-профессиональный для скетчинга.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Терморежущий станок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термопластичного материала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Вытяжка настольная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3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Коврики для резки бумаги А3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83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для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скетчинга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61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275" y="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Предметная  область «Технология</a:t>
            </a:r>
            <a:r>
              <a:rPr lang="ru-RU" b="1" dirty="0" smtClean="0"/>
              <a:t>» модуль «Промышленный дизайн»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24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4073"/>
              </p:ext>
            </p:extLst>
          </p:nvPr>
        </p:nvGraphicFramePr>
        <p:xfrm>
          <a:off x="323528" y="407140"/>
          <a:ext cx="8424936" cy="2229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67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учебно-лабораторный комплекс </a:t>
                      </a:r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Энергоэффективный</a:t>
                      </a:r>
                      <a:r>
                        <a:rPr lang="ru-RU" sz="1400" dirty="0" smtClean="0"/>
                        <a:t> дом» </a:t>
                      </a:r>
                      <a:r>
                        <a:rPr lang="ru-RU" sz="1400" dirty="0"/>
                        <a:t>с программным обеспечением</a:t>
                      </a: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«Теплоснабжение </a:t>
                      </a:r>
                      <a:r>
                        <a:rPr lang="ru-RU" sz="1400" dirty="0"/>
                        <a:t>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«Водоснабжение </a:t>
                      </a:r>
                      <a:r>
                        <a:rPr lang="ru-RU" sz="1400" dirty="0"/>
                        <a:t>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«Система </a:t>
                      </a:r>
                      <a:r>
                        <a:rPr lang="ru-RU" sz="1400" dirty="0"/>
                        <a:t>видеонаблюдения 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22377"/>
            <a:ext cx="787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Предметная </a:t>
            </a:r>
            <a:r>
              <a:rPr lang="ru-RU" sz="1400" b="1" dirty="0" smtClean="0"/>
              <a:t> область </a:t>
            </a:r>
            <a:r>
              <a:rPr lang="ru-RU" sz="1400" b="1" dirty="0"/>
              <a:t>«Технология</a:t>
            </a:r>
            <a:r>
              <a:rPr lang="ru-RU" sz="1400" b="1" dirty="0" smtClean="0"/>
              <a:t>»  модуль  «Умный дом»</a:t>
            </a:r>
            <a:endParaRPr lang="ru-RU" sz="1400" b="1" dirty="0"/>
          </a:p>
        </p:txBody>
      </p:sp>
      <p:pic>
        <p:nvPicPr>
          <p:cNvPr id="4" name="Рисунок 3" descr="https://zarnitza.ru/upload/iblock/9fa/9fab0b1458a8fa345dd4a2e09567ca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" y="3417813"/>
            <a:ext cx="4143375" cy="31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zarnitza.ru/upload/iblock/ef4/ef4457419ebb148f60979bf997f91a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89" y="2824399"/>
            <a:ext cx="2124075" cy="15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zarnitza.ru/upload/iblock/7fd/7fda9d313c048727ca654732bb0aba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94" y="4536494"/>
            <a:ext cx="2638425" cy="19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zarnitza.ru/upload/iblock/add/adda3eb6415c879e9051b1456869b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41" y="2708920"/>
            <a:ext cx="2581275" cy="19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8092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Оборудование для проведения экспериментальных заданий при проведении ГИА, ОГЭ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25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0070" y="332656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Кабинет химии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757" y="-36676"/>
            <a:ext cx="6095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Оборудование для проведения ГИА</a:t>
            </a:r>
            <a:endParaRPr lang="ru-RU" b="1" dirty="0"/>
          </a:p>
        </p:txBody>
      </p:sp>
      <p:pic>
        <p:nvPicPr>
          <p:cNvPr id="6146" name="Picture 2" descr="ГИА-лаборатория по химии для учите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88" y="548680"/>
            <a:ext cx="46149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215" y="692696"/>
            <a:ext cx="3922761" cy="265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dirty="0"/>
              <a:t>Стойки для хранения </a:t>
            </a:r>
            <a:endParaRPr lang="ru-RU" dirty="0" smtClean="0"/>
          </a:p>
          <a:p>
            <a:pPr>
              <a:lnSpc>
                <a:spcPts val="2500"/>
              </a:lnSpc>
            </a:pPr>
            <a:r>
              <a:rPr lang="ru-RU" dirty="0" smtClean="0"/>
              <a:t>ГИА-лабораторий</a:t>
            </a:r>
          </a:p>
          <a:p>
            <a:pPr>
              <a:lnSpc>
                <a:spcPts val="2500"/>
              </a:lnSpc>
            </a:pPr>
            <a:r>
              <a:rPr lang="ru-RU" dirty="0" smtClean="0"/>
              <a:t>Комплект </a:t>
            </a:r>
            <a:r>
              <a:rPr lang="ru-RU" dirty="0"/>
              <a:t>ГИА-лаборатории </a:t>
            </a:r>
            <a:endParaRPr lang="ru-RU" dirty="0" smtClean="0"/>
          </a:p>
          <a:p>
            <a:pPr>
              <a:lnSpc>
                <a:spcPts val="2500"/>
              </a:lnSpc>
            </a:pPr>
            <a:r>
              <a:rPr lang="ru-RU" dirty="0" smtClean="0"/>
              <a:t>по </a:t>
            </a:r>
            <a:r>
              <a:rPr lang="ru-RU" dirty="0"/>
              <a:t>химии </a:t>
            </a:r>
            <a:r>
              <a:rPr lang="ru-RU" dirty="0" smtClean="0"/>
              <a:t>Комплект </a:t>
            </a:r>
            <a:r>
              <a:rPr lang="ru-RU" dirty="0"/>
              <a:t>химических реактивов </a:t>
            </a:r>
          </a:p>
          <a:p>
            <a:pPr>
              <a:lnSpc>
                <a:spcPts val="2500"/>
              </a:lnSpc>
            </a:pPr>
            <a:r>
              <a:rPr lang="ru-RU" dirty="0"/>
              <a:t>(кислоты, гидроксиды, оксиды, </a:t>
            </a:r>
            <a:endParaRPr lang="ru-RU" dirty="0" smtClean="0"/>
          </a:p>
          <a:p>
            <a:pPr>
              <a:lnSpc>
                <a:spcPts val="2800"/>
              </a:lnSpc>
            </a:pPr>
            <a:r>
              <a:rPr lang="ru-RU" dirty="0" smtClean="0"/>
              <a:t>металлы)</a:t>
            </a:r>
            <a:endParaRPr lang="ru-RU" dirty="0"/>
          </a:p>
          <a:p>
            <a:endParaRPr lang="ru-RU" dirty="0"/>
          </a:p>
        </p:txBody>
      </p:sp>
      <p:pic>
        <p:nvPicPr>
          <p:cNvPr id="6148" name="Picture 4" descr="ГИА по физике 2019: комплект (набор) №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19" y="3414181"/>
            <a:ext cx="4632849" cy="31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7630" y="35010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Кабинет физики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7296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Стойки для хранения ГИА – </a:t>
            </a:r>
            <a:endParaRPr lang="ru-RU" dirty="0" smtClean="0"/>
          </a:p>
          <a:p>
            <a:r>
              <a:rPr lang="ru-RU" dirty="0" smtClean="0"/>
              <a:t>лабораторий Комплект </a:t>
            </a:r>
            <a:r>
              <a:rPr lang="ru-RU" dirty="0"/>
              <a:t>ГИА-лаборатории </a:t>
            </a:r>
            <a:endParaRPr lang="ru-RU" dirty="0" smtClean="0"/>
          </a:p>
          <a:p>
            <a:r>
              <a:rPr lang="ru-RU" dirty="0" smtClean="0"/>
              <a:t>по физике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1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708920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Дополнительное оборудование и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05" y="1494742"/>
            <a:ext cx="4243329" cy="26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Мобильная система виртуальной реальности HTC Vive Focu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4742"/>
            <a:ext cx="4320480" cy="26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lassVR Комплект оборудования для обучения в виртуальной и дополненной реальности (для 8 учащихся) нового поколения (с контроллерами и кубам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97" y="4113273"/>
            <a:ext cx="2012337" cy="15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933" y="-27950"/>
            <a:ext cx="2268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VR/AR </a:t>
            </a:r>
            <a:r>
              <a:rPr lang="ru-RU" dirty="0"/>
              <a:t>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4128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87990"/>
              </p:ext>
            </p:extLst>
          </p:nvPr>
        </p:nvGraphicFramePr>
        <p:xfrm>
          <a:off x="395536" y="341948"/>
          <a:ext cx="4554882" cy="6255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1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ПО,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редактор сцен, импорт форматов: 3D. Сервер коллективной работы + 1 клиент.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7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обеспечение,  модуль импорта форматов CAD. Редактор сцен, Академическая лицензия для одного ПК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обеспечение,  модуль импорта форматов BIM. Редактор сцен,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4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обеспечение-клиент.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Абонентское обслуживание на 1 год, включает техническую поддержку программного обеспечения и обновление версий в течение 1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Обучение. 1 группа до 5 человек, 6 ак. часов., включая командировочные расходы.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Шлем виртуальное реальности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Графическая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2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 для графической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виртуальной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8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Штатив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-16451"/>
            <a:ext cx="2268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VR/AR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8" y="26866"/>
            <a:ext cx="4193581" cy="333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9" y="4042279"/>
            <a:ext cx="4193581" cy="28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9" y="620688"/>
            <a:ext cx="4203212" cy="345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ногофункциональный учебно-демонстрационный банкомат c функцией приема и выдачи наличных денежных средс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85" y="1470165"/>
            <a:ext cx="5162550" cy="38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Многофункциональный учебно-демонстрационный банкомат c функцией приема и выдачи наличных денежных </a:t>
            </a:r>
            <a:r>
              <a:rPr lang="ru-RU" sz="1600" dirty="0" smtClean="0"/>
              <a:t>средств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0"/>
            <a:ext cx="301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Финансовая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1999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323439"/>
              </p:ext>
            </p:extLst>
          </p:nvPr>
        </p:nvGraphicFramePr>
        <p:xfrm>
          <a:off x="287524" y="1618064"/>
          <a:ext cx="8568951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19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0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ОУ/Оборудование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 предметных кабинетов 2019/2020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предметных кабинетов в ОУ 2020/2021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Перечень оборудования, отсутствие которого повлияло на снижение среднего % в ОУ 2020/2021 учебном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«СТШ»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78,93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54,07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МФУ, цифровые лаборатории, 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15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89,01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95,68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18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В. Я. Алексеева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99,28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20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97,88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22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Г. Ф. Пономарева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98,95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98,92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99,58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99,13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99,26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96,65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96,23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97,35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98,24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№ 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92,22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СШ №31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44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46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99,09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«Прогимназия»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«Перспектива»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72,22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педагогов,  цифровые лаборатории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9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МБВ(с)ОУО(с)ОШ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96,92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497578"/>
            <a:ext cx="8136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процент оснащенности </a:t>
            </a:r>
            <a:endParaRPr kumimoji="0" lang="en-US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АРМ, интерактивным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ми, цифровыми лабораториями, микроскопами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37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/>
              <a:t>Мобильные классы</a:t>
            </a:r>
            <a:r>
              <a:rPr lang="ru-RU" u="sng" dirty="0"/>
              <a:t> (на основе ноутбуков или планшетных компьютеров):</a:t>
            </a:r>
            <a:endParaRPr lang="ru-RU" dirty="0"/>
          </a:p>
          <a:p>
            <a:r>
              <a:rPr lang="ru-RU" dirty="0"/>
              <a:t>- 27 ОУ оснащены мобильными классами;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отсутствуют мобильные классы в 10 ОУ</a:t>
            </a:r>
          </a:p>
          <a:p>
            <a:r>
              <a:rPr lang="ru-RU" dirty="0"/>
              <a:t>МБОУ лицей № 1, </a:t>
            </a:r>
          </a:p>
          <a:p>
            <a:r>
              <a:rPr lang="ru-RU" dirty="0"/>
              <a:t>МБОУ лицей № 3, </a:t>
            </a:r>
          </a:p>
          <a:p>
            <a:r>
              <a:rPr lang="ru-RU" dirty="0"/>
              <a:t>МБОУ СОШ № 5, </a:t>
            </a:r>
          </a:p>
          <a:p>
            <a:r>
              <a:rPr lang="ru-RU" dirty="0"/>
              <a:t>МБОУ СШ № 9, </a:t>
            </a:r>
          </a:p>
          <a:p>
            <a:r>
              <a:rPr lang="ru-RU" dirty="0"/>
              <a:t>МБОУ СОШ № 10, </a:t>
            </a:r>
          </a:p>
          <a:p>
            <a:r>
              <a:rPr lang="ru-RU" dirty="0"/>
              <a:t>МБОУ «СТШ», </a:t>
            </a:r>
          </a:p>
          <a:p>
            <a:r>
              <a:rPr lang="ru-RU" dirty="0"/>
              <a:t>МБОУ СОШ № 22 имени Г. Ф. Пономарева, </a:t>
            </a:r>
          </a:p>
          <a:p>
            <a:r>
              <a:rPr lang="ru-RU" dirty="0"/>
              <a:t>МБОУ СОШ № 29, </a:t>
            </a:r>
          </a:p>
          <a:p>
            <a:r>
              <a:rPr lang="ru-RU" dirty="0"/>
              <a:t>МБОУ СОШ № 44, </a:t>
            </a:r>
          </a:p>
          <a:p>
            <a:r>
              <a:rPr lang="ru-RU" dirty="0"/>
              <a:t>МБОУ НШ «Прогимназия».</a:t>
            </a:r>
          </a:p>
        </p:txBody>
      </p:sp>
    </p:spTree>
    <p:extLst>
      <p:ext uri="{BB962C8B-B14F-4D97-AF65-F5344CB8AC3E}">
        <p14:creationId xmlns:p14="http://schemas.microsoft.com/office/powerpoint/2010/main" val="22892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404664"/>
            <a:ext cx="6276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Оснащенность кабинетов ОБЖ стрелковыми и интерактивными тирами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10273"/>
              </p:ext>
            </p:extLst>
          </p:nvPr>
        </p:nvGraphicFramePr>
        <p:xfrm>
          <a:off x="323528" y="956340"/>
          <a:ext cx="8496944" cy="5332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736"/>
                <a:gridCol w="1245242"/>
                <a:gridCol w="952244"/>
                <a:gridCol w="2050987"/>
                <a:gridCol w="1171992"/>
                <a:gridCol w="1098743"/>
              </a:tblGrid>
              <a:tr h="233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лазерный тир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Стрелковый тир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лазерный тир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Стрелковый тир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273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267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326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46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01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40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 Хисматулина В.И.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60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35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 имени Л.И. Золотухиной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5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16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Сибирцева А.Н.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№46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6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257012"/>
              </p:ext>
            </p:extLst>
          </p:nvPr>
        </p:nvGraphicFramePr>
        <p:xfrm>
          <a:off x="-1" y="188640"/>
          <a:ext cx="9143999" cy="6855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1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2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0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2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21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3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2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2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21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3219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973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931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Верстак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фрезерный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Фрезерный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станок с ЧПУ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Станок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лазерной резки</a:t>
                      </a:r>
                    </a:p>
                  </a:txBody>
                  <a:tcPr marL="38240" marR="3824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Фрезерно-гравировальный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станок с ЧПУ</a:t>
                      </a:r>
                    </a:p>
                  </a:txBody>
                  <a:tcPr marL="38240" marR="3824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сверлильный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токарный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токарный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металлу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токарный по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 с ЧПУ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токарный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 фрезерный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модульных станков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 Хис</a:t>
                      </a:r>
                      <a:r>
                        <a:rPr lang="ru-RU" sz="9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матулина В.</a:t>
                      </a: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9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4 имени Л.И. Золотухиной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Сибирцева А.Н.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62575" y="-31740"/>
            <a:ext cx="641829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Оснащенность кабинетов технологии технологическим оборудованием (станками)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05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89838"/>
              </p:ext>
            </p:extLst>
          </p:nvPr>
        </p:nvGraphicFramePr>
        <p:xfrm>
          <a:off x="-1" y="288940"/>
          <a:ext cx="9144000" cy="6524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43118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49868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39823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54814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7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Балалайка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Гусли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барабан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Домра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Кларнет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ученических баянов 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шумовых инструментов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колокольчиков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Ксилофон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Пианино акустическое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Саксгорн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Саксофон-альт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Саксофон-тенор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Скрипка 3/4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Скрипка 4/4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Струнно-клавишный музыкальный инструмент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Треугольник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Тарелки оркестровые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Тенор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Тамбурин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Флейта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Флейта пикколо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</a:t>
                      </a:r>
                      <a:r>
                        <a:rPr lang="ru-RU" sz="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Хисматуллина В.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4 имени Л.И. Золотухиной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 Сибирцева А.Н.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7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1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19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№ 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01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«Перспектива»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63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«Прогимназия»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2147" y="-27384"/>
            <a:ext cx="29947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Оснащенность кабинетов музыки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10583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Основные группы оборудования</a:t>
            </a:r>
            <a:r>
              <a:rPr lang="ru-RU" b="1" dirty="0"/>
              <a:t> </a:t>
            </a:r>
            <a:r>
              <a:rPr lang="ru-RU" b="1" dirty="0" smtClean="0"/>
              <a:t>ФГОС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31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20002" y="-10285"/>
            <a:ext cx="2104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Кабинет </a:t>
            </a:r>
            <a:r>
              <a:rPr lang="ru-RU" b="1" dirty="0" smtClean="0"/>
              <a:t>ОБЖ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50559"/>
              </p:ext>
            </p:extLst>
          </p:nvPr>
        </p:nvGraphicFramePr>
        <p:xfrm>
          <a:off x="395536" y="476672"/>
          <a:ext cx="8352928" cy="242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2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Наименование оборудования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0" marR="0" marT="0" marB="0"/>
                </a:tc>
              </a:tr>
              <a:tr h="4539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effectLst/>
                        </a:rPr>
                        <a:t>Лазерный стрелковый тренажерный комплекс (массогабаритные макеты оружия АК и ПМ</a:t>
                      </a:r>
                      <a:r>
                        <a:rPr lang="ru-RU" sz="1400" b="1" u="none" strike="noStrike" dirty="0" smtClean="0">
                          <a:effectLst/>
                        </a:rPr>
                        <a:t>).</a:t>
                      </a:r>
                      <a:endParaRPr lang="ru-RU" sz="1400" b="1" u="none" strike="noStrike" dirty="0">
                        <a:effectLst/>
                      </a:endParaRPr>
                    </a:p>
                    <a:p>
                      <a:pPr algn="just" fontAlgn="t"/>
                      <a:r>
                        <a:rPr lang="ru-RU" sz="1400" u="none" strike="noStrike" dirty="0">
                          <a:effectLst/>
                        </a:rPr>
                        <a:t>Лазерный стрелковый тренажерный комплекс </a:t>
                      </a:r>
                      <a:r>
                        <a:rPr lang="ru-RU" sz="1400" u="none" strike="noStrike" dirty="0" smtClean="0">
                          <a:effectLst/>
                        </a:rPr>
                        <a:t>«Рубеж-2» </a:t>
                      </a:r>
                      <a:r>
                        <a:rPr lang="ru-RU" sz="1400" u="none" strike="noStrike" dirty="0">
                          <a:effectLst/>
                        </a:rPr>
                        <a:t>представляет собой набор технических средств для имитации стрельбы и мониторинга, анализа и архивации результатов</a:t>
                      </a:r>
                      <a:r>
                        <a:rPr lang="ru-RU" sz="1400" u="none" strike="noStrike" dirty="0" smtClean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4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effectLst/>
                        </a:rPr>
                        <a:t>Учебно-тренировочный комплекс огневой подготовки </a:t>
                      </a:r>
                      <a:r>
                        <a:rPr lang="ru-RU" sz="1400" b="1" u="none" strike="noStrike" dirty="0" smtClean="0">
                          <a:effectLst/>
                        </a:rPr>
                        <a:t>«Стрелец-2/М» </a:t>
                      </a:r>
                      <a:r>
                        <a:rPr lang="ru-RU" sz="1400" u="none" strike="noStrike" dirty="0">
                          <a:effectLst/>
                        </a:rPr>
                        <a:t>(мишень-монитор, массогабаритные макеты оружия АК и ПМ)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effectLst/>
                        </a:rPr>
                        <a:t>«Гриша-05» </a:t>
                      </a:r>
                      <a:r>
                        <a:rPr lang="ru-RU" sz="1400" b="1" u="none" strike="noStrike" dirty="0">
                          <a:effectLst/>
                        </a:rPr>
                        <a:t>робот-тренажер </a:t>
                      </a:r>
                      <a:r>
                        <a:rPr lang="ru-RU" sz="1400" u="none" strike="noStrike" dirty="0">
                          <a:effectLst/>
                        </a:rPr>
                        <a:t>для обучения навыкам СЛР с возможностью проведения экзамена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Многофункциональный учебно-тренажерный комплекс </a:t>
                      </a:r>
                      <a:r>
                        <a:rPr lang="ru-RU" sz="1400" b="1" u="none" strike="noStrike" dirty="0" smtClean="0">
                          <a:effectLst/>
                        </a:rPr>
                        <a:t>«Реаниматор» </a:t>
                      </a:r>
                      <a:r>
                        <a:rPr lang="ru-RU" sz="1400" u="none" strike="noStrike" dirty="0">
                          <a:effectLst/>
                        </a:rPr>
                        <a:t>по обучению оказанию первой помощи на месте происшествия для учащихся общеобразовательных учреждений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7" y="3717032"/>
            <a:ext cx="3459691" cy="25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645024"/>
            <a:ext cx="3600399" cy="26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6221</TotalTime>
  <Words>3775</Words>
  <Application>Microsoft Office PowerPoint</Application>
  <PresentationFormat>Экран (4:3)</PresentationFormat>
  <Paragraphs>1975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Анализ оснащенности МТБ ОУ и направления развития МТБ 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ххххххх</dc:creator>
  <cp:lastModifiedBy>ххххххх</cp:lastModifiedBy>
  <cp:revision>158</cp:revision>
  <dcterms:created xsi:type="dcterms:W3CDTF">2021-09-20T05:03:27Z</dcterms:created>
  <dcterms:modified xsi:type="dcterms:W3CDTF">2022-02-25T09:10:47Z</dcterms:modified>
</cp:coreProperties>
</file>