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8" r:id="rId5"/>
    <p:sldId id="261" r:id="rId6"/>
    <p:sldId id="262" r:id="rId7"/>
    <p:sldId id="263" r:id="rId8"/>
    <p:sldId id="269" r:id="rId9"/>
    <p:sldId id="265" r:id="rId10"/>
    <p:sldId id="266" r:id="rId11"/>
    <p:sldId id="267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Знайки 5-6 !!!\Род собр нач г 5-6\s120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1628801"/>
            <a:ext cx="6840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Родительское собрание №1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548680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образовательное учреждение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детский сад  №7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Буровичок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7784" y="2852936"/>
            <a:ext cx="6192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Мы расскажем Вам о том,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как мы в садике живём!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F:\Знайки 5-6 !!!\Род собр нач г 5-6\1565517518_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8096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83768" y="548680"/>
            <a:ext cx="4968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Безопасность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User\Desktop\Screenshot_20201110-055953_Chr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628800"/>
            <a:ext cx="2874107" cy="2160241"/>
          </a:xfrm>
          <a:prstGeom prst="rect">
            <a:avLst/>
          </a:prstGeom>
          <a:noFill/>
        </p:spPr>
      </p:pic>
      <p:pic>
        <p:nvPicPr>
          <p:cNvPr id="1029" name="Picture 5" descr="C:\Users\User\Desktop\Screenshot_20201110-055828_Chro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844824"/>
            <a:ext cx="2123728" cy="2859849"/>
          </a:xfrm>
          <a:prstGeom prst="rect">
            <a:avLst/>
          </a:prstGeom>
          <a:noFill/>
        </p:spPr>
      </p:pic>
      <p:pic>
        <p:nvPicPr>
          <p:cNvPr id="1030" name="Picture 6" descr="C:\Users\User\Desktop\IMG-8aa61cb83c02961682481b2c39e765dd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196752"/>
            <a:ext cx="1617075" cy="3329882"/>
          </a:xfrm>
          <a:prstGeom prst="rect">
            <a:avLst/>
          </a:prstGeom>
          <a:noFill/>
        </p:spPr>
      </p:pic>
      <p:pic>
        <p:nvPicPr>
          <p:cNvPr id="1031" name="Picture 7" descr="C:\Users\User\Desktop\IMG-7d530a87dc015361bc30b20294b204d5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4725144"/>
            <a:ext cx="3672408" cy="1783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F:\Знайки 5-6 !!!\Род собр нач г 5-6\0001-001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35937"/>
            <a:ext cx="9144000" cy="692867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332656"/>
            <a:ext cx="87129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«Сотрудничество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МБДОУ и семьи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организации образовательного процесса в группе»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User\Desktop\Род собр нач г 5-6\Screenshot_20201111-220508_Gall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3211289" cy="2880320"/>
          </a:xfrm>
          <a:prstGeom prst="rect">
            <a:avLst/>
          </a:prstGeom>
          <a:noFill/>
        </p:spPr>
      </p:pic>
      <p:pic>
        <p:nvPicPr>
          <p:cNvPr id="3078" name="Picture 6" descr="C:\Users\User\Desktop\Род собр нач г 5-6\IMG-44cacf000b78a8549d8f98bafcfec576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484784"/>
            <a:ext cx="2520280" cy="3360373"/>
          </a:xfrm>
          <a:prstGeom prst="rect">
            <a:avLst/>
          </a:prstGeom>
          <a:noFill/>
        </p:spPr>
      </p:pic>
      <p:pic>
        <p:nvPicPr>
          <p:cNvPr id="3079" name="Picture 7" descr="C:\Users\User\Desktop\Род собр нач г 5-6\IMG-810d1441806cdca25078f90017ade457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177369"/>
            <a:ext cx="2304256" cy="4096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Знайки 5-6 !!!\Род собр нач г 5-6\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3999" cy="6034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114550" y="2080101"/>
          <a:ext cx="4914900" cy="3566160"/>
        </p:xfrm>
        <a:graphic>
          <a:graphicData uri="http://schemas.openxmlformats.org/drawingml/2006/table">
            <a:tbl>
              <a:tblPr/>
              <a:tblGrid>
                <a:gridCol w="5619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529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rtl="0" fontAlgn="base">
                        <a:buFont typeface="+mj-lt"/>
                        <a:buAutoNum type="arabicPeriod"/>
                      </a:pPr>
                      <a:r>
                        <a:rPr lang="ru-RU" sz="1200" b="0" i="0">
                          <a:solidFill>
                            <a:srgbClr val="00000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101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1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101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200" b="0" i="0">
                          <a:latin typeface="Times New Roman"/>
                        </a:rPr>
                        <a:t>Особенности реализации рабочей программы группы  </a:t>
                      </a:r>
                      <a:endParaRPr lang="ru-RU" b="0" i="0"/>
                    </a:p>
                  </a:txBody>
                  <a:tcPr anchor="ctr">
                    <a:lnL w="9525" cap="flat" cmpd="sng" algn="ctr">
                      <a:solidFill>
                        <a:srgbClr val="101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1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101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>
                        <a:buFont typeface="+mj-lt"/>
                        <a:buAutoNum type="arabicPeriod" startAt="2"/>
                      </a:pPr>
                      <a:r>
                        <a:rPr lang="ru-RU" sz="1200" b="0" i="0">
                          <a:solidFill>
                            <a:srgbClr val="00000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9017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17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1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17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200" b="0" i="0">
                          <a:latin typeface="Times New Roman"/>
                        </a:rPr>
                        <a:t>Особенности оказания логопедической и психологической помощи воспитанникам в МБДОУ  </a:t>
                      </a:r>
                      <a:endParaRPr lang="ru-RU" b="0" i="0"/>
                    </a:p>
                  </a:txBody>
                  <a:tcPr anchor="ctr">
                    <a:lnL w="9525" cap="flat" cmpd="sng" algn="ctr">
                      <a:solidFill>
                        <a:srgbClr val="9017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17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1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17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>
                        <a:buFont typeface="+mj-lt"/>
                        <a:buAutoNum type="arabicPeriod" startAt="3"/>
                      </a:pPr>
                      <a:r>
                        <a:rPr lang="ru-RU" sz="1200" b="0" i="0">
                          <a:solidFill>
                            <a:srgbClr val="00000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A01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1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17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1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200" b="0" i="0">
                          <a:latin typeface="Times New Roman"/>
                        </a:rPr>
                        <a:t>Организация детского питания в МБДОУ  </a:t>
                      </a:r>
                      <a:endParaRPr lang="ru-RU" b="0" i="0"/>
                    </a:p>
                  </a:txBody>
                  <a:tcPr anchor="ctr">
                    <a:lnL w="9525" cap="flat" cmpd="sng" algn="ctr">
                      <a:solidFill>
                        <a:srgbClr val="A01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1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17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1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>
                        <a:buFont typeface="+mj-lt"/>
                        <a:buAutoNum type="arabicPeriod" startAt="4"/>
                      </a:pPr>
                      <a:r>
                        <a:rPr lang="ru-RU" sz="1200" b="0" i="0">
                          <a:solidFill>
                            <a:srgbClr val="00000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901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1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1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1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200" b="0" i="0">
                          <a:latin typeface="Times New Roman"/>
                        </a:rPr>
                        <a:t>О правилах внутреннего распорядка воспитанников в МБДОУ </a:t>
                      </a:r>
                      <a:endParaRPr lang="ru-RU" b="0" i="0"/>
                    </a:p>
                  </a:txBody>
                  <a:tcPr anchor="ctr">
                    <a:lnL w="9525" cap="flat" cmpd="sng" algn="ctr">
                      <a:solidFill>
                        <a:srgbClr val="901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1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1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1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>
                        <a:buFont typeface="+mj-lt"/>
                        <a:buAutoNum type="arabicPeriod" startAt="5"/>
                      </a:pPr>
                      <a:r>
                        <a:rPr lang="ru-RU" sz="1200" b="0" i="0">
                          <a:solidFill>
                            <a:srgbClr val="00000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8017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17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1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17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200" b="0" i="0" dirty="0">
                          <a:latin typeface="Times New Roman"/>
                        </a:rPr>
                        <a:t>О проведении дополнительных мероприятий по профилактике заболеваний коронавирусной инфекции в сезон 2020 </a:t>
                      </a:r>
                      <a:endParaRPr lang="ru-RU" b="0" i="0" dirty="0"/>
                    </a:p>
                    <a:p>
                      <a:pPr algn="l" rtl="0" fontAlgn="base"/>
                      <a:r>
                        <a:rPr lang="ru-RU" sz="1200" b="0" i="0" dirty="0">
                          <a:latin typeface="Times New Roman"/>
                        </a:rPr>
                        <a:t>О профилактике простудных заболеваний, ОРВИ, гриппа в осенне-зимний период </a:t>
                      </a:r>
                      <a:endParaRPr lang="ru-RU" b="0" i="0" dirty="0"/>
                    </a:p>
                  </a:txBody>
                  <a:tcPr anchor="ctr">
                    <a:lnL w="9525" cap="flat" cmpd="sng" algn="ctr">
                      <a:solidFill>
                        <a:srgbClr val="8017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17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1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17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>
                        <a:buFont typeface="+mj-lt"/>
                        <a:buAutoNum type="arabicPeriod" startAt="6"/>
                      </a:pPr>
                      <a:r>
                        <a:rPr lang="ru-RU" sz="1200" b="0" i="0">
                          <a:solidFill>
                            <a:srgbClr val="00000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801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1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17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1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200" b="0" i="0">
                          <a:latin typeface="Times New Roman"/>
                        </a:rPr>
                        <a:t>О создании безопасных условий в МБДОУ </a:t>
                      </a:r>
                      <a:endParaRPr lang="ru-RU" b="0" i="0"/>
                    </a:p>
                  </a:txBody>
                  <a:tcPr anchor="ctr">
                    <a:lnL w="9525" cap="flat" cmpd="sng" algn="ctr">
                      <a:solidFill>
                        <a:srgbClr val="801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1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17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1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>
                        <a:buFont typeface="+mj-lt"/>
                        <a:buAutoNum type="arabicPeriod" startAt="7"/>
                      </a:pPr>
                      <a:r>
                        <a:rPr lang="ru-RU" sz="1200" b="0" i="0">
                          <a:solidFill>
                            <a:srgbClr val="00000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3012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12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1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12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200" b="0" i="0">
                          <a:latin typeface="Times New Roman"/>
                        </a:rPr>
                        <a:t>О безопасности дорожного движения с участием несовершеннолетних детей </a:t>
                      </a:r>
                      <a:endParaRPr lang="ru-RU" b="0" i="0"/>
                    </a:p>
                  </a:txBody>
                  <a:tcPr anchor="ctr">
                    <a:lnL w="9525" cap="flat" cmpd="sng" algn="ctr">
                      <a:solidFill>
                        <a:srgbClr val="3012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12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1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12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>
                        <a:buFont typeface="+mj-lt"/>
                        <a:buAutoNum type="arabicPeriod" startAt="8"/>
                      </a:pPr>
                      <a:r>
                        <a:rPr lang="ru-RU" sz="1200" b="0" i="0">
                          <a:solidFill>
                            <a:srgbClr val="00000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6013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13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12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13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200" b="0" i="0">
                          <a:latin typeface="Times New Roman"/>
                        </a:rPr>
                        <a:t>О сотрудничестве МБДОУ и семьи при организации образовательного процесса в группе </a:t>
                      </a:r>
                      <a:endParaRPr lang="ru-RU" b="0" i="0"/>
                    </a:p>
                  </a:txBody>
                  <a:tcPr anchor="ctr">
                    <a:lnL w="9525" cap="flat" cmpd="sng" algn="ctr">
                      <a:solidFill>
                        <a:srgbClr val="6013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13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12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13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>
                        <a:buFont typeface="+mj-lt"/>
                        <a:buAutoNum type="arabicPeriod" startAt="9"/>
                      </a:pPr>
                      <a:r>
                        <a:rPr lang="ru-RU" sz="1200" b="0" i="0">
                          <a:solidFill>
                            <a:srgbClr val="00000A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4013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13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13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13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200" b="0" i="0" dirty="0">
                          <a:latin typeface="Times New Roman"/>
                        </a:rPr>
                        <a:t>Разное (вопросы) </a:t>
                      </a:r>
                      <a:endParaRPr lang="ru-RU" b="0" i="0" dirty="0"/>
                    </a:p>
                  </a:txBody>
                  <a:tcPr anchor="ctr">
                    <a:lnL w="9525" cap="flat" cmpd="sng" algn="ctr">
                      <a:solidFill>
                        <a:srgbClr val="4013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13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13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13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026" name="Picture 2" descr="F:\Знайки 5-6 !!!\Род собр нач г 5-6\1579534367_6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7704" y="404664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Повестка собрания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77281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234888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764704"/>
            <a:ext cx="856895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/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Особенности реализации рабочей программы группы. </a:t>
            </a:r>
          </a:p>
          <a:p>
            <a:pPr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Особенности оказания логопедической и психологической помощи воспитанникам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МБДОУ.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Организация детского питания в МБДОУ.  </a:t>
            </a:r>
          </a:p>
          <a:p>
            <a:pPr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 правилах внутреннего распорядка воспитанников в МБДОУ. </a:t>
            </a:r>
          </a:p>
          <a:p>
            <a:pPr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 проведении дополнительных мероприятий по профилактике  заболеваний коронавирусной инфекции   в сезон 2020. 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 профилактике простудных заболеваний, ОРВИ,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гриппа в осенне-зимний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период.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 создании безопасных условий в МБДОУ.  </a:t>
            </a:r>
          </a:p>
          <a:p>
            <a:pPr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 безопасности дорожного движения с участием 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несовершеннолетних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 сотрудничестве МБДОУ и семьи 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организации  образовательного процесса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группе.  </a:t>
            </a:r>
          </a:p>
          <a:p>
            <a:pPr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Разное (вопросы).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F:\Знайки 5-6 !!!\Род собр нач г 5-6\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15616" y="802085"/>
            <a:ext cx="669674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реализации рабочей программы группы. 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dirty="0"/>
              <a:t>	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реализации программы</a:t>
            </a:r>
          </a:p>
          <a:p>
            <a:pPr indent="4572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— создание благоприятных условий для полноценного проживания ребенком дошкольного детства, формирование основ базовой культуры личности, всестороннее развитие психических и физических качеств в соответствии с возрастными и индивидуальными особенностями, подготовка к жизни в современном обществе, к обучению в школе, обеспечение безопасности жизнедеятельности дошкольника.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2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683568" y="725140"/>
            <a:ext cx="7632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часть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«От рождения до школы» Инновационная программа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 Е. Вераксы, Т. С. Комаровой, Э. М. Дорофеевой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Программы,  формируемая участниками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16745210"/>
              </p:ext>
            </p:extLst>
          </p:nvPr>
        </p:nvGraphicFramePr>
        <p:xfrm>
          <a:off x="1547664" y="3003430"/>
          <a:ext cx="6408712" cy="2438400"/>
        </p:xfrm>
        <a:graphic>
          <a:graphicData uri="http://schemas.openxmlformats.org/drawingml/2006/table">
            <a:tbl>
              <a:tblPr firstRow="1" firstCol="1" bandRow="1"/>
              <a:tblGrid>
                <a:gridCol w="6408712">
                  <a:extLst>
                    <a:ext uri="{9D8B030D-6E8A-4147-A177-3AD203B41FA5}">
                      <a16:colId xmlns="" xmlns:a16="http://schemas.microsoft.com/office/drawing/2014/main" val="1619192658"/>
                    </a:ext>
                  </a:extLst>
                </a:gridCol>
              </a:tblGrid>
              <a:tr h="3104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«Социокультурные истоки»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И.А. Кузьмина, А.В. Камкина</a:t>
                      </a:r>
                    </a:p>
                  </a:txBody>
                  <a:tcPr marL="58205" marR="58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56027584"/>
                  </a:ext>
                </a:extLst>
              </a:tr>
              <a:tr h="3104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Программа  «Феникс» шахматы для дошкольников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А.В. Кузин, Н.В. Коновалов, Н.С. Скаржинский</a:t>
                      </a:r>
                    </a:p>
                  </a:txBody>
                  <a:tcPr marL="58205" marR="58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96859907"/>
                  </a:ext>
                </a:extLst>
              </a:tr>
              <a:tr h="3104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«Программа развития речи дошкольников»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Ушакова О.С.</a:t>
                      </a:r>
                    </a:p>
                  </a:txBody>
                  <a:tcPr marL="58205" marR="58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66155025"/>
                  </a:ext>
                </a:extLst>
              </a:tr>
              <a:tr h="1552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«Экономическое воспитание дошкольников: формирование предпосылок финансовой грамотности».</a:t>
                      </a:r>
                    </a:p>
                  </a:txBody>
                  <a:tcPr marL="58205" marR="58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13649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935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F:\Знайки 5-6 !!!\Род собр нач г 5-6\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1268760"/>
            <a:ext cx="6624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Дополнительные образовательные услуги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2481744"/>
            <a:ext cx="691276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«Читалочка»-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 Сайдашева Л.Ш.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«Алгоритмика»-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Шалыгина Л.В.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«Наурандия»-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Белова Н.А.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F:\Знайки 5-6 !!!\Род собр нач г 5-6\depositphotos_7821294-stock-illustration-children-read-a-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4729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1720" y="2492896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«Особенности оказания логопедической и психологической помощи воспитанникам в МБДОУ»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F:\Знайки 5-6 !!!\Род собр нач г 5-6\kisspng-cooking-tea-chef-food-restaurant-cooker-5ac6cc0307b429.9818233015229777950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260648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«Организация детского питания в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МБДОУ»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Род собр нач г 5-6\005a4e8c307475449e879c01f7e75d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852936"/>
            <a:ext cx="3096344" cy="2322258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Род собр нач г 5-6\s120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7704" y="692696"/>
            <a:ext cx="53285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«Правила внутреннего распорядка воспитанников в МБДОУ»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2132856"/>
            <a:ext cx="698477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правилами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внутреннего распорядка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можно ознакомиться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ссылке, а затем в последовательности:</a:t>
            </a:r>
          </a:p>
          <a:p>
            <a:pPr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ds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detkin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club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/ </a:t>
            </a:r>
          </a:p>
          <a:p>
            <a:pPr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Сведения об образовательной организации</a:t>
            </a:r>
          </a:p>
          <a:p>
            <a:pPr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Документы</a:t>
            </a:r>
          </a:p>
          <a:p>
            <a:pPr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4.Локальные нормативные акты ДОУ</a:t>
            </a:r>
          </a:p>
          <a:p>
            <a:pPr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5.Правила внутреннего распорядка для воспитанников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Знайки 5-6 !!!\Род собр нач г 5-6\1593715894_52-p-foni-s-dnyami-nedel-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5736" y="2132856"/>
            <a:ext cx="53285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Проведение дополнительных мероприятий по профилактике  заболеваний 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инфекции   в сезон 2020. </a:t>
            </a:r>
          </a:p>
          <a:p>
            <a:pPr algn="ctr"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Профилактика простудных заболеваний, ОРВИ,</a:t>
            </a:r>
          </a:p>
          <a:p>
            <a:pPr algn="ctr"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гриппа в осенне-зимний период.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311</Words>
  <Application>Microsoft Office PowerPoint</Application>
  <PresentationFormat>Экран (4:3)</PresentationFormat>
  <Paragraphs>84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2020-11-09T17:11:07Z</dcterms:created>
  <dcterms:modified xsi:type="dcterms:W3CDTF">2020-11-11T17:31:38Z</dcterms:modified>
</cp:coreProperties>
</file>