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4" r:id="rId4"/>
    <p:sldId id="273" r:id="rId5"/>
    <p:sldId id="286" r:id="rId6"/>
    <p:sldId id="287" r:id="rId7"/>
    <p:sldId id="288" r:id="rId8"/>
    <p:sldId id="289" r:id="rId9"/>
    <p:sldId id="290" r:id="rId10"/>
    <p:sldId id="292" r:id="rId11"/>
    <p:sldId id="291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hyperlink" Target="https://vk.com/cdiksurgu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NoDgG2Ra5dRV7DBnlq7T6Q/featured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instagram.com/mku_cdi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.ru/fgos/fgos-1599/" TargetMode="External"/><Relationship Id="rId7" Type="http://schemas.openxmlformats.org/officeDocument/2006/relationships/hyperlink" Target="https://fgos.ru/" TargetMode="External"/><Relationship Id="rId2" Type="http://schemas.openxmlformats.org/officeDocument/2006/relationships/hyperlink" Target="https://fgos.ru/fgos/fgos-no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gosreestr.ru/" TargetMode="External"/><Relationship Id="rId5" Type="http://schemas.openxmlformats.org/officeDocument/2006/relationships/hyperlink" Target="https://cdnimg.rg.ru/pril/196/77/94/60252.pdf" TargetMode="External"/><Relationship Id="rId4" Type="http://schemas.openxmlformats.org/officeDocument/2006/relationships/hyperlink" Target="https://fgos.ru/fgos/fgos-1598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5876" y="3789040"/>
            <a:ext cx="5648623" cy="1412776"/>
          </a:xfrm>
        </p:spPr>
        <p:txBody>
          <a:bodyPr>
            <a:noAutofit/>
          </a:bodyPr>
          <a:lstStyle/>
          <a:p>
            <a:pPr algn="r"/>
            <a:r>
              <a:rPr lang="ru-RU" sz="2400" dirty="0"/>
              <a:t>«Психолого-педагогическое сопровождение учащихся с ограниченными возможностями здоровья в условиях инклюзии на уровне начального общего образования»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21121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казенное учреждение </a:t>
            </a:r>
            <a:r>
              <a:rPr lang="ru-RU" dirty="0" smtClean="0"/>
              <a:t>для </a:t>
            </a:r>
            <a:r>
              <a:rPr lang="ru-RU" dirty="0"/>
              <a:t>детей, нуждающихся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психолого-педагогической и медико-социальной помощи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Центр диагностики и консультирования» 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936406" y="5517232"/>
            <a:ext cx="4122298" cy="108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Карловская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Н.П., начальник службы координационной работы и методического обеспечения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zhavoronki.odinedu.ru/about/folder12/materialy/chil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4" r="23631"/>
          <a:stretch/>
        </p:blipFill>
        <p:spPr bwMode="auto">
          <a:xfrm>
            <a:off x="7187947" y="3140968"/>
            <a:ext cx="1793774" cy="190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+mn-lt"/>
                <a:ea typeface="Times New Roman"/>
              </a:rPr>
              <a:t>Формулировка</a:t>
            </a:r>
            <a:r>
              <a:rPr lang="ru-RU" b="1" spc="-30" dirty="0">
                <a:latin typeface="+mn-lt"/>
                <a:ea typeface="Times New Roman"/>
              </a:rPr>
              <a:t> </a:t>
            </a:r>
            <a:r>
              <a:rPr lang="ru-RU" b="1" dirty="0">
                <a:latin typeface="+mn-lt"/>
                <a:ea typeface="Times New Roman"/>
              </a:rPr>
              <a:t>заданий</a:t>
            </a:r>
            <a:br>
              <a:rPr lang="ru-RU" b="1" dirty="0">
                <a:latin typeface="+mn-lt"/>
                <a:ea typeface="Times New Roman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7776864" cy="3579849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/>
              <a:t>Задание должно быть сформулировано как в устном, так и в письменном виде.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/>
              <a:t>Задание должно быть кратким, </a:t>
            </a:r>
            <a:r>
              <a:rPr lang="ru-RU" sz="2000" dirty="0" smtClean="0"/>
              <a:t>конкретным.</a:t>
            </a:r>
            <a:endParaRPr lang="ru-RU" sz="2000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/>
              <a:t>Просите ребенка повторить задание.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/>
              <a:t>Задание можно формулировать в несколько этапов.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/>
              <a:t>При формулировании заданий покажите конечный продукт (законченный текст, решение математической задачи…)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/>
              <a:t>Формулируя задание, стойте рядом с ребенком.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/>
              <a:t>Давать ребенку возможность закончить начатое задание.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445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+mn-lt"/>
                <a:ea typeface="Times New Roman"/>
              </a:rPr>
              <a:t>Оценка</a:t>
            </a:r>
            <a:br>
              <a:rPr lang="ru-RU" b="1" dirty="0">
                <a:latin typeface="+mn-lt"/>
                <a:ea typeface="Times New Roman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136904" cy="3579849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/>
              <a:t>Старайтесь отмечать хорошее поведение ребенка, а не плохое.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/>
              <a:t>Не обращайте внимание на не очень серьезные нарушения дисциплины.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/>
              <a:t>Будьте готовы к тому, что поведение ребенка может быть связано с приемом медикаментов.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/>
              <a:t>Придумайте какое-то «особое» слово, после произнесения вами которого ребенок поймет, что поступает не должным образом.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/>
              <a:t>Используйте промежуточную оценку, чтобы отразить прогресс.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/>
              <a:t>Разрешайте ребенку переписывать работу, чтобы получить лучшую отметку (в дальнейшем учитывать отметку за переделанную работу).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pic>
        <p:nvPicPr>
          <p:cNvPr id="5124" name="Picture 4" descr="http://disk.yandex.net/qr/?clean=1&amp;text=https://clck.ru/ajD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0120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со стрелкой вправо 3"/>
          <p:cNvSpPr/>
          <p:nvPr/>
        </p:nvSpPr>
        <p:spPr>
          <a:xfrm>
            <a:off x="5364088" y="5517231"/>
            <a:ext cx="2160240" cy="758577"/>
          </a:xfrm>
          <a:prstGeom prst="rightArrowCallout">
            <a:avLst>
              <a:gd name="adj1" fmla="val 21869"/>
              <a:gd name="adj2" fmla="val 26565"/>
              <a:gd name="adj3" fmla="val 39089"/>
              <a:gd name="adj4" fmla="val 81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Рекомендации педагогам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2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593"/>
            <a:ext cx="8229600" cy="55774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Общие правила педагогической работы </a:t>
            </a:r>
          </a:p>
          <a:p>
            <a:pPr algn="just">
              <a:buNone/>
            </a:pPr>
            <a:r>
              <a:rPr lang="ru-RU" sz="2000" dirty="0" smtClean="0"/>
              <a:t>1. Индивидуальный подход к каждому ученику.</a:t>
            </a:r>
          </a:p>
          <a:p>
            <a:pPr algn="just">
              <a:buNone/>
            </a:pPr>
            <a:r>
              <a:rPr lang="ru-RU" sz="2000" dirty="0" smtClean="0"/>
              <a:t>2. Предотвращение наступления утомления, используя для этого разнообразные средства (чередование умственной и практической деятельности, преподнесение материала небольшими дозами, использование интересного и красочного дидактического материала и средств наглядности).</a:t>
            </a:r>
          </a:p>
          <a:p>
            <a:pPr algn="just">
              <a:buNone/>
            </a:pPr>
            <a:r>
              <a:rPr lang="ru-RU" sz="2000" dirty="0" smtClean="0"/>
              <a:t>3.	Использование методов, активизирующих познавательную деятельность учащихся, развивающих их устную и письменную речь и формирующих необходимые учебные навыки.</a:t>
            </a:r>
          </a:p>
          <a:p>
            <a:pPr algn="just">
              <a:buNone/>
            </a:pPr>
            <a:r>
              <a:rPr lang="ru-RU" sz="2000" dirty="0" smtClean="0"/>
              <a:t>4. Проявление педагогического такта. Постоянное поощрение за малейшие успехи, своевременная и тактическая помощь каждому ребёнку, развитие в нём веры в собственные силы и возможности.</a:t>
            </a:r>
          </a:p>
          <a:p>
            <a:pPr algn="just">
              <a:buNone/>
            </a:pPr>
            <a:r>
              <a:rPr lang="ru-RU" sz="2000" dirty="0" smtClean="0"/>
              <a:t> 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6150" name="Picture 6" descr="https://fsd.multiurok.ru/html/2020/04/05/s_5e89c87b97bef/1406661_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17824"/>
            <a:ext cx="3666801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54" y="847691"/>
            <a:ext cx="5688632" cy="15121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/>
              <a:t>служба координационной работы и методического обеспечения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ул. 30 лет Победы, 7/2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77-12-08</a:t>
            </a:r>
            <a:endParaRPr lang="ru-RU" sz="1800" dirty="0"/>
          </a:p>
          <a:p>
            <a:pPr>
              <a:spcBef>
                <a:spcPts val="0"/>
              </a:spcBef>
            </a:pPr>
            <a:endParaRPr lang="ru-RU" sz="18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05886" y="4221088"/>
            <a:ext cx="6400800" cy="2016224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/>
              <a:t>Отдел по </a:t>
            </a:r>
            <a:r>
              <a:rPr lang="ru-RU" sz="1800" dirty="0"/>
              <a:t>организации работы территориальных психолого-медико-педагогических комиссий 3, </a:t>
            </a:r>
            <a:r>
              <a:rPr lang="ru-RU" sz="1800" dirty="0" smtClean="0"/>
              <a:t>4                (для детей школьного возраста)</a:t>
            </a:r>
          </a:p>
          <a:p>
            <a:pPr algn="r"/>
            <a:r>
              <a:rPr lang="ru-RU" sz="1800" dirty="0" smtClean="0"/>
              <a:t>ул</a:t>
            </a:r>
            <a:r>
              <a:rPr lang="ru-RU" sz="1800" dirty="0"/>
              <a:t>. 30 лет Победы, </a:t>
            </a:r>
            <a:r>
              <a:rPr lang="ru-RU" sz="1800" dirty="0" smtClean="0"/>
              <a:t>7/2</a:t>
            </a:r>
          </a:p>
          <a:p>
            <a:pPr algn="r"/>
            <a:r>
              <a:rPr lang="ru-RU" sz="1800" dirty="0" smtClean="0"/>
              <a:t>77-12-02</a:t>
            </a:r>
            <a:endParaRPr lang="ru-RU" sz="1800" dirty="0"/>
          </a:p>
        </p:txBody>
      </p:sp>
      <p:pic>
        <p:nvPicPr>
          <p:cNvPr id="10" name="Picture 2" descr="https://gazovik.info/wp-content/uploads/2018/03/%D0%B2%D0%BA-%D0%B8%D0%BA%D0%BE%D0%BD%D0%BA%D0%B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08" y="80814"/>
            <a:ext cx="730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“🎯 Таргетированная реклама в Instagram: кому нужна?&amp;#1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814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Youtube icon block, download free youtube transparent PNG images for your w...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33" y="168127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8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9"/>
            <a:ext cx="7520940" cy="2232247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>
                <a:hlinkClick r:id="rId2"/>
              </a:rPr>
              <a:t>ФГОС </a:t>
            </a:r>
            <a:r>
              <a:rPr lang="ru-RU" sz="1800" b="0" dirty="0">
                <a:hlinkClick r:id="rId2"/>
              </a:rPr>
              <a:t>начального общего образования (1 — 4 </a:t>
            </a:r>
            <a:r>
              <a:rPr lang="ru-RU" sz="1800" b="0" dirty="0" err="1">
                <a:hlinkClick r:id="rId2"/>
              </a:rPr>
              <a:t>кл</a:t>
            </a:r>
            <a:r>
              <a:rPr lang="ru-RU" sz="1800" b="0" dirty="0">
                <a:hlinkClick r:id="rId2"/>
              </a:rPr>
              <a:t>.)</a:t>
            </a:r>
            <a:endParaRPr lang="ru-RU" sz="1800" b="0" dirty="0"/>
          </a:p>
          <a:p>
            <a:pPr marL="0" indent="0" algn="just"/>
            <a:r>
              <a:rPr lang="ru-RU" sz="1800" b="0" dirty="0" smtClean="0">
                <a:hlinkClick r:id="rId3"/>
              </a:rPr>
              <a:t>Стандарт </a:t>
            </a:r>
            <a:r>
              <a:rPr lang="ru-RU" sz="1800" b="0" dirty="0">
                <a:hlinkClick r:id="rId3"/>
              </a:rPr>
              <a:t>образования обучающихся с умственной отсталостью (интеллектуальными нарушениями)</a:t>
            </a:r>
            <a:endParaRPr lang="ru-RU" sz="1800" b="0" dirty="0"/>
          </a:p>
          <a:p>
            <a:pPr marL="0" indent="0" algn="just"/>
            <a:r>
              <a:rPr lang="ru-RU" sz="1800" b="0" dirty="0">
                <a:hlinkClick r:id="rId4"/>
              </a:rPr>
              <a:t>Стандарт начального общего образования обучающихся с ограниченными возможностями здоровья</a:t>
            </a:r>
            <a:endParaRPr lang="ru-RU" sz="1800" b="0" dirty="0"/>
          </a:p>
          <a:p>
            <a:pPr algn="just"/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276872"/>
            <a:ext cx="7520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hlinkClick r:id="rId5"/>
              </a:rPr>
              <a:t>ПРИКАЗ</a:t>
            </a:r>
            <a:r>
              <a:rPr lang="en-US" dirty="0">
                <a:hlinkClick r:id="rId5"/>
              </a:rPr>
              <a:t> </a:t>
            </a:r>
            <a:r>
              <a:rPr lang="ru-RU" dirty="0">
                <a:hlinkClick r:id="rId5"/>
              </a:rPr>
              <a:t>МИНИСТЕРСТВО ПРОСВЕЩЕНИЯ РОССИЙСКОЙ ФЕДЕРАЦИИ от 28 августа 2020 года N 442 </a:t>
            </a:r>
            <a:r>
              <a:rPr lang="ru-RU" dirty="0"/>
              <a:t>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 (с изменениями на 20 ноября 2020 года)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5301208"/>
            <a:ext cx="233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https://fgosreestr.ru</a:t>
            </a:r>
            <a:r>
              <a:rPr lang="en-US" dirty="0" smtClean="0">
                <a:hlinkClick r:id="rId6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5949280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>
                <a:hlinkClick r:id="rId7"/>
              </a:rPr>
              <a:t>https://fgos.ru/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PRO\Desktop\dff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14466" r="50102" b="11129"/>
          <a:stretch/>
        </p:blipFill>
        <p:spPr bwMode="auto">
          <a:xfrm>
            <a:off x="3995936" y="260648"/>
            <a:ext cx="4928998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107504" y="1844824"/>
            <a:ext cx="3528392" cy="1944216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/>
            <a:r>
              <a:rPr lang="ru-RU" sz="2400" b="0" i="1" dirty="0"/>
              <a:t>Дети с ограниченными возможностями здоровья</a:t>
            </a:r>
            <a:r>
              <a:rPr lang="ru-RU" sz="2400" b="0" dirty="0"/>
              <a:t> (ОВЗ) - дети в возрасте от 0 до 18 лет с физическими и (или) психическими недостатками, имеющие ограничение жизнедеятельности, обусловленное врожденными, наследственными, приобретенными заболеваниями или последствиями травм, подтвержденными в установленном порядке.</a:t>
            </a: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635896" y="2600908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e0b/00095cda-9ccb413e/img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4"/>
          <a:stretch/>
        </p:blipFill>
        <p:spPr bwMode="auto">
          <a:xfrm>
            <a:off x="0" y="476672"/>
            <a:ext cx="9144000" cy="57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Calibri"/>
                <a:ea typeface="Calibri"/>
              </a:rPr>
              <a:t>Психологические особенности детей с 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  <a:ea typeface="Calibri"/>
              </a:rPr>
              <a:t>ОВЗ</a:t>
            </a:r>
            <a:r>
              <a:rPr lang="ru-RU" sz="2400" b="1" dirty="0">
                <a:solidFill>
                  <a:srgbClr val="000000"/>
                </a:solidFill>
                <a:latin typeface="Calibri"/>
                <a:ea typeface="Calibri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Calibri"/>
                <a:ea typeface="Calibri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520940" cy="357984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1800" dirty="0" smtClean="0"/>
              <a:t>Низкий </a:t>
            </a:r>
            <a:r>
              <a:rPr lang="ru-RU" sz="1800" dirty="0"/>
              <a:t>уровень развития </a:t>
            </a:r>
            <a:r>
              <a:rPr lang="ru-RU" sz="1800" dirty="0" smtClean="0"/>
              <a:t>восприятия</a:t>
            </a:r>
          </a:p>
          <a:p>
            <a:pPr>
              <a:buAutoNum type="arabicPeriod"/>
            </a:pPr>
            <a:r>
              <a:rPr lang="ru-RU" sz="1800" dirty="0" smtClean="0"/>
              <a:t>Недостаточно </a:t>
            </a:r>
            <a:r>
              <a:rPr lang="ru-RU" sz="1800" dirty="0"/>
              <a:t>сформированы пространственные </a:t>
            </a:r>
            <a:r>
              <a:rPr lang="ru-RU" sz="1800" dirty="0" smtClean="0"/>
              <a:t>представления</a:t>
            </a:r>
          </a:p>
          <a:p>
            <a:pPr>
              <a:buAutoNum type="arabicPeriod"/>
            </a:pPr>
            <a:r>
              <a:rPr lang="ru-RU" sz="1800" dirty="0"/>
              <a:t>Внимание неустойчивое, </a:t>
            </a:r>
            <a:r>
              <a:rPr lang="ru-RU" sz="1800" dirty="0" smtClean="0"/>
              <a:t>рассеянное</a:t>
            </a:r>
          </a:p>
          <a:p>
            <a:pPr>
              <a:buAutoNum type="arabicPeriod"/>
            </a:pPr>
            <a:r>
              <a:rPr lang="ru-RU" sz="1800" dirty="0"/>
              <a:t>Память ограничена в </a:t>
            </a:r>
            <a:r>
              <a:rPr lang="ru-RU" sz="1800" dirty="0" smtClean="0"/>
              <a:t>объеме</a:t>
            </a:r>
          </a:p>
          <a:p>
            <a:pPr>
              <a:buAutoNum type="arabicPeriod"/>
            </a:pPr>
            <a:r>
              <a:rPr lang="ru-RU" sz="1800" dirty="0"/>
              <a:t>Низкий уровень развития мелкой </a:t>
            </a:r>
            <a:r>
              <a:rPr lang="ru-RU" sz="1800" dirty="0" smtClean="0"/>
              <a:t>моторики</a:t>
            </a:r>
          </a:p>
          <a:p>
            <a:pPr>
              <a:buAutoNum type="arabicPeriod"/>
            </a:pPr>
            <a:r>
              <a:rPr lang="ru-RU" sz="1800" dirty="0"/>
              <a:t>Снижена познавательная </a:t>
            </a:r>
            <a:r>
              <a:rPr lang="ru-RU" sz="1800" dirty="0" smtClean="0"/>
              <a:t>активность</a:t>
            </a:r>
          </a:p>
          <a:p>
            <a:pPr>
              <a:buAutoNum type="arabicPeriod"/>
            </a:pPr>
            <a:r>
              <a:rPr lang="ru-RU" sz="1800" dirty="0" smtClean="0"/>
              <a:t>Нарушения </a:t>
            </a:r>
            <a:r>
              <a:rPr lang="ru-RU" sz="1800" dirty="0"/>
              <a:t>речевых </a:t>
            </a:r>
            <a:r>
              <a:rPr lang="ru-RU" sz="1800" dirty="0" smtClean="0"/>
              <a:t>функций</a:t>
            </a:r>
          </a:p>
          <a:p>
            <a:pPr>
              <a:buAutoNum type="arabicPeriod"/>
            </a:pPr>
            <a:r>
              <a:rPr lang="ru-RU" sz="1800" dirty="0" smtClean="0"/>
              <a:t>Недостаточное развитие мышления</a:t>
            </a:r>
          </a:p>
          <a:p>
            <a:pPr>
              <a:buAutoNum type="arabicPeriod"/>
            </a:pPr>
            <a:r>
              <a:rPr lang="ru-RU" sz="1800" dirty="0" smtClean="0"/>
              <a:t>Низкая </a:t>
            </a:r>
            <a:r>
              <a:rPr lang="ru-RU" sz="1800" dirty="0"/>
              <a:t>работоспособность </a:t>
            </a:r>
            <a:endParaRPr lang="ru-RU" sz="1800" dirty="0" smtClean="0"/>
          </a:p>
          <a:p>
            <a:pPr>
              <a:buAutoNum type="arabicPeriod"/>
            </a:pPr>
            <a:r>
              <a:rPr lang="ru-RU" sz="1800" dirty="0" err="1" smtClean="0"/>
              <a:t>Несформированность</a:t>
            </a:r>
            <a:r>
              <a:rPr lang="ru-RU" sz="1800" dirty="0" smtClean="0"/>
              <a:t> </a:t>
            </a:r>
            <a:r>
              <a:rPr lang="ru-RU" sz="1800" dirty="0"/>
              <a:t>произвольного поведения </a:t>
            </a:r>
            <a:endParaRPr lang="ru-RU" sz="1800" dirty="0" smtClean="0"/>
          </a:p>
          <a:p>
            <a:pPr>
              <a:buAutoNum type="arabicPeriod"/>
            </a:pPr>
            <a:r>
              <a:rPr lang="ru-RU" sz="1800" dirty="0" smtClean="0"/>
              <a:t>Трудности в выстраивании общения</a:t>
            </a:r>
          </a:p>
          <a:p>
            <a:pPr>
              <a:buAutoNum type="arabicPeriod"/>
            </a:pPr>
            <a:endParaRPr lang="ru-RU" sz="1800" dirty="0"/>
          </a:p>
        </p:txBody>
      </p:sp>
      <p:pic>
        <p:nvPicPr>
          <p:cNvPr id="1026" name="Picture 2" descr="https://fs00.infourok.ru/images/doc/52/65160/hello_html_3372a2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56040"/>
            <a:ext cx="3076642" cy="251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5157192"/>
            <a:ext cx="8856984" cy="1700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i="1" smtClean="0"/>
              <a:t>Особые образовательные потребн</a:t>
            </a:r>
            <a:r>
              <a:rPr lang="ru-RU" sz="2000" b="0" smtClean="0"/>
              <a:t>ости – это потребности в условиях, необходимых для оптимальной реализации актуальных и потенциальных возможностей (когнитивных, энергетических и эмоционально-волевых, включая мотивационные), которые может проявить ребенок с недостатками развития в процессе обучения. 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83855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netclipart.com/pp/m/258-2580438_personnages-illustration-individu-personne-gens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8419"/>
            <a:ext cx="2808312" cy="264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520940" cy="548640"/>
          </a:xfrm>
        </p:spPr>
        <p:txBody>
          <a:bodyPr/>
          <a:lstStyle/>
          <a:p>
            <a:r>
              <a:rPr lang="ru-RU" dirty="0"/>
              <a:t>Типичные затруднения </a:t>
            </a:r>
            <a:r>
              <a:rPr lang="ru-RU" dirty="0" smtClean="0"/>
              <a:t>у </a:t>
            </a:r>
            <a:r>
              <a:rPr lang="ru-RU" dirty="0"/>
              <a:t>детей с ОВЗ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196752"/>
            <a:ext cx="7520940" cy="520869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000" dirty="0" smtClean="0"/>
              <a:t>Темп </a:t>
            </a:r>
            <a:r>
              <a:rPr lang="ru-RU" sz="2000" dirty="0"/>
              <a:t>выполнения заданий очень </a:t>
            </a:r>
            <a:r>
              <a:rPr lang="ru-RU" sz="2000" dirty="0" smtClean="0"/>
              <a:t>низкий</a:t>
            </a:r>
            <a:endParaRPr lang="ru-RU" sz="2000" dirty="0"/>
          </a:p>
          <a:p>
            <a:pPr>
              <a:buFont typeface="+mj-lt"/>
              <a:buAutoNum type="arabicPeriod"/>
            </a:pPr>
            <a:r>
              <a:rPr lang="ru-RU" sz="2000" dirty="0" smtClean="0"/>
              <a:t>Нуждается </a:t>
            </a:r>
            <a:r>
              <a:rPr lang="ru-RU" sz="2000" dirty="0"/>
              <a:t>в постоянной помощи </a:t>
            </a:r>
            <a:r>
              <a:rPr lang="ru-RU" sz="2000" dirty="0" smtClean="0"/>
              <a:t>взрослого</a:t>
            </a:r>
            <a:endParaRPr lang="ru-RU" sz="2000" dirty="0"/>
          </a:p>
          <a:p>
            <a:pPr>
              <a:buFont typeface="+mj-lt"/>
              <a:buAutoNum type="arabicPeriod"/>
            </a:pPr>
            <a:r>
              <a:rPr lang="ru-RU" sz="2000" dirty="0" smtClean="0"/>
              <a:t>Трудности </a:t>
            </a:r>
            <a:r>
              <a:rPr lang="ru-RU" sz="2000" dirty="0"/>
              <a:t>в понимании </a:t>
            </a:r>
            <a:r>
              <a:rPr lang="ru-RU" sz="2000" dirty="0" smtClean="0"/>
              <a:t>инструкций</a:t>
            </a:r>
            <a:endParaRPr lang="ru-RU" sz="2000" dirty="0"/>
          </a:p>
          <a:p>
            <a:pPr>
              <a:buFont typeface="+mj-lt"/>
              <a:buAutoNum type="arabicPeriod"/>
            </a:pPr>
            <a:r>
              <a:rPr lang="ru-RU" sz="2000" dirty="0" smtClean="0"/>
              <a:t>Инфантилизм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Нарушение </a:t>
            </a:r>
            <a:r>
              <a:rPr lang="ru-RU" sz="2000" dirty="0"/>
              <a:t>координации </a:t>
            </a:r>
            <a:r>
              <a:rPr lang="ru-RU" sz="2000" dirty="0" smtClean="0"/>
              <a:t>движений</a:t>
            </a:r>
            <a:endParaRPr lang="ru-RU" sz="2000" dirty="0"/>
          </a:p>
          <a:p>
            <a:pPr>
              <a:buFont typeface="+mj-lt"/>
              <a:buAutoNum type="arabicPeriod"/>
            </a:pPr>
            <a:r>
              <a:rPr lang="ru-RU" sz="2000" dirty="0" smtClean="0"/>
              <a:t>Низкая самооценка</a:t>
            </a:r>
            <a:endParaRPr lang="ru-RU" sz="2000" dirty="0"/>
          </a:p>
          <a:p>
            <a:pPr>
              <a:buFont typeface="+mj-lt"/>
              <a:buAutoNum type="arabicPeriod"/>
            </a:pPr>
            <a:r>
              <a:rPr lang="ru-RU" sz="2000" dirty="0" smtClean="0"/>
              <a:t>Повышенная тревожность</a:t>
            </a:r>
            <a:endParaRPr lang="ru-RU" sz="2000" dirty="0"/>
          </a:p>
          <a:p>
            <a:pPr>
              <a:buFont typeface="+mj-lt"/>
              <a:buAutoNum type="arabicPeriod"/>
            </a:pPr>
            <a:r>
              <a:rPr lang="ru-RU" sz="2000" dirty="0" smtClean="0"/>
              <a:t>Повышенная утомляемость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848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yt3.ggpht.com/ytc/AKedOLSCTJTY0cmndDckUUVbVfqMnDYKJ7ZqFcv_VJE_=s900-c-k-c0x00ffffff-no-r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0516" y="2975595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дидактические принципы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796" y="1185670"/>
            <a:ext cx="7520940" cy="3579849"/>
          </a:xfrm>
        </p:spPr>
        <p:txBody>
          <a:bodyPr>
            <a:noAutofit/>
          </a:bodyPr>
          <a:lstStyle/>
          <a:p>
            <a:pPr marL="342900" lvl="2" indent="-342900"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sz="1800" b="1" dirty="0">
                <a:ea typeface="Times New Roman"/>
              </a:rPr>
              <a:t>Принцип</a:t>
            </a:r>
            <a:r>
              <a:rPr lang="ru-RU" sz="1800" b="1" spc="-20" dirty="0">
                <a:ea typeface="Times New Roman"/>
              </a:rPr>
              <a:t> </a:t>
            </a:r>
            <a:r>
              <a:rPr lang="ru-RU" sz="1800" b="1" dirty="0">
                <a:ea typeface="Times New Roman"/>
              </a:rPr>
              <a:t>педагогического</a:t>
            </a:r>
            <a:r>
              <a:rPr lang="ru-RU" sz="1800" b="1" spc="-20" dirty="0">
                <a:ea typeface="Times New Roman"/>
              </a:rPr>
              <a:t> </a:t>
            </a:r>
            <a:r>
              <a:rPr lang="ru-RU" sz="1800" b="1" dirty="0">
                <a:ea typeface="Times New Roman"/>
              </a:rPr>
              <a:t>оптимизма.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ea typeface="Times New Roman"/>
              </a:rPr>
              <a:t>Принцип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ранней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педагогической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 smtClean="0">
                <a:ea typeface="Times New Roman"/>
              </a:rPr>
              <a:t>помощи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ea typeface="Times New Roman"/>
              </a:rPr>
              <a:t>Принцип </a:t>
            </a:r>
            <a:r>
              <a:rPr lang="ru-RU" sz="1800" dirty="0">
                <a:ea typeface="Times New Roman"/>
              </a:rPr>
              <a:t>коррекционно-компенсирующей направленности </a:t>
            </a:r>
            <a:r>
              <a:rPr lang="ru-RU" sz="1800" dirty="0" smtClean="0">
                <a:ea typeface="Times New Roman"/>
              </a:rPr>
              <a:t>образования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ea typeface="Times New Roman"/>
              </a:rPr>
              <a:t>Принцип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развития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мышления,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языка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и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коммуникации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как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средств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специального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 smtClean="0">
                <a:ea typeface="Times New Roman"/>
              </a:rPr>
              <a:t>образования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ea typeface="Times New Roman"/>
              </a:rPr>
              <a:t>Принцип</a:t>
            </a:r>
            <a:r>
              <a:rPr lang="ru-RU" sz="1800" spc="5" dirty="0" smtClean="0">
                <a:ea typeface="Times New Roman"/>
              </a:rPr>
              <a:t> </a:t>
            </a:r>
            <a:r>
              <a:rPr lang="ru-RU" sz="1800" dirty="0" smtClean="0">
                <a:ea typeface="Times New Roman"/>
              </a:rPr>
              <a:t>социально-адаптирующей</a:t>
            </a:r>
            <a:r>
              <a:rPr lang="ru-RU" sz="1800" spc="5" dirty="0" smtClean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направленности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образования</a:t>
            </a:r>
            <a:r>
              <a:rPr lang="ru-RU" sz="1800" spc="5" dirty="0">
                <a:ea typeface="Times New Roman"/>
              </a:rPr>
              <a:t> </a:t>
            </a:r>
            <a:endParaRPr lang="ru-RU" sz="1800" spc="5" dirty="0" smtClean="0">
              <a:ea typeface="Times New Roman"/>
            </a:endParaRPr>
          </a:p>
          <a:p>
            <a:pPr>
              <a:buFont typeface="+mj-lt"/>
              <a:buAutoNum type="arabicPeriod"/>
            </a:pPr>
            <a:r>
              <a:rPr lang="ru-RU" sz="1800" dirty="0" smtClean="0">
                <a:ea typeface="Times New Roman"/>
              </a:rPr>
              <a:t>Принцип</a:t>
            </a:r>
            <a:r>
              <a:rPr lang="ru-RU" sz="1800" spc="5" dirty="0" smtClean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деятельностного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подхода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в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 smtClean="0">
                <a:ea typeface="Times New Roman"/>
              </a:rPr>
              <a:t>обучении</a:t>
            </a:r>
            <a:r>
              <a:rPr lang="ru-RU" sz="1800" spc="5" dirty="0" smtClean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и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 smtClean="0">
                <a:ea typeface="Times New Roman"/>
              </a:rPr>
              <a:t>воспитании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ea typeface="Times New Roman"/>
              </a:rPr>
              <a:t>Принцип</a:t>
            </a:r>
            <a:r>
              <a:rPr lang="ru-RU" sz="1800" spc="5" dirty="0" smtClean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дифференцированного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и</a:t>
            </a:r>
            <a:r>
              <a:rPr lang="ru-RU" sz="1800" spc="5" dirty="0">
                <a:ea typeface="Times New Roman"/>
              </a:rPr>
              <a:t> </a:t>
            </a:r>
            <a:r>
              <a:rPr lang="ru-RU" sz="1800" dirty="0" smtClean="0">
                <a:ea typeface="Times New Roman"/>
              </a:rPr>
              <a:t>индивидуального</a:t>
            </a:r>
            <a:r>
              <a:rPr lang="ru-RU" sz="1800" spc="5" dirty="0" smtClean="0">
                <a:ea typeface="Times New Roman"/>
              </a:rPr>
              <a:t> </a:t>
            </a:r>
            <a:r>
              <a:rPr lang="ru-RU" sz="1800" dirty="0" smtClean="0">
                <a:ea typeface="Times New Roman"/>
              </a:rPr>
              <a:t>подхода</a:t>
            </a:r>
          </a:p>
          <a:p>
            <a:pPr>
              <a:buFont typeface="+mj-lt"/>
              <a:buAutoNum type="arabicPeriod"/>
            </a:pPr>
            <a:r>
              <a:rPr lang="ru-RU" sz="1800" spc="-335" dirty="0" smtClean="0">
                <a:ea typeface="Times New Roman"/>
              </a:rPr>
              <a:t> </a:t>
            </a:r>
            <a:r>
              <a:rPr lang="ru-RU" sz="1800" dirty="0">
                <a:ea typeface="Times New Roman"/>
              </a:rPr>
              <a:t>Принцип необходимости специального педагогического руководства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1678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  <a:ea typeface="Times New Roman"/>
              </a:rPr>
              <a:t>виды </a:t>
            </a:r>
            <a:r>
              <a:rPr lang="ru-RU" b="1" dirty="0" smtClean="0">
                <a:latin typeface="+mn-lt"/>
                <a:ea typeface="Times New Roman"/>
              </a:rPr>
              <a:t>деятельности на уроке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3579849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000" dirty="0"/>
              <a:t>а) начинать урок лучше с заданий, которые тренируют память, внимание; </a:t>
            </a:r>
            <a:endParaRPr lang="ru-RU" sz="2000" dirty="0" smtClean="0"/>
          </a:p>
          <a:p>
            <a:pPr marL="0" indent="0" algn="just"/>
            <a:r>
              <a:rPr lang="ru-RU" sz="2000" dirty="0" smtClean="0"/>
              <a:t>б</a:t>
            </a:r>
            <a:r>
              <a:rPr lang="ru-RU" sz="2000" dirty="0"/>
              <a:t>) сложные интеллектуальные задания использовать только в середине</a:t>
            </a:r>
          </a:p>
          <a:p>
            <a:pPr marL="0" indent="0" algn="just"/>
            <a:r>
              <a:rPr lang="ru-RU" sz="2000" dirty="0"/>
              <a:t>урока;</a:t>
            </a:r>
          </a:p>
          <a:p>
            <a:pPr marL="0" indent="0" algn="just"/>
            <a:r>
              <a:rPr lang="ru-RU" sz="2000" dirty="0"/>
              <a:t>в) чередовать задания, связанные с обучением, и задания, имеющие только коррекционную направленность (зрительная гимнастика, использование заданий на развитие мелкой моторики, развитие восприятия и мышления);</a:t>
            </a:r>
          </a:p>
          <a:p>
            <a:pPr marL="0" indent="0" algn="just"/>
            <a:r>
              <a:rPr lang="ru-RU" sz="2000" dirty="0"/>
              <a:t>г) использовать сюрпризные, игровые моменты, моменты соревнования, интриги, ролевые игры, мини-постановки </a:t>
            </a:r>
            <a:r>
              <a:rPr lang="ru-RU" sz="2000" dirty="0" smtClean="0"/>
              <a:t>(всю </a:t>
            </a:r>
            <a:r>
              <a:rPr lang="ru-RU" sz="2000" dirty="0"/>
              <a:t>ту деятельность, которая затрагивает эмоции детей и связывает знания с жизнью).</a:t>
            </a:r>
          </a:p>
          <a:p>
            <a:pPr marL="0" indent="0" algn="just"/>
            <a:endParaRPr lang="ru-RU" sz="2000" dirty="0"/>
          </a:p>
        </p:txBody>
      </p:sp>
      <p:pic>
        <p:nvPicPr>
          <p:cNvPr id="4" name="Picture 2" descr="https://thumbs.dreamstime.com/b/%D0%B8%D0%BB%D0%BB%D1%8E%D1%81%D1%82%D1%80%D0%B0%D1%86%D0%B8%D1%8F-%D0%B8%D1%81%D0%BA%D1%83%D1%81%D1%81%D1%82%D0%B2%D0%B0-%D0%BA%D0%BB%D0%B8%D0%BF%D0%B0-%D0%BF%D1%80%D0%B5%D0%BF%D0%BE%D0%B4%D0%B0%D0%B2%D0%B0%D1%82%D0%B5%D0%BB%D0%B5%D0%B9-%D0%B8-%D1%81%D1%82%D1%83%D0%B4%D0%B5%D0%BD%D1%82%D0%BE%D0%B2-%D1%83%D1%87%D0%B8%D1%82%D0%B5%D0%BB%D1%8F-198348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82358"/>
            <a:ext cx="2843808" cy="257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1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+mn-lt"/>
                <a:ea typeface="Times New Roman"/>
              </a:rPr>
              <a:t>Планирование</a:t>
            </a:r>
            <a:r>
              <a:rPr lang="ru-RU" b="1" spc="-10" dirty="0">
                <a:latin typeface="+mn-lt"/>
                <a:ea typeface="Times New Roman"/>
              </a:rPr>
              <a:t> </a:t>
            </a:r>
            <a:r>
              <a:rPr lang="ru-RU" b="1" dirty="0">
                <a:latin typeface="+mn-lt"/>
                <a:ea typeface="Times New Roman"/>
              </a:rPr>
              <a:t>работы</a:t>
            </a:r>
            <a:r>
              <a:rPr lang="ru-RU" b="1" spc="-15" dirty="0">
                <a:latin typeface="+mn-lt"/>
                <a:ea typeface="Times New Roman"/>
              </a:rPr>
              <a:t> </a:t>
            </a:r>
            <a:r>
              <a:rPr lang="ru-RU" b="1" dirty="0">
                <a:latin typeface="+mn-lt"/>
                <a:ea typeface="Times New Roman"/>
              </a:rPr>
              <a:t>в</a:t>
            </a:r>
            <a:r>
              <a:rPr lang="ru-RU" b="1" spc="-15" dirty="0">
                <a:latin typeface="+mn-lt"/>
                <a:ea typeface="Times New Roman"/>
              </a:rPr>
              <a:t> </a:t>
            </a:r>
            <a:r>
              <a:rPr lang="ru-RU" b="1" dirty="0">
                <a:latin typeface="+mn-lt"/>
                <a:ea typeface="Times New Roman"/>
              </a:rPr>
              <a:t>классе</a:t>
            </a:r>
            <a:br>
              <a:rPr lang="ru-RU" b="1" dirty="0">
                <a:latin typeface="+mn-lt"/>
                <a:ea typeface="Times New Roman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645584" cy="511256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Предлагать четкие алгоритмы для работы.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/>
              <a:t>Упрощать </a:t>
            </a:r>
            <a:r>
              <a:rPr lang="ru-RU" sz="2000" dirty="0"/>
              <a:t>задания для ребенка с ОВЗ, </a:t>
            </a:r>
            <a:r>
              <a:rPr lang="ru-RU" sz="2000" dirty="0" smtClean="0"/>
              <a:t> делая </a:t>
            </a:r>
            <a:r>
              <a:rPr lang="ru-RU" sz="2000" dirty="0"/>
              <a:t>акцент на основные идеи.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Обязательное использование наглядных средств.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/>
              <a:t>Заменять  задания альтернативными</a:t>
            </a:r>
            <a:r>
              <a:rPr lang="ru-RU" sz="2000" dirty="0"/>
              <a:t>.	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/>
              <a:t>Предлагать задания на выбор по содержанию, форме выполнения.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/>
              <a:t>Прописывать индивидуальные цели и задачи для детей с ОВЗ.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/>
              <a:t>Уменьшать </a:t>
            </a:r>
            <a:r>
              <a:rPr lang="ru-RU" sz="2000" dirty="0"/>
              <a:t>объем выполняемой учеником работы.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/>
              <a:t>Предусмотреть работу в парах, в группах.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/>
              <a:t>Использовать </a:t>
            </a:r>
            <a:r>
              <a:rPr lang="ru-RU" sz="2000" dirty="0"/>
              <a:t>знаковые символы для ориентации </a:t>
            </a:r>
            <a:r>
              <a:rPr lang="ru-RU" sz="2000" dirty="0" smtClean="0"/>
              <a:t>в </a:t>
            </a:r>
            <a:r>
              <a:rPr lang="ru-RU" sz="2000" dirty="0"/>
              <a:t>выполнении заданий, планировании действий.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/>
              <a:t>Предусмотреть в ходе урока смену деятельности </a:t>
            </a:r>
            <a:r>
              <a:rPr lang="ru-RU" sz="2000" dirty="0" smtClean="0"/>
              <a:t>учащихся.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классе и на парте ребенка не должно быть предметов, способных отвлечь его от работы.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6435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777</TotalTime>
  <Words>651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«Психолого-педагогическое сопровождение учащихся с ограниченными возможностями здоровья в условиях инклюзии на уровне начального общего образования»  </vt:lpstr>
      <vt:lpstr>Презентация PowerPoint</vt:lpstr>
      <vt:lpstr>Презентация PowerPoint</vt:lpstr>
      <vt:lpstr>Презентация PowerPoint</vt:lpstr>
      <vt:lpstr>Психологические особенности детей с ОВЗ </vt:lpstr>
      <vt:lpstr>Типичные затруднения у детей с ОВЗ  </vt:lpstr>
      <vt:lpstr>дидактические принципы</vt:lpstr>
      <vt:lpstr>виды деятельности на уроке</vt:lpstr>
      <vt:lpstr>Планирование работы в классе </vt:lpstr>
      <vt:lpstr>Формулировка заданий </vt:lpstr>
      <vt:lpstr>Оценка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Павел Ходовец</cp:lastModifiedBy>
  <cp:revision>91</cp:revision>
  <dcterms:modified xsi:type="dcterms:W3CDTF">2022-01-14T06:18:39Z</dcterms:modified>
</cp:coreProperties>
</file>