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7" r:id="rId3"/>
    <p:sldId id="259" r:id="rId4"/>
    <p:sldId id="261" r:id="rId5"/>
    <p:sldId id="264" r:id="rId6"/>
    <p:sldId id="266" r:id="rId7"/>
    <p:sldId id="267" r:id="rId8"/>
    <p:sldId id="265" r:id="rId9"/>
    <p:sldId id="271" r:id="rId10"/>
    <p:sldId id="273" r:id="rId11"/>
    <p:sldId id="274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5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E3C2CC-865E-4154-8BDA-331B22A39100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7FB0DF8-6C81-46B6-83E8-8D4228F879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92501"/>
            <a:ext cx="81558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ДЕМИДЕНКО РАИСА НИКОЛАЕВНА</a:t>
            </a:r>
          </a:p>
          <a:p>
            <a:pPr algn="ctr"/>
            <a:r>
              <a:rPr lang="ru-RU" sz="3600" dirty="0" smtClean="0"/>
              <a:t>МБОУ «Федоровская НОШ№4»</a:t>
            </a:r>
          </a:p>
          <a:p>
            <a:pPr algn="ctr"/>
            <a:r>
              <a:rPr lang="ru-RU" sz="3600" dirty="0" smtClean="0"/>
              <a:t>Учитель начальных классов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34855649"/>
      </p:ext>
    </p:extLst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428604"/>
            <a:ext cx="46434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40 лет поэт прожил в Петербурге.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2400" b="1" dirty="0" smtClean="0">
              <a:latin typeface="+mj-lt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Здесь сложилось мировоззрение поэта-гражданина, окрепла его «муза мести и печали»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2400" b="1" dirty="0" smtClean="0">
              <a:latin typeface="+mj-lt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30 лет руководил он передовой русской журналистикой. Обращаясь к петербургской теме, он изобразил мир миллионеров и нищих, счастливцев и несчастливцев. </a:t>
            </a:r>
            <a:endParaRPr lang="de-DE" sz="2400" b="1" dirty="0" smtClean="0">
              <a:latin typeface="+mj-lt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328614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5429264"/>
            <a:ext cx="35718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charset="0"/>
              </a:rPr>
              <a:t>Бюст Некрасова в сквере </a:t>
            </a:r>
          </a:p>
          <a:p>
            <a:r>
              <a:rPr lang="ru-RU" b="1" dirty="0" smtClean="0">
                <a:latin typeface="Arial" charset="0"/>
              </a:rPr>
              <a:t>на Литейном пр.</a:t>
            </a:r>
          </a:p>
          <a:p>
            <a:r>
              <a:rPr lang="ru-RU" b="1" dirty="0" smtClean="0">
                <a:latin typeface="Arial" charset="0"/>
              </a:rPr>
              <a:t>Скульптор В. </a:t>
            </a:r>
            <a:r>
              <a:rPr lang="ru-RU" b="1" dirty="0" err="1" smtClean="0">
                <a:latin typeface="Arial" charset="0"/>
              </a:rPr>
              <a:t>Лишев</a:t>
            </a:r>
            <a:r>
              <a:rPr lang="ru-RU" b="1" dirty="0" smtClean="0">
                <a:latin typeface="Arial" charset="0"/>
              </a:rPr>
              <a:t> 1921 г.</a:t>
            </a:r>
            <a:endParaRPr lang="de-DE" b="1" dirty="0">
              <a:latin typeface="Arial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158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Последние годы жизни Некрасова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6314" y="2143116"/>
            <a:ext cx="3571932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Тяжелая болезнь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ru-RU" sz="2400" b="1" dirty="0" smtClean="0"/>
              <a:t>   приковала поэта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ru-RU" sz="2400" b="1" dirty="0" smtClean="0"/>
              <a:t>   к постели</a:t>
            </a:r>
            <a:endParaRPr lang="de-DE" sz="2400" b="1" dirty="0" smtClean="0"/>
          </a:p>
        </p:txBody>
      </p:sp>
      <p:pic>
        <p:nvPicPr>
          <p:cNvPr id="1026" name="Picture 2" descr="C:\Documents and Settings\Евгений\Рабочий стол\о некрасове\4d77a9bb6bc3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4000528" cy="49530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86314" y="4214818"/>
            <a:ext cx="356719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8 января 1878 –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ru-RU" sz="2400" b="1" dirty="0" smtClean="0"/>
              <a:t>    Некрасов скончался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57166"/>
            <a:ext cx="250033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3214686"/>
            <a:ext cx="85725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+mj-lt"/>
              </a:rPr>
              <a:t>     «Не принижая ни на минуту алтарей Пушкина и Лермонтова, мы всё же говорим, что нет в русской литературе такого человека, перед которым с любовью и благоговением склонились ниже, чем перед памятью Некрасова» </a:t>
            </a:r>
          </a:p>
          <a:p>
            <a:r>
              <a:rPr lang="ru-RU" sz="2800" b="1" i="1" dirty="0" smtClean="0">
                <a:latin typeface="+mj-lt"/>
              </a:rPr>
              <a:t>                                               А. В. Луначарский</a:t>
            </a:r>
            <a:endParaRPr lang="ru-RU" sz="2800" b="1" dirty="0">
              <a:latin typeface="+mj-l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ndex_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3643338" cy="4786346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429124" y="1571612"/>
            <a:ext cx="4429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28575">
                  <a:solidFill>
                    <a:srgbClr val="705626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</a:rPr>
              <a:t>НИКОЛАЙ АЛЕКСЕЕВИЧ НЕКРАСОВ</a:t>
            </a:r>
            <a:br>
              <a:rPr lang="ru-RU" sz="4800" b="1" dirty="0" smtClean="0">
                <a:ln w="28575">
                  <a:solidFill>
                    <a:srgbClr val="705626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4800" b="1" dirty="0" smtClean="0">
                <a:ln w="28575">
                  <a:solidFill>
                    <a:srgbClr val="705626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</a:rPr>
              <a:t>1821 - 1876</a:t>
            </a:r>
            <a:endParaRPr lang="ru-RU" sz="4800" dirty="0">
              <a:ln w="28575">
                <a:solidFill>
                  <a:srgbClr val="705626"/>
                </a:solidFill>
                <a:prstDash val="solid"/>
                <a:round/>
              </a:ln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IMG_45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714876" y="1500174"/>
            <a:ext cx="4143404" cy="40719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929190" y="5572140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Музыкантская в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Грешнево</a:t>
            </a:r>
            <a:endParaRPr lang="ru-RU" sz="2400" i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85728"/>
            <a:ext cx="8715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+mj-lt"/>
                <a:cs typeface="Arial"/>
              </a:rPr>
              <a:t>Детство и юность Н. А.Некрасова</a:t>
            </a:r>
            <a:endParaRPr lang="ru-RU" sz="4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50000"/>
                </a:schemeClr>
              </a:solidFill>
              <a:latin typeface="+mj-lt"/>
              <a:cs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28736"/>
            <a:ext cx="45005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Родился 28 ноября (10 декабря)1821 на Украине, где располагался полк его отца.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endParaRPr lang="ru-RU" sz="2400" b="1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Когда Некрасову исполнилось три года отец вышел в отставку и поселились с семьёй в родовом имении </a:t>
            </a:r>
            <a:r>
              <a:rPr lang="ru-RU" sz="2400" b="1" dirty="0" err="1" smtClean="0"/>
              <a:t>Грешнево</a:t>
            </a:r>
            <a:r>
              <a:rPr lang="ru-RU" sz="2400" b="1" dirty="0" smtClean="0"/>
              <a:t>, Ярославской губернии, на берегу Волги.</a:t>
            </a:r>
            <a:endParaRPr lang="de-DE" sz="2400" b="1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Алексей Сергеевич Некрасов, отец поэ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4362450" cy="571500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929190" y="214290"/>
            <a:ext cx="357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Алексей   Сергеевич Некрасов - отец поэта.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1000108"/>
            <a:ext cx="421481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Отец </a:t>
            </a:r>
            <a:r>
              <a:rPr lang="ru-RU" sz="2400" b="1" dirty="0" err="1" smtClean="0"/>
              <a:t>поэта-жестокий</a:t>
            </a:r>
            <a:r>
              <a:rPr lang="ru-RU" sz="2400" b="1" dirty="0" smtClean="0"/>
              <a:t>, угрюмый «крепостник», игрок, </a:t>
            </a:r>
            <a:r>
              <a:rPr lang="ru-RU" sz="2400" b="1" dirty="0" err="1" smtClean="0"/>
              <a:t>охотник-вёл</a:t>
            </a:r>
            <a:r>
              <a:rPr lang="ru-RU" sz="2400" b="1" dirty="0" smtClean="0"/>
              <a:t> праздную и «бесполезную» жизнь, протекающую «среди </a:t>
            </a:r>
            <a:r>
              <a:rPr lang="ru-RU" sz="2400" b="1" dirty="0" err="1" smtClean="0"/>
              <a:t>пиров...разврата</a:t>
            </a:r>
            <a:r>
              <a:rPr lang="ru-RU" sz="2400" b="1" dirty="0" smtClean="0"/>
              <a:t>, тиранства»</a:t>
            </a: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endParaRPr lang="ru-RU" sz="2400" b="1" dirty="0" smtClean="0"/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Мучительна была жизнь крепостных в усадьбе отца Некрасова, где «рой подавленных и трепетных рабов завидовал житью последних барских псов»</a:t>
            </a:r>
            <a:endParaRPr lang="de-DE" sz="2400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6143644"/>
            <a:ext cx="187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Фото 1850-х</a:t>
            </a:r>
            <a:endParaRPr lang="ru-RU" sz="2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7572428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3200" dirty="0" smtClean="0"/>
              <a:t>Мать поэта, Елена Андреевна, образованная и чуткая женщина все силы своей богатой натуры отдавала детям. Лучшим минутам детства Н. А. Некрасов обязан был своей матери.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3200" dirty="0" smtClean="0"/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3200" dirty="0" smtClean="0"/>
              <a:t>К памяти матери, к её светлому образу обращался Некрасов в самые тяжёлые минуты своей жизни: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3200" dirty="0" smtClean="0"/>
          </a:p>
          <a:p>
            <a:pPr algn="ctr">
              <a:lnSpc>
                <a:spcPct val="90000"/>
              </a:lnSpc>
              <a:buClr>
                <a:schemeClr val="tx1"/>
              </a:buClr>
            </a:pPr>
            <a:r>
              <a:rPr lang="ru-RU" sz="3200" b="1" i="1" dirty="0" smtClean="0">
                <a:solidFill>
                  <a:srgbClr val="C00000"/>
                </a:solidFill>
              </a:rPr>
              <a:t>«Повидайся со мною, родимая!</a:t>
            </a:r>
          </a:p>
          <a:p>
            <a:pPr algn="ctr">
              <a:lnSpc>
                <a:spcPct val="90000"/>
              </a:lnSpc>
            </a:pPr>
            <a:r>
              <a:rPr lang="ru-RU" sz="3200" b="1" i="1" dirty="0" smtClean="0">
                <a:solidFill>
                  <a:srgbClr val="C00000"/>
                </a:solidFill>
              </a:rPr>
              <a:t>  Появись лёгкой тенью на миг!»</a:t>
            </a:r>
            <a:endParaRPr lang="de-DE" sz="32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428604"/>
            <a:ext cx="4950695" cy="48577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7620" y="5429264"/>
            <a:ext cx="49968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Ярославль. Мужская гимназия, </a:t>
            </a:r>
          </a:p>
          <a:p>
            <a:r>
              <a:rPr lang="ru-RU" sz="2400" b="1" i="1" dirty="0" smtClean="0"/>
              <a:t>где учился Н. А. Некрасов</a:t>
            </a:r>
            <a:endParaRPr lang="ru-RU" sz="24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785794"/>
            <a:ext cx="3857652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800" b="1" dirty="0" smtClean="0"/>
              <a:t>1832-1837 обучение в гимназии.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2800" b="1" dirty="0" smtClean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ru-RU" sz="2800" b="1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«придёшь, бывало,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ru-RU" sz="2800" b="1" i="1" dirty="0" smtClean="0">
                <a:solidFill>
                  <a:srgbClr val="C00000"/>
                </a:solidFill>
              </a:rPr>
              <a:t> в класс и знаешь: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ru-RU" sz="2800" b="1" i="1" dirty="0" smtClean="0">
                <a:solidFill>
                  <a:srgbClr val="C00000"/>
                </a:solidFill>
              </a:rPr>
              <a:t>сечь начнут сейчас!»</a:t>
            </a: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endParaRPr lang="ru-RU" sz="2800" b="1" dirty="0" smtClean="0"/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800" b="1" dirty="0" smtClean="0"/>
              <a:t>Гимназию не закончил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2800" b="1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14290"/>
            <a:ext cx="54503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5626"/>
                </a:solidFill>
              </a:rPr>
              <a:t>Некрасов в Петербурге</a:t>
            </a:r>
            <a:endParaRPr lang="ru-RU" sz="3600" b="1" dirty="0">
              <a:solidFill>
                <a:srgbClr val="70562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357826"/>
            <a:ext cx="60007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В такой </a:t>
            </a:r>
            <a:r>
              <a:rPr lang="ru-RU" sz="2000" b="1" i="1" dirty="0" err="1" smtClean="0"/>
              <a:t>монсарде</a:t>
            </a:r>
            <a:r>
              <a:rPr lang="ru-RU" sz="2000" b="1" i="1" dirty="0" smtClean="0"/>
              <a:t> – помещении на </a:t>
            </a:r>
          </a:p>
          <a:p>
            <a:r>
              <a:rPr lang="ru-RU" sz="2000" b="1" i="1" dirty="0" smtClean="0"/>
              <a:t>чердаке  - обычно жили студенты,</a:t>
            </a:r>
          </a:p>
          <a:p>
            <a:r>
              <a:rPr lang="ru-RU" sz="2000" b="1" i="1" dirty="0" smtClean="0"/>
              <a:t> мелкие чиновники, городская беднота.</a:t>
            </a:r>
            <a:endParaRPr lang="ru-RU" sz="2000" b="1" i="1" dirty="0"/>
          </a:p>
        </p:txBody>
      </p:sp>
      <p:pic>
        <p:nvPicPr>
          <p:cNvPr id="5" name="Рисунок 4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857232"/>
            <a:ext cx="4643470" cy="442915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43504" y="785794"/>
            <a:ext cx="4000496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C00000"/>
                </a:solidFill>
              </a:rPr>
              <a:t>Один, в погоду скверную</a:t>
            </a:r>
          </a:p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C00000"/>
                </a:solidFill>
              </a:rPr>
              <a:t>В столицу я вступил </a:t>
            </a:r>
          </a:p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C00000"/>
                </a:solidFill>
              </a:rPr>
              <a:t>И горечь непомерную </a:t>
            </a:r>
          </a:p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C00000"/>
                </a:solidFill>
              </a:rPr>
              <a:t>В ней бедности испил</a:t>
            </a:r>
          </a:p>
          <a:p>
            <a:pPr>
              <a:lnSpc>
                <a:spcPct val="90000"/>
              </a:lnSpc>
            </a:pPr>
            <a:r>
              <a:rPr lang="ru-RU" sz="2400" b="1" i="1" dirty="0" smtClean="0">
                <a:solidFill>
                  <a:srgbClr val="C00000"/>
                </a:solidFill>
              </a:rPr>
              <a:t>«Забракованные»</a:t>
            </a:r>
          </a:p>
          <a:p>
            <a:pPr>
              <a:lnSpc>
                <a:spcPct val="90000"/>
              </a:lnSpc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В 16 лет очутился в Петербурге один, без средств к существованию, без друзей и знакомых.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ru-RU" sz="2400" b="1" dirty="0" smtClean="0"/>
          </a:p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/>
              <a:t>Много углов сырых и тёмных поменял Некрасов в первые годы жизни</a:t>
            </a:r>
            <a:endParaRPr lang="de-DE" sz="2400" b="1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21537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20" y="4000504"/>
            <a:ext cx="857256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Не имея постоянного </a:t>
            </a:r>
            <a:r>
              <a:rPr lang="ru-RU" sz="2400" b="1" dirty="0" err="1" smtClean="0">
                <a:latin typeface="+mj-lt"/>
              </a:rPr>
              <a:t>зароботка</a:t>
            </a:r>
            <a:r>
              <a:rPr lang="ru-RU" sz="2400" b="1" dirty="0" smtClean="0">
                <a:latin typeface="+mj-lt"/>
              </a:rPr>
              <a:t>, часто  отправлялся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latin typeface="+mj-lt"/>
              </a:rPr>
              <a:t>на Сенную площадь и там за пять копеек или за кусок белого хлеба писал крестьянам письма, прошения...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endParaRPr lang="ru-RU" sz="2400" b="1" dirty="0" smtClean="0">
              <a:latin typeface="+mj-lt"/>
            </a:endParaRP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На Сенной Некрасов был свидетелем жестокого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latin typeface="+mj-lt"/>
              </a:rPr>
              <a:t>обращения с крепостными, которых по требованию господ публично наказывали.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85728"/>
            <a:ext cx="4870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«Отечественные записки»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472" y="785794"/>
            <a:ext cx="3214710" cy="285752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71538" y="4143380"/>
            <a:ext cx="1785950" cy="24510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43372" y="1000108"/>
            <a:ext cx="471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1868 – издание журнала</a:t>
            </a:r>
            <a:endParaRPr lang="de-DE" sz="2400" b="1" dirty="0" smtClean="0">
              <a:latin typeface="+mj-lt"/>
            </a:endParaRPr>
          </a:p>
          <a:p>
            <a:pPr>
              <a:lnSpc>
                <a:spcPct val="80000"/>
              </a:lnSpc>
              <a:buClr>
                <a:schemeClr val="tx1"/>
              </a:buClr>
            </a:pPr>
            <a:endParaRPr lang="ru-RU" sz="2400" b="1" dirty="0" smtClean="0">
              <a:latin typeface="+mj-lt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Новый журнал продолжает традиции «Современника»</a:t>
            </a:r>
            <a:endParaRPr lang="de-DE" sz="2400" b="1" dirty="0" smtClean="0">
              <a:latin typeface="+mj-lt"/>
            </a:endParaRPr>
          </a:p>
          <a:p>
            <a:pPr>
              <a:lnSpc>
                <a:spcPct val="80000"/>
              </a:lnSpc>
              <a:buClr>
                <a:schemeClr val="tx1"/>
              </a:buClr>
            </a:pPr>
            <a:endParaRPr lang="ru-RU" sz="2400" b="1" dirty="0" smtClean="0">
              <a:latin typeface="+mj-lt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Некрасов создаёт свои произведения: «Кому на Руси жить хорошо», «Русские женщины», «Дедушка»</a:t>
            </a:r>
            <a:endParaRPr lang="de-DE" sz="2400" b="1" dirty="0" smtClean="0">
              <a:latin typeface="+mj-lt"/>
            </a:endParaRPr>
          </a:p>
          <a:p>
            <a:pPr>
              <a:lnSpc>
                <a:spcPct val="80000"/>
              </a:lnSpc>
              <a:buClr>
                <a:schemeClr val="tx1"/>
              </a:buClr>
            </a:pPr>
            <a:endParaRPr lang="ru-RU" sz="2400" b="1" dirty="0" smtClean="0">
              <a:latin typeface="+mj-lt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Стихи Некрасова вызывали злобу у врагов. Они доносили до поэта: </a:t>
            </a:r>
            <a:r>
              <a:rPr lang="ru-RU" sz="2400" b="1" i="1" dirty="0" smtClean="0">
                <a:latin typeface="+mj-lt"/>
              </a:rPr>
              <a:t>«Некрасов коммунист... Он страшно вопиет в пользу революции»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643314"/>
            <a:ext cx="3041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+mj-lt"/>
              </a:rPr>
              <a:t>      С</a:t>
            </a:r>
            <a:r>
              <a:rPr lang="de-DE" b="1" dirty="0" err="1" smtClean="0">
                <a:latin typeface="+mj-lt"/>
              </a:rPr>
              <a:t>отрудник</a:t>
            </a:r>
            <a:r>
              <a:rPr lang="ru-RU" b="1" dirty="0" smtClean="0">
                <a:latin typeface="+mj-lt"/>
              </a:rPr>
              <a:t>и журнала.</a:t>
            </a:r>
            <a:endParaRPr lang="ru-RU" b="1" dirty="0">
              <a:latin typeface="+mj-lt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239</TotalTime>
  <Words>519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АЛЕКСЕЕВИЧ НЕКРАСОВ</dc:title>
  <dc:creator>Евгений</dc:creator>
  <cp:lastModifiedBy>Евгений</cp:lastModifiedBy>
  <cp:revision>37</cp:revision>
  <dcterms:created xsi:type="dcterms:W3CDTF">2012-02-06T15:39:53Z</dcterms:created>
  <dcterms:modified xsi:type="dcterms:W3CDTF">2013-02-03T16:24:26Z</dcterms:modified>
</cp:coreProperties>
</file>