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1D0ED-EA45-4F61-9B7B-F53D20EE0B64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463C7-34DD-478E-992F-DE8BDF4DF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74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463C7-34DD-478E-992F-DE8BDF4DF95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720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9A89-6019-4FE9-9EE0-C125CCBB6C2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A302-ED36-4578-97DC-8CB64AC43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24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9A89-6019-4FE9-9EE0-C125CCBB6C2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A302-ED36-4578-97DC-8CB64AC43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80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9A89-6019-4FE9-9EE0-C125CCBB6C2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A302-ED36-4578-97DC-8CB64AC43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61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9A89-6019-4FE9-9EE0-C125CCBB6C2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A302-ED36-4578-97DC-8CB64AC43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14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9A89-6019-4FE9-9EE0-C125CCBB6C2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A302-ED36-4578-97DC-8CB64AC43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98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9A89-6019-4FE9-9EE0-C125CCBB6C2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A302-ED36-4578-97DC-8CB64AC43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9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9A89-6019-4FE9-9EE0-C125CCBB6C2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A302-ED36-4578-97DC-8CB64AC43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85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9A89-6019-4FE9-9EE0-C125CCBB6C2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A302-ED36-4578-97DC-8CB64AC43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50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9A89-6019-4FE9-9EE0-C125CCBB6C2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A302-ED36-4578-97DC-8CB64AC43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1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9A89-6019-4FE9-9EE0-C125CCBB6C2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A302-ED36-4578-97DC-8CB64AC43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84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9A89-6019-4FE9-9EE0-C125CCBB6C2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A302-ED36-4578-97DC-8CB64AC43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23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79A89-6019-4FE9-9EE0-C125CCBB6C2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CA302-ED36-4578-97DC-8CB64AC43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22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him.1september.ru/article.php?ID=200103501.(&#1076;&#1072;&#1090;&#1072;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рганизация ученического исследования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chemeClr val="tx2"/>
                </a:solidFill>
              </a:rPr>
              <a:t>(из опыта работы по подготовке участников муниципального, регионального, всероссийского этапов «Шаг в будущее», </a:t>
            </a:r>
            <a:br>
              <a:rPr lang="ru-RU" sz="2700" dirty="0" smtClean="0">
                <a:solidFill>
                  <a:schemeClr val="tx2"/>
                </a:solidFill>
              </a:rPr>
            </a:br>
            <a:r>
              <a:rPr lang="ru-RU" sz="2700" dirty="0" smtClean="0">
                <a:solidFill>
                  <a:schemeClr val="tx2"/>
                </a:solidFill>
              </a:rPr>
              <a:t>«Шаг в будущее. Юниор»)</a:t>
            </a:r>
            <a:endParaRPr lang="ru-RU" sz="27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81287" y="4659313"/>
            <a:ext cx="9144000" cy="1655762"/>
          </a:xfrm>
        </p:spPr>
        <p:txBody>
          <a:bodyPr/>
          <a:lstStyle/>
          <a:p>
            <a:pPr algn="r"/>
            <a:r>
              <a:rPr lang="ru-RU" b="1" dirty="0" smtClean="0"/>
              <a:t>Фисун Марина Владимировна,</a:t>
            </a:r>
          </a:p>
          <a:p>
            <a:pPr algn="r"/>
            <a:r>
              <a:rPr lang="ru-RU" b="1" dirty="0" smtClean="0"/>
              <a:t> учитель химии и биологии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0238" y="357188"/>
            <a:ext cx="9103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МБОУ лицей имени генерал-майора Хисматулина В.И.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43550" y="63150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57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1140" y="0"/>
            <a:ext cx="52566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Методы исследования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1475" y="1014413"/>
            <a:ext cx="4857750" cy="91440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14350" y="1102281"/>
            <a:ext cx="4029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/>
                </a:solidFill>
              </a:rPr>
              <a:t>Методы эмпирического исследования</a:t>
            </a:r>
            <a:endParaRPr lang="ru-RU" sz="2400" i="1" dirty="0">
              <a:solidFill>
                <a:schemeClr val="tx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45466" y="1014413"/>
            <a:ext cx="4884737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43663" y="1102281"/>
            <a:ext cx="4014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/>
                </a:solidFill>
              </a:rPr>
              <a:t>Методы теоретического 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исследования</a:t>
            </a:r>
            <a:endParaRPr lang="ru-RU" sz="2400" i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3088" y="2857500"/>
            <a:ext cx="265906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/>
                </a:solidFill>
              </a:rPr>
              <a:t>Наблюдение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/>
                </a:solidFill>
              </a:rPr>
              <a:t>Сравнение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/>
                </a:solidFill>
              </a:rPr>
              <a:t>Эксперимент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/>
                </a:solidFill>
              </a:rPr>
              <a:t>Измерение 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0125" y="2857500"/>
            <a:ext cx="42799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/>
                </a:solidFill>
              </a:rPr>
              <a:t>Анализ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/>
                </a:solidFill>
              </a:rPr>
              <a:t>Синтез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/>
                </a:solidFill>
              </a:rPr>
              <a:t>Накопление и изучение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/>
                </a:solidFill>
              </a:rPr>
              <a:t> литературы вопроса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2687986" y="2016681"/>
            <a:ext cx="484632" cy="612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8451038" y="2016681"/>
            <a:ext cx="484632" cy="612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3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" y="571500"/>
            <a:ext cx="1122997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defRPr/>
            </a:pPr>
            <a:r>
              <a:rPr lang="ru-RU" sz="4000" b="1" dirty="0">
                <a:solidFill>
                  <a:schemeClr val="tx2"/>
                </a:solidFill>
                <a:cs typeface="Calibri Light" panose="020F0302020204030204" pitchFamily="34" charset="0"/>
              </a:rPr>
              <a:t>Теоретическая часть работы может быть представлена:</a:t>
            </a:r>
          </a:p>
          <a:p>
            <a:pPr marL="285750" lvl="0" indent="-285750" algn="just" defTabSz="457200"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ru-RU" sz="2400" dirty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Corbel" panose="020B0503020204020204"/>
              </a:rPr>
              <a:t>литературным обзором</a:t>
            </a:r>
          </a:p>
          <a:p>
            <a:pPr marL="285750" lvl="0" indent="-285750" algn="just" defTabSz="457200"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ru-RU" sz="2800" dirty="0">
                <a:solidFill>
                  <a:prstClr val="black"/>
                </a:solidFill>
                <a:latin typeface="Corbel" panose="020B0503020204020204"/>
              </a:rPr>
              <a:t> историей объекта вашего исследования</a:t>
            </a:r>
          </a:p>
          <a:p>
            <a:pPr marL="285750" lvl="0" indent="-285750" algn="just" defTabSz="457200"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ru-RU" sz="2800" dirty="0" smtClean="0">
                <a:solidFill>
                  <a:prstClr val="black"/>
                </a:solidFill>
                <a:latin typeface="Corbel" panose="020B0503020204020204"/>
              </a:rPr>
              <a:t>описанием </a:t>
            </a:r>
            <a:r>
              <a:rPr lang="ru-RU" sz="2800" dirty="0">
                <a:solidFill>
                  <a:prstClr val="black"/>
                </a:solidFill>
                <a:latin typeface="Corbel" panose="020B0503020204020204"/>
              </a:rPr>
              <a:t>понятийного </a:t>
            </a:r>
            <a:r>
              <a:rPr lang="ru-RU" sz="2800" dirty="0" smtClean="0">
                <a:solidFill>
                  <a:prstClr val="black"/>
                </a:solidFill>
                <a:latin typeface="Corbel" panose="020B0503020204020204"/>
              </a:rPr>
              <a:t>аппарата </a:t>
            </a:r>
            <a:r>
              <a:rPr lang="ru-RU" sz="2800" dirty="0">
                <a:solidFill>
                  <a:prstClr val="black"/>
                </a:solidFill>
                <a:latin typeface="Corbel" panose="020B0503020204020204"/>
              </a:rPr>
              <a:t>(основные термины)</a:t>
            </a:r>
          </a:p>
          <a:p>
            <a:pPr marL="285750" lvl="0" indent="-285750" algn="just" defTabSz="457200"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ru-RU" sz="2800" dirty="0">
                <a:solidFill>
                  <a:prstClr val="black"/>
                </a:solidFill>
                <a:latin typeface="Corbel" panose="020B0503020204020204"/>
              </a:rPr>
              <a:t> описанием основного метода </a:t>
            </a:r>
            <a:r>
              <a:rPr lang="ru-RU" sz="2800" dirty="0" smtClean="0">
                <a:solidFill>
                  <a:prstClr val="black"/>
                </a:solidFill>
                <a:latin typeface="Corbel" panose="020B0503020204020204"/>
              </a:rPr>
              <a:t>исследования</a:t>
            </a:r>
            <a:endParaRPr lang="ru-RU" sz="2800" dirty="0">
              <a:solidFill>
                <a:prstClr val="black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16166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1212" y="0"/>
            <a:ext cx="4496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Список литературы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57200"/>
            <a:ext cx="12192000" cy="6960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ГОСТ 7.1-2003. Библиографическая запись. Общие требования и правила составления [Текст]. – Москва: ИПК Изд-во стандартов, 2004. – 47 с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i="1" kern="0" dirty="0" smtClean="0">
                <a:solidFill>
                  <a:schemeClr val="tx2"/>
                </a:solidFill>
                <a:cs typeface="Calibri" panose="020F0502020204030204" pitchFamily="34" charset="0"/>
              </a:rPr>
              <a:t>Статья из журнала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defRPr/>
            </a:pPr>
            <a:r>
              <a:rPr lang="ru-RU" sz="2000" dirty="0">
                <a:solidFill>
                  <a:prstClr val="black"/>
                </a:solidFill>
                <a:cs typeface="Calibri" panose="020F0502020204030204" pitchFamily="34" charset="0"/>
              </a:rPr>
              <a:t>Автор. Заглавие статьи: сведения, относящиеся к заглавию / сведения об ответственности (авторы статьи) // Название журнала. – Год выпуска. – Номер выпуска. – Местоположение статьи (страницы).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defRPr/>
            </a:pPr>
            <a:r>
              <a:rPr lang="ru-RU" sz="2000" u="sng" dirty="0">
                <a:solidFill>
                  <a:prstClr val="black"/>
                </a:solidFill>
                <a:cs typeface="Calibri" panose="020F0502020204030204" pitchFamily="34" charset="0"/>
              </a:rPr>
              <a:t>Пример</a:t>
            </a:r>
            <a:r>
              <a:rPr lang="ru-RU" sz="2000" u="sng" dirty="0" smtClean="0">
                <a:solidFill>
                  <a:prstClr val="black"/>
                </a:solidFill>
                <a:cs typeface="Calibri" panose="020F0502020204030204" pitchFamily="34" charset="0"/>
              </a:rPr>
              <a:t>: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defRPr/>
            </a:pPr>
            <a:r>
              <a:rPr lang="ru-RU" sz="2000" dirty="0" err="1">
                <a:solidFill>
                  <a:srgbClr val="000000"/>
                </a:solidFill>
              </a:rPr>
              <a:t>Райзер</a:t>
            </a:r>
            <a:r>
              <a:rPr lang="ru-RU" sz="2000" dirty="0">
                <a:solidFill>
                  <a:srgbClr val="000000"/>
                </a:solidFill>
              </a:rPr>
              <a:t>, Г.И. Определение нитрат-ионов в </a:t>
            </a:r>
            <a:r>
              <a:rPr lang="ru-RU" sz="2000" dirty="0" smtClean="0">
                <a:solidFill>
                  <a:srgbClr val="000000"/>
                </a:solidFill>
              </a:rPr>
              <a:t>воде</a:t>
            </a:r>
            <a:r>
              <a:rPr lang="ru-RU" sz="20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ru-RU" sz="2000" dirty="0">
                <a:cs typeface="Calibri" panose="020F0502020204030204" pitchFamily="34" charset="0"/>
              </a:rPr>
              <a:t>[Текст] </a:t>
            </a:r>
            <a:r>
              <a:rPr lang="ru-RU" sz="2000" dirty="0" smtClean="0">
                <a:solidFill>
                  <a:srgbClr val="000000"/>
                </a:solidFill>
              </a:rPr>
              <a:t>/ </a:t>
            </a:r>
            <a:r>
              <a:rPr lang="ru-RU" sz="2000" dirty="0">
                <a:solidFill>
                  <a:srgbClr val="000000"/>
                </a:solidFill>
              </a:rPr>
              <a:t>Г.И. </a:t>
            </a:r>
            <a:r>
              <a:rPr lang="ru-RU" sz="2000" dirty="0" err="1">
                <a:solidFill>
                  <a:srgbClr val="000000"/>
                </a:solidFill>
              </a:rPr>
              <a:t>Райзер</a:t>
            </a:r>
            <a:r>
              <a:rPr lang="ru-RU" sz="2000" dirty="0">
                <a:solidFill>
                  <a:srgbClr val="000000"/>
                </a:solidFill>
              </a:rPr>
              <a:t>//Химия в школе. – 1993</a:t>
            </a:r>
            <a:r>
              <a:rPr lang="ru-RU" sz="2000" dirty="0" smtClean="0">
                <a:solidFill>
                  <a:srgbClr val="000000"/>
                </a:solidFill>
              </a:rPr>
              <a:t>. - №</a:t>
            </a:r>
            <a:r>
              <a:rPr lang="ru-RU" sz="2000" dirty="0">
                <a:solidFill>
                  <a:srgbClr val="000000"/>
                </a:solidFill>
              </a:rPr>
              <a:t>6. С. 54.</a:t>
            </a:r>
            <a:endParaRPr lang="ru-RU" sz="2000" u="sng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Книги</a:t>
            </a:r>
          </a:p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defRPr/>
            </a:pPr>
            <a:r>
              <a:rPr lang="ru-RU" sz="2000" dirty="0">
                <a:solidFill>
                  <a:prstClr val="black"/>
                </a:solidFill>
                <a:cs typeface="Calibri" panose="020F0502020204030204" pitchFamily="34" charset="0"/>
              </a:rPr>
              <a:t>Автор. Заглавие: сведения, относящиеся к заглавию (см. на титуле) / сведения об ответственности (авторы); последующие сведения об ответственности (редакторы, переводчики, коллективы). – Сведения об издании (информация о переиздании, номер издания). – Место издания: Издательство, Год издания. – Объем. – (Серия).</a:t>
            </a:r>
          </a:p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defRPr/>
            </a:pPr>
            <a:r>
              <a:rPr lang="ru-RU" sz="2000" u="sng" dirty="0">
                <a:solidFill>
                  <a:prstClr val="black"/>
                </a:solidFill>
                <a:cs typeface="Calibri" panose="020F0502020204030204" pitchFamily="34" charset="0"/>
              </a:rPr>
              <a:t>Примеры:</a:t>
            </a:r>
          </a:p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defRPr/>
            </a:pPr>
            <a:r>
              <a:rPr lang="ru-RU" sz="2000" dirty="0" err="1" smtClean="0">
                <a:solidFill>
                  <a:srgbClr val="000000"/>
                </a:solidFill>
              </a:rPr>
              <a:t>Толтихий</a:t>
            </a:r>
            <a:r>
              <a:rPr lang="ru-RU" sz="2000" dirty="0">
                <a:solidFill>
                  <a:srgbClr val="000000"/>
                </a:solidFill>
              </a:rPr>
              <a:t>, Н.И. Минеральные воды [Текст]/ Н.И. </a:t>
            </a:r>
            <a:r>
              <a:rPr lang="ru-RU" sz="2000" dirty="0" err="1">
                <a:solidFill>
                  <a:srgbClr val="000000"/>
                </a:solidFill>
              </a:rPr>
              <a:t>Толтихий</a:t>
            </a:r>
            <a:r>
              <a:rPr lang="ru-RU" sz="2000" dirty="0">
                <a:solidFill>
                  <a:srgbClr val="000000"/>
                </a:solidFill>
              </a:rPr>
              <a:t>. – М.: Недра, 1977. - 371 </a:t>
            </a:r>
            <a:r>
              <a:rPr lang="ru-RU" sz="2000" dirty="0" smtClean="0">
                <a:solidFill>
                  <a:srgbClr val="000000"/>
                </a:solidFill>
              </a:rPr>
              <a:t>с.</a:t>
            </a:r>
          </a:p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defRPr/>
            </a:pPr>
            <a:r>
              <a:rPr lang="ru-RU" sz="2000" i="1" dirty="0" smtClean="0">
                <a:solidFill>
                  <a:schemeClr val="tx2"/>
                </a:solidFill>
                <a:cs typeface="Calibri" panose="020F0502020204030204" pitchFamily="34" charset="0"/>
              </a:rPr>
              <a:t>Интернет источник</a:t>
            </a:r>
          </a:p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defRPr/>
            </a:pPr>
            <a:r>
              <a:rPr lang="ru-RU" sz="2000" dirty="0">
                <a:solidFill>
                  <a:srgbClr val="000000"/>
                </a:solidFill>
              </a:rPr>
              <a:t>Трухина, М.Д. Методы определения нитратов и </a:t>
            </a:r>
            <a:r>
              <a:rPr lang="ru-RU" sz="2000" dirty="0" smtClean="0">
                <a:solidFill>
                  <a:srgbClr val="000000"/>
                </a:solidFill>
              </a:rPr>
              <a:t>нитритов/М.Д</a:t>
            </a:r>
            <a:r>
              <a:rPr lang="ru-RU" sz="2000" dirty="0">
                <a:solidFill>
                  <a:srgbClr val="000000"/>
                </a:solidFill>
              </a:rPr>
              <a:t>. Трухина. [Электронный ресурс] – Режим доступа: </a:t>
            </a:r>
            <a:r>
              <a:rPr lang="ru-RU" sz="2000" dirty="0">
                <a:solidFill>
                  <a:srgbClr val="000000"/>
                </a:solidFill>
                <a:hlinkClick r:id="rId2"/>
              </a:rPr>
              <a:t>http://him.1september.ru/article.php?ID=200103501</a:t>
            </a:r>
            <a:r>
              <a:rPr lang="ru-RU" sz="2000" dirty="0" smtClean="0">
                <a:solidFill>
                  <a:srgbClr val="000000"/>
                </a:solidFill>
                <a:hlinkClick r:id="rId2"/>
              </a:rPr>
              <a:t>.(дата</a:t>
            </a:r>
            <a:r>
              <a:rPr lang="ru-RU" sz="2000" dirty="0" smtClean="0">
                <a:solidFill>
                  <a:srgbClr val="000000"/>
                </a:solidFill>
              </a:rPr>
              <a:t> обращения: 12.12 2017)</a:t>
            </a:r>
            <a:endParaRPr lang="ru-RU" sz="200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676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338" y="365126"/>
            <a:ext cx="9796462" cy="635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+mn-lt"/>
              </a:rPr>
              <a:t>Требования к результатам образования</a:t>
            </a:r>
            <a:endParaRPr lang="ru-RU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078" y="1287462"/>
            <a:ext cx="11481790" cy="5416409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dirty="0" err="1" smtClean="0"/>
              <a:t>Метапредметные</a:t>
            </a:r>
            <a:r>
              <a:rPr lang="ru-RU" sz="4000" dirty="0" smtClean="0"/>
              <a:t> результаты включают </a:t>
            </a:r>
          </a:p>
          <a:p>
            <a:pPr marL="0" indent="0" algn="ctr">
              <a:buNone/>
            </a:pPr>
            <a:r>
              <a:rPr lang="ru-RU" sz="4000" dirty="0" smtClean="0"/>
              <a:t>освоенные обучающимися</a:t>
            </a:r>
            <a:endParaRPr lang="ru-RU" sz="4000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4000" dirty="0" err="1" smtClean="0"/>
              <a:t>межпредметные</a:t>
            </a:r>
            <a:r>
              <a:rPr lang="ru-RU" sz="4000" dirty="0" smtClean="0"/>
              <a:t> </a:t>
            </a:r>
            <a:r>
              <a:rPr lang="ru-RU" sz="4000" dirty="0"/>
              <a:t>понятия (система, факт,</a:t>
            </a:r>
          </a:p>
          <a:p>
            <a:pPr marL="0" indent="0" algn="ctr">
              <a:buNone/>
            </a:pPr>
            <a:r>
              <a:rPr lang="ru-RU" sz="4000" dirty="0"/>
              <a:t>закономерность, феномен, анализ, синтез);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4000" dirty="0" smtClean="0"/>
              <a:t>универсальные </a:t>
            </a:r>
            <a:r>
              <a:rPr lang="ru-RU" sz="4000" dirty="0"/>
              <a:t>учебные действия (УУД</a:t>
            </a:r>
            <a:r>
              <a:rPr lang="ru-RU" sz="4000" dirty="0" smtClean="0"/>
              <a:t>):</a:t>
            </a:r>
          </a:p>
          <a:p>
            <a:pPr marL="0" indent="0" algn="ctr">
              <a:buNone/>
            </a:pPr>
            <a:r>
              <a:rPr lang="ru-RU" sz="4000" dirty="0" smtClean="0"/>
              <a:t>  регулятивные</a:t>
            </a:r>
            <a:r>
              <a:rPr lang="ru-RU" sz="4000" dirty="0"/>
              <a:t>,</a:t>
            </a:r>
          </a:p>
          <a:p>
            <a:pPr marL="0" indent="0" algn="ctr">
              <a:buNone/>
            </a:pPr>
            <a:r>
              <a:rPr lang="ru-RU" sz="4000" dirty="0" smtClean="0"/>
              <a:t>       познавательные</a:t>
            </a:r>
            <a:r>
              <a:rPr lang="ru-RU" sz="4000" dirty="0"/>
              <a:t>,</a:t>
            </a:r>
          </a:p>
          <a:p>
            <a:pPr marL="0" indent="0" algn="ctr">
              <a:buNone/>
            </a:pPr>
            <a:r>
              <a:rPr lang="ru-RU" sz="4000" dirty="0" smtClean="0"/>
              <a:t>         коммуникативные</a:t>
            </a:r>
          </a:p>
          <a:p>
            <a:pPr algn="r">
              <a:buFont typeface="Wingdings" panose="05000000000000000000" pitchFamily="2" charset="2"/>
              <a:buChar char="ü"/>
            </a:pPr>
            <a:r>
              <a:rPr lang="ru-RU" sz="4000" i="1" dirty="0" smtClean="0">
                <a:solidFill>
                  <a:srgbClr val="FF0000"/>
                </a:solidFill>
              </a:rPr>
              <a:t>‹…›владение </a:t>
            </a:r>
            <a:r>
              <a:rPr lang="ru-RU" sz="4000" i="1" dirty="0">
                <a:solidFill>
                  <a:srgbClr val="FF0000"/>
                </a:solidFill>
              </a:rPr>
              <a:t>навыками </a:t>
            </a:r>
            <a:r>
              <a:rPr lang="ru-RU" sz="4000" i="1" dirty="0" err="1">
                <a:solidFill>
                  <a:srgbClr val="FF0000"/>
                </a:solidFill>
              </a:rPr>
              <a:t>учебноисследовательской</a:t>
            </a:r>
            <a:r>
              <a:rPr lang="ru-RU" sz="4000" i="1" dirty="0" smtClean="0">
                <a:solidFill>
                  <a:srgbClr val="FF0000"/>
                </a:solidFill>
              </a:rPr>
              <a:t>, </a:t>
            </a:r>
            <a:r>
              <a:rPr lang="ru-RU" sz="4000" i="1" dirty="0">
                <a:solidFill>
                  <a:srgbClr val="FF0000"/>
                </a:solidFill>
              </a:rPr>
              <a:t>проектной и</a:t>
            </a:r>
          </a:p>
          <a:p>
            <a:pPr marL="0" indent="0" algn="r">
              <a:buNone/>
            </a:pPr>
            <a:r>
              <a:rPr lang="ru-RU" sz="4000" i="1" dirty="0">
                <a:solidFill>
                  <a:srgbClr val="FF0000"/>
                </a:solidFill>
              </a:rPr>
              <a:t>социальной деятельности</a:t>
            </a:r>
            <a:r>
              <a:rPr lang="ru-RU" dirty="0"/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938339"/>
            <a:ext cx="2571750" cy="1490662"/>
          </a:xfrm>
          <a:prstGeom prst="roundRect">
            <a:avLst/>
          </a:prstGeom>
          <a:solidFill>
            <a:schemeClr val="accent1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Результаты образования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1247775" y="923926"/>
            <a:ext cx="2952750" cy="914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личностные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12023" y="1044577"/>
            <a:ext cx="2952750" cy="914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метапредметные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4527" y="3994943"/>
            <a:ext cx="3090863" cy="914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предметные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26506" y="6334539"/>
            <a:ext cx="373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(ФГОС ООО, п.</a:t>
            </a:r>
            <a:r>
              <a:rPr lang="en-US" dirty="0" smtClean="0"/>
              <a:t>II.8, </a:t>
            </a:r>
            <a:r>
              <a:rPr lang="ru-RU" dirty="0" smtClean="0"/>
              <a:t>ФГОС СОО, п. </a:t>
            </a:r>
            <a:r>
              <a:rPr lang="en-US" dirty="0" smtClean="0"/>
              <a:t>II.6) 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6" idx="0"/>
          </p:cNvCxnSpPr>
          <p:nvPr/>
        </p:nvCxnSpPr>
        <p:spPr>
          <a:xfrm flipV="1">
            <a:off x="1285875" y="1654973"/>
            <a:ext cx="588169" cy="283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3"/>
            <a:endCxn id="8" idx="2"/>
          </p:cNvCxnSpPr>
          <p:nvPr/>
        </p:nvCxnSpPr>
        <p:spPr>
          <a:xfrm flipV="1">
            <a:off x="2571750" y="1501777"/>
            <a:ext cx="3140273" cy="1181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440656" y="3249612"/>
            <a:ext cx="116682" cy="693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00038" y="2594769"/>
            <a:ext cx="0" cy="19844"/>
          </a:xfrm>
          <a:prstGeom prst="lin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257" y="3802754"/>
            <a:ext cx="2133391" cy="15395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5257" y="666355"/>
            <a:ext cx="2784739" cy="1670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97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" y="893625"/>
            <a:ext cx="112728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 исследовательской деятельностью понимается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учащихся, связанная с решением учащимися творческой, исследовательской задачи с заранее неизвестным решением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</a:rPr>
              <a:t>Совокупность действий поискового характера, ведущих к открытию неизвестных фактов, теоретических знаний и способов деятельности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724102" y="185738"/>
            <a:ext cx="7595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Исследовательская деятельность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8116" t="30179" r="27561" b="30424"/>
          <a:stretch/>
        </p:blipFill>
        <p:spPr>
          <a:xfrm>
            <a:off x="2120893" y="2524841"/>
            <a:ext cx="7974023" cy="400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4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024" y="185738"/>
            <a:ext cx="11659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Система научно-поисковой деятельности учащихся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5865" t="33227" r="27107" b="30318"/>
          <a:stretch/>
        </p:blipFill>
        <p:spPr>
          <a:xfrm>
            <a:off x="674557" y="1214203"/>
            <a:ext cx="11293524" cy="494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4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99458" y="200025"/>
            <a:ext cx="9113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Этапы исследовательской деятельности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0231" y="1058701"/>
            <a:ext cx="10958513" cy="521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Описание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актуальности, новизны, практической значимости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выбранной темы</a:t>
            </a:r>
          </a:p>
          <a:p>
            <a:pPr marL="285750"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Выдвижение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гипотез(ы)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Формулировка цели и задач, 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объекта и предмета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исследования</a:t>
            </a:r>
          </a:p>
          <a:p>
            <a:pPr marL="285750"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Планирование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исследовательской работы, выбор методов (теоретических, эмпирических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пр.)</a:t>
            </a:r>
          </a:p>
          <a:p>
            <a:pPr marL="285750"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Анализ источников и литературы</a:t>
            </a:r>
          </a:p>
          <a:p>
            <a:pPr marL="285750"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Проверка выдвинутых предположений (наблюдения, опросы, эксперименты и пр.)</a:t>
            </a:r>
          </a:p>
          <a:p>
            <a:pPr marL="285750"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Оформление результатов учебно-исследовательской деятельности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конечного продукта</a:t>
            </a:r>
          </a:p>
          <a:p>
            <a:pPr marL="285750"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Презентация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13740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9551" y="0"/>
            <a:ext cx="8786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</a:rPr>
              <a:t>Постановка цели и задач исследования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1949" y="797957"/>
            <a:ext cx="1132522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Merriweather"/>
              </a:rPr>
              <a:t>Цель – предполагаемый 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Merriweather"/>
              </a:rPr>
              <a:t>результат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Merriweather"/>
              </a:rPr>
              <a:t>выявление,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Merriweather"/>
              </a:rPr>
              <a:t> исследование,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Merriweather"/>
              </a:rPr>
              <a:t>установление,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Merriweather"/>
              </a:rPr>
              <a:t>оценка,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Merriweather"/>
              </a:rPr>
              <a:t> </a:t>
            </a:r>
            <a:r>
              <a:rPr lang="ru-RU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Merriweather"/>
              </a:rPr>
              <a:t>анализ,</a:t>
            </a:r>
            <a:endParaRPr lang="ru-RU" b="0" i="1" dirty="0" smtClean="0">
              <a:solidFill>
                <a:schemeClr val="accent5">
                  <a:lumMod val="50000"/>
                </a:schemeClr>
              </a:solidFill>
              <a:effectLst/>
              <a:latin typeface="Merriweather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Merriweather"/>
              </a:rPr>
              <a:t>разработка</a:t>
            </a:r>
            <a:r>
              <a:rPr lang="ru-RU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Merriweather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Merriweather"/>
              </a:rPr>
              <a:t> обоснование,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Merriweather"/>
              </a:rPr>
              <a:t> изучение.</a:t>
            </a: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Merriweather"/>
              </a:rPr>
              <a:t>Цель не должна дословно повторять тему работы или отличаться от нее лишь</a:t>
            </a:r>
            <a:r>
              <a:rPr lang="ru-RU" dirty="0">
                <a:solidFill>
                  <a:srgbClr val="333333"/>
                </a:solidFill>
                <a:latin typeface="Merriweather"/>
              </a:rPr>
              <a:t> </a:t>
            </a:r>
            <a:r>
              <a:rPr lang="ru-RU" b="1" dirty="0">
                <a:solidFill>
                  <a:srgbClr val="333333"/>
                </a:solidFill>
                <a:latin typeface="Merriweather"/>
              </a:rPr>
              <a:t>н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Merriweather"/>
              </a:rPr>
              <a:t>есколькими словами</a:t>
            </a: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Merriweather"/>
              </a:rPr>
              <a:t>Задачи исследования 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Merriweather"/>
              </a:rPr>
              <a:t>–способ достижения цели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Merriweather"/>
              </a:rPr>
              <a:t>выявить,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Merriweather"/>
              </a:rPr>
              <a:t>разработать,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Merriweather"/>
              </a:rPr>
              <a:t> проанализировать,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Merriweather"/>
              </a:rPr>
              <a:t>решить,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Merriweather"/>
              </a:rPr>
              <a:t>провести,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Merriweather"/>
              </a:rPr>
              <a:t> обобщить, и т.д.</a:t>
            </a:r>
          </a:p>
          <a:p>
            <a:endParaRPr lang="ru-RU" b="0" i="0" dirty="0" smtClean="0">
              <a:solidFill>
                <a:srgbClr val="333333"/>
              </a:solidFill>
              <a:effectLst/>
              <a:latin typeface="Merriweather"/>
            </a:endParaRPr>
          </a:p>
          <a:p>
            <a:endParaRPr lang="ru-RU" b="0" i="0" dirty="0" smtClean="0">
              <a:solidFill>
                <a:srgbClr val="333333"/>
              </a:solidFill>
              <a:effectLst/>
              <a:latin typeface="Merriweather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0" i="0" dirty="0">
              <a:solidFill>
                <a:srgbClr val="333333"/>
              </a:solidFill>
              <a:effectLst/>
              <a:latin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60810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Тема:</a:t>
            </a:r>
            <a:r>
              <a:rPr lang="ru-RU" sz="2800" dirty="0" smtClean="0"/>
              <a:t> Определение содержания нитрат-ионов в питьевых и минеральных </a:t>
            </a:r>
          </a:p>
          <a:p>
            <a:r>
              <a:rPr lang="ru-RU" sz="2800" dirty="0" smtClean="0"/>
              <a:t>лечебно-столовых водах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Цель исследования: </a:t>
            </a:r>
            <a:r>
              <a:rPr lang="ru-RU" sz="2800" dirty="0" smtClean="0">
                <a:solidFill>
                  <a:srgbClr val="000000"/>
                </a:solidFill>
              </a:rPr>
              <a:t>определение количественного содержания </a:t>
            </a:r>
            <a:r>
              <a:rPr lang="ru-RU" sz="2800" dirty="0" smtClean="0">
                <a:solidFill>
                  <a:srgbClr val="000000"/>
                </a:solidFill>
              </a:rPr>
              <a:t>нитрат-ионов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>
                <a:solidFill>
                  <a:srgbClr val="000000"/>
                </a:solidFill>
              </a:rPr>
              <a:t>в питьевых </a:t>
            </a:r>
            <a:r>
              <a:rPr lang="ru-RU" sz="2800" dirty="0" smtClean="0">
                <a:solidFill>
                  <a:srgbClr val="000000"/>
                </a:solidFill>
              </a:rPr>
              <a:t>и </a:t>
            </a:r>
            <a:r>
              <a:rPr lang="ru-RU" sz="2800" dirty="0">
                <a:solidFill>
                  <a:srgbClr val="000000"/>
                </a:solidFill>
              </a:rPr>
              <a:t>минеральных лечебно-столовых водах.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2"/>
                </a:solidFill>
              </a:rPr>
              <a:t>Задачи: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800" dirty="0" smtClean="0">
                <a:solidFill>
                  <a:srgbClr val="000000"/>
                </a:solidFill>
              </a:rPr>
              <a:t>Выявить </a:t>
            </a:r>
            <a:r>
              <a:rPr lang="ru-RU" sz="2800" dirty="0">
                <a:solidFill>
                  <a:srgbClr val="000000"/>
                </a:solidFill>
              </a:rPr>
              <a:t>наиболее простейший метод определения содержания </a:t>
            </a:r>
            <a:endParaRPr lang="ru-RU" sz="2800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rgbClr val="000000"/>
                </a:solidFill>
              </a:rPr>
              <a:t>нитрат-ионов </a:t>
            </a:r>
            <a:r>
              <a:rPr lang="ru-RU" sz="2800" dirty="0">
                <a:solidFill>
                  <a:srgbClr val="000000"/>
                </a:solidFill>
              </a:rPr>
              <a:t>в </a:t>
            </a:r>
            <a:r>
              <a:rPr lang="ru-RU" sz="2800" dirty="0" smtClean="0">
                <a:solidFill>
                  <a:srgbClr val="000000"/>
                </a:solidFill>
              </a:rPr>
              <a:t>воде в </a:t>
            </a:r>
            <a:r>
              <a:rPr lang="ru-RU" sz="2800" dirty="0">
                <a:solidFill>
                  <a:srgbClr val="000000"/>
                </a:solidFill>
              </a:rPr>
              <a:t>условиях школьной лаборатории.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solidFill>
                  <a:srgbClr val="000000"/>
                </a:solidFill>
              </a:rPr>
              <a:t>2. Провести сопоставления полученных результатов с предельно </a:t>
            </a:r>
            <a:endParaRPr lang="ru-RU" sz="2800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800" dirty="0">
                <a:solidFill>
                  <a:srgbClr val="000000"/>
                </a:solidFill>
              </a:rPr>
              <a:t>д</a:t>
            </a:r>
            <a:r>
              <a:rPr lang="ru-RU" sz="2800" dirty="0" smtClean="0">
                <a:solidFill>
                  <a:srgbClr val="000000"/>
                </a:solidFill>
              </a:rPr>
              <a:t>опустимой концентрацией </a:t>
            </a:r>
            <a:r>
              <a:rPr lang="ru-RU" sz="2800" dirty="0">
                <a:solidFill>
                  <a:srgbClr val="000000"/>
                </a:solidFill>
              </a:rPr>
              <a:t>содержания нитрат-ионов в воде.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solidFill>
                  <a:srgbClr val="000000"/>
                </a:solidFill>
              </a:rPr>
              <a:t>3. Составить рекомендации для кадетов лицея по безопасному </a:t>
            </a:r>
            <a:endParaRPr lang="ru-RU" sz="2800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rgbClr val="000000"/>
                </a:solidFill>
              </a:rPr>
              <a:t>употреблению питьевых </a:t>
            </a:r>
            <a:r>
              <a:rPr lang="ru-RU" sz="2800" dirty="0">
                <a:solidFill>
                  <a:srgbClr val="000000"/>
                </a:solidFill>
              </a:rPr>
              <a:t>и минеральных лечебно-столовых вод.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1081" y="315397"/>
            <a:ext cx="11076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Определение объекта и предмета исследования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443038"/>
            <a:ext cx="109120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chemeClr val="tx2"/>
                </a:solidFill>
                <a:effectLst/>
                <a:latin typeface="Merriweather"/>
              </a:rPr>
              <a:t>Объектом научного исследования</a:t>
            </a:r>
            <a:r>
              <a:rPr lang="ru-RU" sz="2800" b="1" i="0" dirty="0" smtClean="0">
                <a:solidFill>
                  <a:srgbClr val="333333"/>
                </a:solidFill>
                <a:effectLst/>
                <a:latin typeface="Merriweather"/>
              </a:rPr>
              <a:t> 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Merriweather"/>
              </a:rPr>
              <a:t> это то, на что направлено познание или явление, порождающее проблемную ситуацию и избранное для изучения.</a:t>
            </a:r>
          </a:p>
          <a:p>
            <a:endParaRPr lang="ru-RU" sz="2800" dirty="0">
              <a:solidFill>
                <a:srgbClr val="333333"/>
              </a:solidFill>
              <a:latin typeface="Merriweather"/>
            </a:endParaRPr>
          </a:p>
          <a:p>
            <a:endParaRPr lang="ru-RU" sz="2800" b="0" i="0" dirty="0" smtClean="0">
              <a:solidFill>
                <a:srgbClr val="333333"/>
              </a:solidFill>
              <a:effectLst/>
              <a:latin typeface="Merriweather"/>
            </a:endParaRPr>
          </a:p>
          <a:p>
            <a:r>
              <a:rPr lang="ru-RU" sz="2800" b="1" i="0" dirty="0" smtClean="0">
                <a:solidFill>
                  <a:schemeClr val="tx2"/>
                </a:solidFill>
                <a:effectLst/>
                <a:latin typeface="Merriweather"/>
              </a:rPr>
              <a:t>Предмет исследования</a:t>
            </a:r>
            <a:r>
              <a:rPr lang="ru-RU" sz="2800" b="1" i="0" dirty="0" smtClean="0">
                <a:solidFill>
                  <a:srgbClr val="333333"/>
                </a:solidFill>
                <a:effectLst/>
                <a:latin typeface="Merriweather"/>
              </a:rPr>
              <a:t> 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Merriweather"/>
              </a:rPr>
              <a:t>более конкретен и дает представление о том, какие новые отношения, свойства или функции объекта рассматриваются в исследовании</a:t>
            </a:r>
            <a:endParaRPr lang="ru-RU" sz="2800" b="0" i="0" dirty="0">
              <a:solidFill>
                <a:srgbClr val="333333"/>
              </a:solidFill>
              <a:effectLst/>
              <a:latin typeface="Merriweather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399" y="5772061"/>
            <a:ext cx="11129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defRPr/>
            </a:pP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Важно!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Предмет исследования чаще всего совпадает с    определением его темы или очень близок к нему!</a:t>
            </a:r>
          </a:p>
        </p:txBody>
      </p:sp>
    </p:spTree>
    <p:extLst>
      <p:ext uri="{BB962C8B-B14F-4D97-AF65-F5344CB8AC3E}">
        <p14:creationId xmlns:p14="http://schemas.microsoft.com/office/powerpoint/2010/main" val="2461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1" y="501701"/>
            <a:ext cx="12192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Объект исследования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: питьевая и минеральная лечебно-столовая вода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Предмет исследования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: нитрат-ионы в питьевых и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минеральных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лечебно- столовых водах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Гипотезы: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1) Если предельно допустимая концентрация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содержания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нитрат-ионов в воде,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согласно установленными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нормам СанПиН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не должна превышать 45 мг/л, то исследуемые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воды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будут соответствовать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этой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норме.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2) Если минеральные вода добываются с глубинных слоев земли,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то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количество нитрат-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ионов в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минеральных водах будет меньше,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чем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в питьевых.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7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</TotalTime>
  <Words>680</Words>
  <Application>Microsoft Office PowerPoint</Application>
  <PresentationFormat>Широкоэкранный</PresentationFormat>
  <Paragraphs>115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Bahnschrift SemiBold Condensed</vt:lpstr>
      <vt:lpstr>Calibri</vt:lpstr>
      <vt:lpstr>Calibri Light</vt:lpstr>
      <vt:lpstr>Corbel</vt:lpstr>
      <vt:lpstr>Merriweather</vt:lpstr>
      <vt:lpstr>Times New Roman</vt:lpstr>
      <vt:lpstr>Wingdings</vt:lpstr>
      <vt:lpstr>Office Theme</vt:lpstr>
      <vt:lpstr>Организация ученического исследования (из опыта работы по подготовке участников муниципального, регионального, всероссийского этапов «Шаг в будущее»,  «Шаг в будущее. Юниор»)</vt:lpstr>
      <vt:lpstr>Требования к результатам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ученического исследования  (из опыта работы по подготовке участников муниципального, регионального, всероссийского этапов «Шаг в будущее», «Шаг в будущее. Юниор»)</dc:title>
  <dc:creator>Семен Владимирович Фисун</dc:creator>
  <cp:lastModifiedBy>Марина Владимировна Фисун</cp:lastModifiedBy>
  <cp:revision>24</cp:revision>
  <dcterms:created xsi:type="dcterms:W3CDTF">2021-11-29T14:00:59Z</dcterms:created>
  <dcterms:modified xsi:type="dcterms:W3CDTF">2021-12-03T05:48:12Z</dcterms:modified>
</cp:coreProperties>
</file>