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20"/>
  </p:notesMasterIdLst>
  <p:sldIdLst>
    <p:sldId id="294" r:id="rId2"/>
    <p:sldId id="303" r:id="rId3"/>
    <p:sldId id="292" r:id="rId4"/>
    <p:sldId id="273" r:id="rId5"/>
    <p:sldId id="291" r:id="rId6"/>
    <p:sldId id="300" r:id="rId7"/>
    <p:sldId id="304" r:id="rId8"/>
    <p:sldId id="302" r:id="rId9"/>
    <p:sldId id="289" r:id="rId10"/>
    <p:sldId id="311" r:id="rId11"/>
    <p:sldId id="295" r:id="rId12"/>
    <p:sldId id="305" r:id="rId13"/>
    <p:sldId id="309" r:id="rId14"/>
    <p:sldId id="312" r:id="rId15"/>
    <p:sldId id="306" r:id="rId16"/>
    <p:sldId id="307" r:id="rId17"/>
    <p:sldId id="310" r:id="rId18"/>
    <p:sldId id="290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F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-276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791171-AA6E-458C-A825-AC45CFB48D99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79AAFE-629E-433B-89E9-46C35DE955E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678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4/19/2019</a:t>
            </a:fld>
            <a:endParaRPr lang="en-US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81117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702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501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248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566400" y="6416676"/>
            <a:ext cx="10160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33759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4/19/2019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3786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4/19/2019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83868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4/19/2019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952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4/19/2019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524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4/19/2019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792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4/19/2019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8371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4/19/2019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473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3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WordArt 6"/>
          <p:cNvSpPr>
            <a:spLocks noChangeArrowheads="1" noChangeShapeType="1" noTextEdit="1"/>
          </p:cNvSpPr>
          <p:nvPr/>
        </p:nvSpPr>
        <p:spPr bwMode="auto">
          <a:xfrm>
            <a:off x="2590800" y="1905000"/>
            <a:ext cx="7772400" cy="1676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69580" y="847023"/>
            <a:ext cx="7075371" cy="4052236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dirty="0">
                <a:solidFill>
                  <a:srgbClr val="0000FF"/>
                </a:solidFill>
                <a:latin typeface="Comic Sans MS" panose="030F0702030302020204" pitchFamily="66" charset="0"/>
              </a:rPr>
              <a:t/>
            </a:r>
            <a:br>
              <a:rPr lang="ru-RU" dirty="0">
                <a:solidFill>
                  <a:srgbClr val="0000FF"/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rgbClr val="0000FF"/>
                </a:solidFill>
                <a:latin typeface="Comic Sans MS" panose="030F0702030302020204" pitchFamily="66" charset="0"/>
              </a:rPr>
              <a:t/>
            </a:r>
            <a:br>
              <a:rPr lang="ru-RU" dirty="0">
                <a:solidFill>
                  <a:srgbClr val="0000FF"/>
                </a:solidFill>
                <a:latin typeface="Comic Sans MS" panose="030F0702030302020204" pitchFamily="66" charset="0"/>
              </a:rPr>
            </a:br>
            <a:r>
              <a:rPr lang="ru-RU" dirty="0">
                <a:solidFill>
                  <a:schemeClr val="tx1">
                    <a:lumMod val="95000"/>
                  </a:schemeClr>
                </a:solidFill>
                <a:latin typeface="Comic Sans MS" panose="030F0702030302020204" pitchFamily="66" charset="0"/>
              </a:rPr>
              <a:t>Психологические рекомендации </a:t>
            </a:r>
            <a:r>
              <a:rPr lang="ru-RU" dirty="0" smtClean="0">
                <a:solidFill>
                  <a:schemeClr val="tx1">
                    <a:lumMod val="95000"/>
                  </a:schemeClr>
                </a:solidFill>
                <a:latin typeface="Comic Sans MS" panose="030F0702030302020204" pitchFamily="66" charset="0"/>
              </a:rPr>
              <a:t>педагогам по профилактике суицидального поведения подростков</a:t>
            </a:r>
            <a:endParaRPr lang="ru-RU" dirty="0">
              <a:solidFill>
                <a:schemeClr val="tx1">
                  <a:lumMod val="95000"/>
                </a:schemeClr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4499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ÐÐ°ÑÑÐ¸Ð½ÐºÐ¸ Ð¿Ð¾ Ð·Ð°Ð¿ÑÐ¾ÑÑ ÑÐ¾ÑÐ¾ ÑÐ¾Ð´Ð¸ÑÐµÐ»Ð¸ ÑÐ°Ð·Ð³Ð¾Ð²Ð°ÑÐ¸Ð²Ð°ÑÑ  Ñ Ð´ÐµÑÑÐ¼Ð¸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3142" y="1828800"/>
            <a:ext cx="4368857" cy="3276643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534572" y="647114"/>
            <a:ext cx="7564399" cy="5529849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Техника установления контакта с ребенком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    4 правила активного слушания:</a:t>
            </a:r>
          </a:p>
          <a:p>
            <a:pPr lvl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1. разговаривать лицом друг к другу.</a:t>
            </a:r>
          </a:p>
          <a:p>
            <a:pPr lvl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2. дать ребенку обратную связь:</a:t>
            </a:r>
          </a:p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Задать уточняющие вопросы (ты решил ... ?) Назвать чувства ребенка (...и ты обиделся..)</a:t>
            </a:r>
          </a:p>
          <a:p>
            <a:pPr lvl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3. Держать паузу! (молчать после каждой реплики).</a:t>
            </a:r>
          </a:p>
          <a:p>
            <a:pPr lvl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4. Полезно повторить ребенку то, что Вы услышали от него. Обозначить его чувства.</a:t>
            </a:r>
          </a:p>
          <a:p>
            <a:pPr>
              <a:buNone/>
            </a:pP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Уважаемые педагоги, важно не просто слушать ребенка, а </a:t>
            </a:r>
            <a:r>
              <a:rPr lang="ru-RU" b="1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важно услышать!</a:t>
            </a:r>
            <a:endParaRPr lang="ru-RU" u="sng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32144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717791"/>
          </a:xfrm>
        </p:spPr>
        <p:txBody>
          <a:bodyPr>
            <a:noAutofit/>
          </a:bodyPr>
          <a:lstStyle/>
          <a:p>
            <a:r>
              <a:rPr lang="ru-RU" sz="5400" dirty="0">
                <a:solidFill>
                  <a:srgbClr val="FF0000"/>
                </a:solidFill>
                <a:latin typeface="Comic Sans MS" panose="030F0702030302020204" pitchFamily="66" charset="0"/>
              </a:rPr>
              <a:t>Чего нельзя делать?</a:t>
            </a:r>
            <a:br>
              <a:rPr lang="ru-RU" sz="5400" dirty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ru-RU" sz="5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1" y="1600200"/>
            <a:ext cx="7546520" cy="4709160"/>
          </a:xfrm>
        </p:spPr>
        <p:txBody>
          <a:bodyPr>
            <a:normAutofit fontScale="92500"/>
          </a:bodyPr>
          <a:lstStyle/>
          <a:p>
            <a:pPr lvl="0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читать нотации;</a:t>
            </a:r>
          </a:p>
          <a:p>
            <a:pPr lvl="0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игнорировать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человека, его желание получить внимание;</a:t>
            </a:r>
          </a:p>
          <a:p>
            <a:pPr lvl="0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говорить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«Разве это проблема?», «Ты живешь лучше других»;</a:t>
            </a:r>
          </a:p>
          <a:p>
            <a:pPr lvl="0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спорить;</a:t>
            </a:r>
            <a:endParaRPr lang="ru-RU" sz="3200" b="1" dirty="0">
              <a:solidFill>
                <a:schemeClr val="tx2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lvl="0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предлагать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неоправданных утешений; </a:t>
            </a:r>
          </a:p>
          <a:p>
            <a:pPr lvl="0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смеяться 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над подростком.</a:t>
            </a:r>
          </a:p>
          <a:p>
            <a:endParaRPr lang="ru-RU" dirty="0"/>
          </a:p>
        </p:txBody>
      </p:sp>
      <p:pic>
        <p:nvPicPr>
          <p:cNvPr id="4" name="Picture 5" descr="C:\Users\Солнышко.Солнышко-ПК\Downloads\images (8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21386" y="2519987"/>
            <a:ext cx="4225490" cy="274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29400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07" y="10943"/>
            <a:ext cx="4857136" cy="686894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7381" y="0"/>
            <a:ext cx="4849398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5852" y="698090"/>
            <a:ext cx="2566220" cy="1091381"/>
          </a:xfrm>
          <a:effectLst/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effectLst/>
                <a:latin typeface="Comic Sans MS" panose="030F0702030302020204" pitchFamily="66" charset="0"/>
              </a:rPr>
              <a:t>Навигатор профилактики для педагогов</a:t>
            </a:r>
            <a:endParaRPr lang="ru-RU" sz="2400" dirty="0">
              <a:solidFill>
                <a:srgbClr val="FF0000"/>
              </a:solidFill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0673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113" t="12200" r="22438" b="5201"/>
          <a:stretch/>
        </p:blipFill>
        <p:spPr>
          <a:xfrm>
            <a:off x="1296769" y="223579"/>
            <a:ext cx="9920959" cy="6362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1131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sycholekar.ru/wp-content/uploads/2017/02/Psychotherapy-1024x68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3582" y="1935280"/>
            <a:ext cx="3355068" cy="2237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9549" y="244928"/>
            <a:ext cx="10469338" cy="4709160"/>
          </a:xfrm>
        </p:spPr>
        <p:txBody>
          <a:bodyPr>
            <a:noAutofit/>
          </a:bodyPr>
          <a:lstStyle/>
          <a:p>
            <a:pPr marL="137160" indent="0">
              <a:buNone/>
            </a:pPr>
            <a:r>
              <a:rPr lang="ru-RU" sz="1800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                 </a:t>
            </a:r>
            <a:r>
              <a:rPr lang="ru-RU" sz="18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Когда </a:t>
            </a:r>
            <a:r>
              <a:rPr lang="ru-RU" sz="1800" dirty="0">
                <a:solidFill>
                  <a:schemeClr val="accent2"/>
                </a:solidFill>
                <a:latin typeface="Comic Sans MS" panose="030F0702030302020204" pitchFamily="66" charset="0"/>
              </a:rPr>
              <a:t>и куда надо обращаться за консультацией специалистов?</a:t>
            </a:r>
          </a:p>
          <a:p>
            <a:pPr marL="137160" indent="0">
              <a:buNone/>
            </a:pPr>
            <a:r>
              <a:rPr lang="ru-RU" sz="1800" i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       </a:t>
            </a:r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Некоторые </a:t>
            </a:r>
            <a:r>
              <a:rPr lang="ru-RU" sz="1600" i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симптомы, при наличии которых надо обращаться </a:t>
            </a:r>
            <a:r>
              <a:rPr lang="ru-RU" sz="1600" i="1" dirty="0">
                <a:solidFill>
                  <a:schemeClr val="accent2"/>
                </a:solidFill>
                <a:latin typeface="Comic Sans MS" panose="030F0702030302020204" pitchFamily="66" charset="0"/>
              </a:rPr>
              <a:t>к психологу: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непонимание своего ребенка, напряженная атмосфера в семье;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конфликтность по отношению к другим (семейные конфликты, конфликты со сверстниками);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агрессивность по отношению к окружающим;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зависимости (компьютерная, пищевая);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резкая негативная смена увлечений, окружения;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смена настроения, переживания, печаль, обиды, подавленность и т.д.;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негативные изменения в поведении (склонность к уходу из дома, хулиганство, </a:t>
            </a:r>
            <a:endParaRPr lang="ru-RU" sz="1600" dirty="0" smtClean="0">
              <a:solidFill>
                <a:schemeClr val="tx2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marL="137160" indent="0">
              <a:buNone/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      воровство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);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резкое снижение успеваемости в школе;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изменения в самооценке;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нарушения сна, повышенная утомляемость;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неверие в свое будущее, негативная оценка настоящего и будущего и пр.</a:t>
            </a:r>
          </a:p>
          <a:p>
            <a:pPr marL="137160" indent="0">
              <a:buNone/>
            </a:pPr>
            <a:r>
              <a:rPr lang="ru-RU" sz="1600" i="1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     Некоторые </a:t>
            </a:r>
            <a:r>
              <a:rPr lang="ru-RU" sz="1600" i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симптомы, ситуации, при наличии которых надо обращаться к </a:t>
            </a:r>
            <a:r>
              <a:rPr lang="ru-RU" sz="1600" i="1" dirty="0">
                <a:solidFill>
                  <a:schemeClr val="accent2"/>
                </a:solidFill>
                <a:latin typeface="Comic Sans MS" panose="030F0702030302020204" pitchFamily="66" charset="0"/>
              </a:rPr>
              <a:t>врачу-психиатру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диагностирование у подростка высокой или средней степени суицидального риска;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длительное (более 2 недель) понижение настроения;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суицидальные попытки в прошлом;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нелепые (бредовые) идеи, галлюцинации, различные фобии (страхи);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длительная бессонница;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зависимости (от алкоголя, наркотиков и пр.);</a:t>
            </a:r>
          </a:p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- переживание интенсивных отрицательных эмоций.</a:t>
            </a:r>
          </a:p>
        </p:txBody>
      </p:sp>
    </p:spTree>
    <p:extLst>
      <p:ext uri="{BB962C8B-B14F-4D97-AF65-F5344CB8AC3E}">
        <p14:creationId xmlns:p14="http://schemas.microsoft.com/office/powerpoint/2010/main" val="2944466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олнышко.Солнышко-ПК\Downloads\IMG_02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418" y="599090"/>
            <a:ext cx="7156133" cy="5367100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3118" y="75739"/>
            <a:ext cx="3763259" cy="6679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6066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олнышко.Солнышко-ПК\Downloads\IMG_0294 (1)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6775" y="548640"/>
            <a:ext cx="8120850" cy="60906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2194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590" y="469767"/>
            <a:ext cx="3298176" cy="585426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846982" y="813138"/>
            <a:ext cx="695076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FF0000"/>
                </a:solidFill>
                <a:latin typeface="Comic Sans MS" panose="030F0702030302020204" pitchFamily="66" charset="0"/>
              </a:rPr>
              <a:t>Оказание экстренной психологической помощи </a:t>
            </a:r>
            <a:r>
              <a:rPr lang="ru-RU" sz="28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детям</a:t>
            </a:r>
          </a:p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Всероссийский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Детский телефон доверия</a:t>
            </a:r>
            <a:br>
              <a:rPr lang="ru-RU" sz="28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</a:br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8-800-2000-122</a:t>
            </a:r>
          </a:p>
          <a:p>
            <a:pPr algn="ctr"/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Региональная горячая  линия по вопросам безопасности детей </a:t>
            </a:r>
          </a:p>
          <a:p>
            <a:pPr algn="ctr"/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8-800-101-0086</a:t>
            </a:r>
          </a:p>
        </p:txBody>
      </p:sp>
      <p:pic>
        <p:nvPicPr>
          <p:cNvPr id="4" name="Picture 4" descr="http://uraylib.ru/www/images/tel-dov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59217" y="4639504"/>
            <a:ext cx="3781858" cy="2297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84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Солнышко.Солнышко-ПК\Downloads\images (9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301466" y="1746270"/>
            <a:ext cx="5964279" cy="4388567"/>
          </a:xfr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>
                <a:solidFill>
                  <a:schemeClr val="accent2"/>
                </a:solidFill>
                <a:latin typeface="Comic Sans MS" panose="030F0702030302020204" pitchFamily="66" charset="0"/>
              </a:rPr>
              <a:t>Спасибо за внимание!</a:t>
            </a:r>
            <a:endParaRPr lang="ru-RU" sz="7200" dirty="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40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4375" y="561090"/>
            <a:ext cx="11343249" cy="1143000"/>
          </a:xfrm>
          <a:effectLst/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  <a:t>Роль педагогов</a:t>
            </a:r>
            <a:b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  <a:t>в профилактике суицидов детей и подростков.</a:t>
            </a:r>
            <a:r>
              <a:rPr lang="en-US" sz="28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en-US" sz="2800" dirty="0" smtClean="0">
                <a:solidFill>
                  <a:srgbClr val="FF0000"/>
                </a:solidFill>
                <a:latin typeface="Comic Sans MS" pitchFamily="66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Comic Sans MS" pitchFamily="66" charset="0"/>
              </a:rPr>
            </a:br>
            <a:endParaRPr lang="ru-RU" sz="2800" dirty="0"/>
          </a:p>
        </p:txBody>
      </p:sp>
      <p:sp useBgFill="1"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1477735"/>
            <a:ext cx="10972800" cy="5162215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Успех работы по профилактике суицидов среди детей и подростков в первую  очередь зависит от 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своевременного выявления подростков с психологическими проблемами, 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с нарушениями социальной адаптации и отклоняющимся поведением.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FF0000"/>
                </a:solidFill>
                <a:latin typeface="Comic Sans MS" pitchFamily="66" charset="0"/>
              </a:rPr>
              <a:t>Педагоги</a:t>
            </a:r>
            <a:r>
              <a:rPr lang="ru-RU" dirty="0" smtClean="0">
                <a:solidFill>
                  <a:srgbClr val="002060"/>
                </a:solidFill>
                <a:latin typeface="Comic Sans MS" pitchFamily="66" charset="0"/>
              </a:rPr>
              <a:t>, часто общаясь с ребенком, могут увидеть признаки проблемного состояния: напряжение, апатию, агрессивность и т.п. При первых признаках каких-либо нарушений в поведении подростка необходимо поставить в известность его родителей, психолога, социального педагога  и администрацию образовательного учреждения.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dirty="0" smtClean="0">
              <a:latin typeface="Comic Sans MS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accent2"/>
                </a:solidFill>
                <a:effectLst/>
                <a:latin typeface="Comic Sans MS" panose="030F0702030302020204" pitchFamily="66" charset="0"/>
              </a:rPr>
              <a:t>Группа </a:t>
            </a:r>
            <a:r>
              <a:rPr lang="ru-RU" sz="4000" dirty="0">
                <a:solidFill>
                  <a:schemeClr val="accent2"/>
                </a:solidFill>
                <a:effectLst/>
                <a:latin typeface="Comic Sans MS" panose="030F0702030302020204" pitchFamily="66" charset="0"/>
              </a:rPr>
              <a:t>риска – подростки, у которых:</a:t>
            </a:r>
            <a:r>
              <a:rPr lang="ru-RU" sz="4000" dirty="0">
                <a:solidFill>
                  <a:schemeClr val="tx2">
                    <a:lumMod val="50000"/>
                  </a:schemeClr>
                </a:solidFill>
                <a:effectLst/>
                <a:latin typeface="Comic Sans MS" panose="030F0702030302020204" pitchFamily="66" charset="0"/>
              </a:rPr>
              <a:t/>
            </a:r>
            <a:br>
              <a:rPr lang="ru-RU" sz="4000" dirty="0">
                <a:solidFill>
                  <a:schemeClr val="tx2">
                    <a:lumMod val="50000"/>
                  </a:schemeClr>
                </a:solidFill>
                <a:effectLst/>
                <a:latin typeface="Comic Sans MS" panose="030F0702030302020204" pitchFamily="66" charset="0"/>
              </a:rPr>
            </a:br>
            <a:endParaRPr lang="ru-RU" sz="4000" dirty="0">
              <a:solidFill>
                <a:schemeClr val="tx2">
                  <a:lumMod val="50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9600" y="1232034"/>
            <a:ext cx="8168640" cy="5077326"/>
          </a:xfrm>
        </p:spPr>
        <p:txBody>
          <a:bodyPr>
            <a:noAutofit/>
          </a:bodyPr>
          <a:lstStyle/>
          <a:p>
            <a:pPr lvl="0"/>
            <a:r>
              <a:rPr lang="ru-RU" sz="2400" b="1" u="sng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сложная семейная ситуация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;</a:t>
            </a:r>
          </a:p>
          <a:p>
            <a:pPr lvl="0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проблемы в учебе;</a:t>
            </a:r>
          </a:p>
          <a:p>
            <a:pPr lvl="0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мало друзей;</a:t>
            </a:r>
          </a:p>
          <a:p>
            <a:pPr lvl="0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нет устойчивых интересов, хобби;</a:t>
            </a:r>
          </a:p>
          <a:p>
            <a:pPr lvl="0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перенесли тяжелую утрату;</a:t>
            </a:r>
          </a:p>
          <a:p>
            <a:pPr lvl="0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семейная история суицида;</a:t>
            </a:r>
          </a:p>
          <a:p>
            <a:pPr lvl="0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склонность к депрессиям;</a:t>
            </a:r>
          </a:p>
          <a:p>
            <a:pPr lvl="0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употребляющие алкоголь, наркотики;</a:t>
            </a:r>
          </a:p>
          <a:p>
            <a:pPr lvl="0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ссора с любимой девушкой или парнем;</a:t>
            </a:r>
          </a:p>
          <a:p>
            <a:pPr lvl="0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жертвы насилия; </a:t>
            </a:r>
          </a:p>
          <a:p>
            <a:pPr lvl="0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попавшие под влияние деструктивных религиозных сект или молодежных течений.</a:t>
            </a:r>
          </a:p>
          <a:p>
            <a:endParaRPr lang="ru-RU" sz="2400" dirty="0"/>
          </a:p>
        </p:txBody>
      </p:sp>
      <p:pic>
        <p:nvPicPr>
          <p:cNvPr id="4" name="Picture 2" descr="C:\Users\Солнышко.Солнышко-ПК\Downloads\podrostok-i-psiholog-2509-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63877" y="1417638"/>
            <a:ext cx="3885297" cy="3861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1908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B1DFD6A2-4BFF-45EF-B65E-2CFD4F2B3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5183" y="1483031"/>
            <a:ext cx="7402918" cy="5096577"/>
          </a:xfrm>
        </p:spPr>
        <p:txBody>
          <a:bodyPr>
            <a:normAutofit fontScale="47500" lnSpcReduction="20000"/>
          </a:bodyPr>
          <a:lstStyle/>
          <a:p>
            <a:pPr marL="137160" indent="0">
              <a:buNone/>
            </a:pPr>
            <a:r>
              <a:rPr lang="ru-RU" b="1" dirty="0">
                <a:solidFill>
                  <a:srgbClr val="0070C0"/>
                </a:solidFill>
                <a:latin typeface="Comic Sans MS" panose="030F0702030302020204" pitchFamily="66" charset="0"/>
              </a:rPr>
              <a:t>1.	</a:t>
            </a:r>
            <a:r>
              <a:rPr lang="ru-RU" sz="3400" dirty="0">
                <a:solidFill>
                  <a:srgbClr val="0070C0"/>
                </a:solidFill>
                <a:latin typeface="Comic Sans MS" panose="030F0702030302020204" pitchFamily="66" charset="0"/>
              </a:rPr>
              <a:t>Выглядит угрюмым, не выспавшимся, проявление признаков безнадежности, одиночества и отчаянья.</a:t>
            </a:r>
          </a:p>
          <a:p>
            <a:pPr marL="137160" indent="0">
              <a:buNone/>
            </a:pPr>
            <a:r>
              <a:rPr lang="ru-RU" sz="3400" dirty="0">
                <a:solidFill>
                  <a:srgbClr val="0070C0"/>
                </a:solidFill>
                <a:latin typeface="Comic Sans MS" panose="030F0702030302020204" pitchFamily="66" charset="0"/>
              </a:rPr>
              <a:t>2.	Проявляет необычное, не характерное прежнему поведению стремление к уединению, появляются сложности во взаимоотношениях с окружающими, враждебность, гневливость.</a:t>
            </a:r>
          </a:p>
          <a:p>
            <a:pPr marL="137160" indent="0">
              <a:buNone/>
            </a:pPr>
            <a:r>
              <a:rPr lang="ru-RU" sz="3400" dirty="0">
                <a:solidFill>
                  <a:srgbClr val="0070C0"/>
                </a:solidFill>
                <a:latin typeface="Comic Sans MS" panose="030F0702030302020204" pitchFamily="66" charset="0"/>
              </a:rPr>
              <a:t>3.	Наносит себе вред: на коже имеются различные повреждения, </a:t>
            </a:r>
            <a:r>
              <a:rPr lang="ru-RU" sz="3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царапины, татуировки </a:t>
            </a:r>
            <a:r>
              <a:rPr lang="ru-RU" sz="3400" dirty="0">
                <a:solidFill>
                  <a:srgbClr val="0070C0"/>
                </a:solidFill>
                <a:latin typeface="Comic Sans MS" panose="030F0702030302020204" pitchFamily="66" charset="0"/>
              </a:rPr>
              <a:t>в форме китов, чисел и др. </a:t>
            </a:r>
          </a:p>
          <a:p>
            <a:pPr marL="137160" indent="0">
              <a:buNone/>
            </a:pPr>
            <a:r>
              <a:rPr lang="ru-RU" sz="3400" dirty="0">
                <a:solidFill>
                  <a:srgbClr val="0070C0"/>
                </a:solidFill>
                <a:latin typeface="Comic Sans MS" panose="030F0702030302020204" pitchFamily="66" charset="0"/>
              </a:rPr>
              <a:t>4.	Фиксируется на теме смерти: рисует китов, бабочек, единорогов, появляются высказывания "Мне никто не может помочь", Не хочу больше жить", в тетрадях могут появиться надписи: "</a:t>
            </a:r>
            <a:r>
              <a:rPr lang="ru-RU" sz="3400" dirty="0" err="1">
                <a:solidFill>
                  <a:srgbClr val="0070C0"/>
                </a:solidFill>
                <a:latin typeface="Comic Sans MS" panose="030F0702030302020204" pitchFamily="66" charset="0"/>
              </a:rPr>
              <a:t>Рина</a:t>
            </a:r>
            <a:r>
              <a:rPr lang="ru-RU" sz="3400" dirty="0">
                <a:solidFill>
                  <a:srgbClr val="0070C0"/>
                </a:solidFill>
                <a:latin typeface="Comic Sans MS" panose="030F0702030302020204" pitchFamily="66" charset="0"/>
              </a:rPr>
              <a:t>", Тихий Дом", "Разбуди меня в 4.20", F57 , " Я в игре", цифры, начиная с "50" и ниже. </a:t>
            </a:r>
          </a:p>
          <a:p>
            <a:pPr marL="137160" indent="0">
              <a:buNone/>
            </a:pPr>
            <a:r>
              <a:rPr lang="ru-RU" sz="3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5.Прогуливает </a:t>
            </a:r>
            <a:r>
              <a:rPr lang="ru-RU" sz="3400" dirty="0">
                <a:solidFill>
                  <a:srgbClr val="0070C0"/>
                </a:solidFill>
                <a:latin typeface="Comic Sans MS" panose="030F0702030302020204" pitchFamily="66" charset="0"/>
              </a:rPr>
              <a:t>уроки, не проявляет интерес к учебе.</a:t>
            </a:r>
          </a:p>
          <a:p>
            <a:pPr marL="137160" indent="0">
              <a:buNone/>
            </a:pPr>
            <a:r>
              <a:rPr lang="ru-RU" sz="3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6.</a:t>
            </a:r>
            <a:r>
              <a:rPr lang="ru-RU" sz="3400" dirty="0">
                <a:solidFill>
                  <a:srgbClr val="0070C0"/>
                </a:solidFill>
                <a:latin typeface="Comic Sans MS" panose="030F0702030302020204" pitchFamily="66" charset="0"/>
              </a:rPr>
              <a:t>	Прямо или косвенно сообщает </a:t>
            </a:r>
            <a:r>
              <a:rPr lang="ru-RU" sz="3400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 </a:t>
            </a:r>
            <a:r>
              <a:rPr lang="ru-RU" sz="3400" dirty="0">
                <a:solidFill>
                  <a:srgbClr val="0070C0"/>
                </a:solidFill>
                <a:latin typeface="Comic Sans MS" panose="030F0702030302020204" pitchFamily="66" charset="0"/>
              </a:rPr>
              <a:t>о смерти, </a:t>
            </a:r>
            <a:r>
              <a:rPr lang="ru-RU" sz="33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символически </a:t>
            </a:r>
            <a:r>
              <a:rPr lang="ru-RU" sz="3300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прощается.</a:t>
            </a:r>
            <a:r>
              <a:rPr lang="ru-RU" sz="33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endParaRPr lang="ru-RU" sz="3300" dirty="0" smtClean="0">
              <a:solidFill>
                <a:schemeClr val="tx2">
                  <a:lumMod val="50000"/>
                </a:schemeClr>
              </a:solidFill>
              <a:latin typeface="Comic Sans MS" panose="030F0702030302020204" pitchFamily="66" charset="0"/>
            </a:endParaRPr>
          </a:p>
          <a:p>
            <a:pPr marL="137160" indent="0">
              <a:buNone/>
            </a:pPr>
            <a:r>
              <a:rPr lang="ru-RU" sz="3300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7. Высказывания </a:t>
            </a:r>
            <a:r>
              <a:rPr lang="ru-RU" sz="33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о нежелании жить</a:t>
            </a:r>
            <a:r>
              <a:rPr lang="ru-RU" sz="3300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:</a:t>
            </a:r>
          </a:p>
          <a:p>
            <a:pPr marL="137160" indent="0">
              <a:buNone/>
            </a:pPr>
            <a:r>
              <a:rPr lang="ru-RU" sz="3300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sz="33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«Было бы лучше умереть», «Не хочу больше жить</a:t>
            </a:r>
            <a:r>
              <a:rPr lang="ru-RU" sz="3300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», «</a:t>
            </a:r>
            <a:r>
              <a:rPr lang="ru-RU" sz="33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Я больше не буду ни для кого проблемой», </a:t>
            </a:r>
            <a:r>
              <a:rPr lang="ru-RU" sz="3300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«Вам </a:t>
            </a:r>
            <a:r>
              <a:rPr lang="ru-RU" sz="33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больше не придётся обо мне волноваться</a:t>
            </a:r>
            <a:r>
              <a:rPr lang="ru-RU" sz="3300" dirty="0" smtClean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», «</a:t>
            </a:r>
            <a:r>
              <a:rPr lang="ru-RU" sz="33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Хорошо бы заснуть и не проснуться», «Мне нельзя помочь», «Скоро все закончится», в </a:t>
            </a:r>
            <a:r>
              <a:rPr lang="ru-RU" sz="3300" dirty="0" err="1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т.ч</a:t>
            </a:r>
            <a:r>
              <a:rPr lang="ru-RU" sz="33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 marL="137160" indent="0">
              <a:buNone/>
            </a:pPr>
            <a:r>
              <a:rPr lang="ru-RU" sz="3300" dirty="0">
                <a:solidFill>
                  <a:schemeClr val="tx2">
                    <a:lumMod val="50000"/>
                  </a:schemeClr>
                </a:solidFill>
                <a:latin typeface="Comic Sans MS" panose="030F0702030302020204" pitchFamily="66" charset="0"/>
              </a:rPr>
              <a:t>шутки, иронические замечания о желании умереть, о бессмысленности жизни;</a:t>
            </a:r>
          </a:p>
          <a:p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4" name="Picture 2" descr="C:\Users\Солнышко.Солнышко-ПК\Downloads\images (1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04694" y="2218372"/>
            <a:ext cx="3792130" cy="2375987"/>
          </a:xfrm>
          <a:prstGeom prst="rect">
            <a:avLst/>
          </a:prstGeom>
          <a:noFill/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4A99BC8-CA59-4E5F-904E-CFD6AFB2D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25128"/>
            <a:ext cx="11896825" cy="1204837"/>
          </a:xfrm>
          <a:effectLst/>
        </p:spPr>
        <p:txBody>
          <a:bodyPr>
            <a:normAutofit/>
          </a:bodyPr>
          <a:lstStyle/>
          <a:p>
            <a:r>
              <a:rPr lang="ru-RU" sz="4400" dirty="0">
                <a:solidFill>
                  <a:schemeClr val="accent2"/>
                </a:solidFill>
                <a:latin typeface="Comic Sans MS" panose="030F0702030302020204" pitchFamily="66" charset="0"/>
              </a:rPr>
              <a:t>На что следует обратить внимание:</a:t>
            </a:r>
          </a:p>
        </p:txBody>
      </p:sp>
    </p:spTree>
    <p:extLst>
      <p:ext uri="{BB962C8B-B14F-4D97-AF65-F5344CB8AC3E}">
        <p14:creationId xmlns:p14="http://schemas.microsoft.com/office/powerpoint/2010/main" val="3461452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difficult-teen-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84449" y="1097280"/>
            <a:ext cx="3707551" cy="2787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1949" y="309489"/>
            <a:ext cx="8938660" cy="6344529"/>
          </a:xfrm>
        </p:spPr>
        <p:txBody>
          <a:bodyPr>
            <a:normAutofit fontScale="70000" lnSpcReduction="20000"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ru-RU" sz="3400" dirty="0" smtClean="0">
                <a:solidFill>
                  <a:srgbClr val="002060"/>
                </a:solidFill>
                <a:latin typeface="Comic Sans MS" pitchFamily="66" charset="0"/>
              </a:rPr>
              <a:t>Педагог должен отчетливо представлять признаки эмоциональных нарушений, которые являются значимыми факторами риска суицидального поведения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400" dirty="0" smtClean="0">
                <a:solidFill>
                  <a:srgbClr val="002060"/>
                </a:solidFill>
                <a:latin typeface="Comic Sans MS" pitchFamily="66" charset="0"/>
              </a:rPr>
              <a:t>Организовать наблюдение за подростками группы риска и сделать его более эффективным поможет схема индикаторов суицидального риска:   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3400" b="1" dirty="0" smtClean="0">
                <a:solidFill>
                  <a:srgbClr val="FF0000"/>
                </a:solidFill>
                <a:latin typeface="Comic Sans MS" pitchFamily="66" charset="0"/>
              </a:rPr>
              <a:t>«Информация о классе», заполнять в конце каждой четверти.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endParaRPr lang="ru-RU" sz="3400" b="1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3400" b="1" dirty="0" smtClean="0">
                <a:solidFill>
                  <a:srgbClr val="FF0000"/>
                </a:solidFill>
                <a:latin typeface="Comic Sans MS" pitchFamily="66" charset="0"/>
              </a:rPr>
              <a:t>Классные руководители</a:t>
            </a:r>
            <a:r>
              <a:rPr lang="ru-RU" sz="3400" b="1" dirty="0" smtClean="0">
                <a:solidFill>
                  <a:schemeClr val="tx2">
                    <a:lumMod val="10000"/>
                  </a:schemeClr>
                </a:solidFill>
                <a:latin typeface="Comic Sans MS" panose="030F0702030302020204" pitchFamily="66" charset="0"/>
              </a:rPr>
              <a:t>, проявляйте интерес к сообществам (</a:t>
            </a:r>
            <a:r>
              <a:rPr lang="ru-RU" sz="3400" dirty="0" err="1" smtClean="0">
                <a:solidFill>
                  <a:srgbClr val="002060"/>
                </a:solidFill>
                <a:latin typeface="Comic Sans MS" pitchFamily="66" charset="0"/>
              </a:rPr>
              <a:t>ВКонтакте</a:t>
            </a:r>
            <a:r>
              <a:rPr lang="ru-RU" sz="3400" dirty="0" smtClean="0">
                <a:solidFill>
                  <a:srgbClr val="002060"/>
                </a:solidFill>
                <a:latin typeface="Comic Sans MS" pitchFamily="66" charset="0"/>
              </a:rPr>
              <a:t>, </a:t>
            </a:r>
            <a:r>
              <a:rPr lang="en-US" sz="3400" dirty="0" err="1" smtClean="0">
                <a:solidFill>
                  <a:srgbClr val="002060"/>
                </a:solidFill>
                <a:latin typeface="Comic Sans MS" pitchFamily="66" charset="0"/>
              </a:rPr>
              <a:t>Facebook</a:t>
            </a:r>
            <a:r>
              <a:rPr lang="ru-RU" sz="3400" dirty="0" smtClean="0">
                <a:solidFill>
                  <a:srgbClr val="002060"/>
                </a:solidFill>
                <a:latin typeface="Comic Sans MS" pitchFamily="66" charset="0"/>
              </a:rPr>
              <a:t>, </a:t>
            </a:r>
            <a:r>
              <a:rPr lang="en-US" sz="3400" dirty="0" err="1" smtClean="0">
                <a:solidFill>
                  <a:srgbClr val="002060"/>
                </a:solidFill>
                <a:latin typeface="Comic Sans MS" pitchFamily="66" charset="0"/>
              </a:rPr>
              <a:t>instagram</a:t>
            </a:r>
            <a:r>
              <a:rPr lang="ru-RU" sz="3400" dirty="0" smtClean="0">
                <a:solidFill>
                  <a:srgbClr val="002060"/>
                </a:solidFill>
                <a:latin typeface="Comic Sans MS" pitchFamily="66" charset="0"/>
              </a:rPr>
              <a:t>)</a:t>
            </a:r>
            <a:r>
              <a:rPr lang="ru-RU" sz="3400" b="1" dirty="0" smtClean="0">
                <a:solidFill>
                  <a:srgbClr val="002060"/>
                </a:solidFill>
                <a:latin typeface="Comic Sans MS" pitchFamily="66" charset="0"/>
              </a:rPr>
              <a:t>,</a:t>
            </a:r>
            <a:r>
              <a:rPr lang="ru-RU" sz="3400" b="1" dirty="0" smtClean="0">
                <a:solidFill>
                  <a:schemeClr val="tx2">
                    <a:lumMod val="10000"/>
                  </a:schemeClr>
                </a:solidFill>
                <a:latin typeface="Comic Sans MS" panose="030F0702030302020204" pitchFamily="66" charset="0"/>
              </a:rPr>
              <a:t> в которых состоят ваши дети, </a:t>
            </a:r>
            <a:r>
              <a:rPr lang="ru-RU" sz="3400" b="1" u="sng" dirty="0" smtClean="0">
                <a:solidFill>
                  <a:schemeClr val="tx2">
                    <a:lumMod val="10000"/>
                  </a:schemeClr>
                </a:solidFill>
                <a:latin typeface="Comic Sans MS" panose="030F0702030302020204" pitchFamily="66" charset="0"/>
              </a:rPr>
              <a:t>особенно те, у которых вы заметили изменения в поведении</a:t>
            </a:r>
            <a:r>
              <a:rPr lang="ru-RU" sz="3400" b="1" dirty="0" smtClean="0">
                <a:solidFill>
                  <a:schemeClr val="tx2">
                    <a:lumMod val="10000"/>
                  </a:schemeClr>
                </a:solidFill>
                <a:latin typeface="Comic Sans MS" panose="030F0702030302020204" pitchFamily="66" charset="0"/>
              </a:rPr>
              <a:t>.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3400" b="1" dirty="0" smtClean="0">
                <a:solidFill>
                  <a:schemeClr val="tx2">
                    <a:lumMod val="25000"/>
                  </a:schemeClr>
                </a:solidFill>
                <a:latin typeface="Comic Sans MS" panose="030F0702030302020204" pitchFamily="66" charset="0"/>
              </a:rPr>
              <a:t>Обращайте внимание на кожные покровы ребенка на предмет наличия каких-либо повреждений.</a:t>
            </a:r>
            <a:r>
              <a:rPr lang="ru-RU" sz="3400" b="1" dirty="0" smtClean="0">
                <a:solidFill>
                  <a:schemeClr val="tx2">
                    <a:lumMod val="10000"/>
                  </a:schemeClr>
                </a:solidFill>
                <a:latin typeface="Comic Sans MS" panose="030F0702030302020204" pitchFamily="66" charset="0"/>
              </a:rPr>
              <a:t>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endParaRPr lang="ru-RU" sz="32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endParaRPr lang="ru-RU" sz="3400" b="1" dirty="0" smtClean="0">
              <a:solidFill>
                <a:schemeClr val="tx2">
                  <a:lumMod val="10000"/>
                </a:schemeClr>
              </a:solidFill>
              <a:latin typeface="Comic Sans MS" panose="030F0702030302020204" pitchFamily="66" charset="0"/>
            </a:endParaRPr>
          </a:p>
          <a:p>
            <a:pPr algn="ctr"/>
            <a:endParaRPr lang="ru-RU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 lvl="0"/>
            <a:endParaRPr lang="ru-RU" b="1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655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377551"/>
              </p:ext>
            </p:extLst>
          </p:nvPr>
        </p:nvGraphicFramePr>
        <p:xfrm>
          <a:off x="365760" y="130552"/>
          <a:ext cx="11718085" cy="6700540"/>
        </p:xfrm>
        <a:graphic>
          <a:graphicData uri="http://schemas.openxmlformats.org/drawingml/2006/table">
            <a:tbl>
              <a:tblPr/>
              <a:tblGrid>
                <a:gridCol w="773723"/>
                <a:gridCol w="6682154"/>
                <a:gridCol w="1294228"/>
                <a:gridCol w="1519310"/>
                <a:gridCol w="1448670"/>
              </a:tblGrid>
              <a:tr h="709178">
                <a:tc>
                  <a:txBody>
                    <a:bodyPr/>
                    <a:lstStyle/>
                    <a:p>
                      <a:pPr indent="450215"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№ </a:t>
                      </a:r>
                      <a:r>
                        <a:rPr lang="ru-RU" sz="1400" dirty="0" err="1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п</a:t>
                      </a: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/</a:t>
                      </a:r>
                      <a:r>
                        <a:rPr lang="ru-RU" sz="1400" dirty="0" err="1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п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kumimoji="0" lang="ru-RU" sz="2400" b="1" kern="1200" dirty="0" smtClean="0">
                          <a:solidFill>
                            <a:srgbClr val="FF0000"/>
                          </a:solidFill>
                          <a:latin typeface="Comic Sans MS" pitchFamily="66" charset="0"/>
                          <a:ea typeface="+mn-ea"/>
                          <a:cs typeface="+mn-cs"/>
                        </a:rPr>
                        <a:t>Индикаторы суицидального риска в школе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latin typeface="Comic Sans MS" pitchFamily="66" charset="0"/>
                          <a:ea typeface="Calibri"/>
                        </a:rPr>
                        <a:t>ФИО обучающихся</a:t>
                      </a: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latin typeface="Comic Sans MS" pitchFamily="66" charset="0"/>
                          <a:ea typeface="Calibri"/>
                        </a:rPr>
                        <a:t>Формы работы по проблеме</a:t>
                      </a: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latin typeface="Comic Sans MS" panose="030F0702030302020204" pitchFamily="66" charset="0"/>
                          <a:ea typeface="Calibri"/>
                        </a:rPr>
                        <a:t>Результаты </a:t>
                      </a: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488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1</a:t>
                      </a: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</a:rPr>
                        <a:t>Нарушение дисциплины на уроке/предмет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550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2</a:t>
                      </a: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</a:rPr>
                        <a:t>Частые опоздания на урок</a:t>
                      </a:r>
                    </a:p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610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3</a:t>
                      </a: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</a:rPr>
                        <a:t>Непосещение занятий без уважительной причины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076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4</a:t>
                      </a: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</a:rPr>
                        <a:t>Проблемы с успеваемостью/предмет. Возможные причины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610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5</a:t>
                      </a: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</a:rPr>
                        <a:t>Проблемы во взаимоотношениях с учителем/предмет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610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6</a:t>
                      </a: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</a:rPr>
                        <a:t>Проблемы (конфликты) во взаимоотношениях со сверстниками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669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7</a:t>
                      </a: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</a:rPr>
                        <a:t>Переход из класса в класс. </a:t>
                      </a: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</a:rPr>
                        <a:t>Вновь </a:t>
                      </a: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</a:rPr>
                        <a:t>прибывшие дети.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550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8</a:t>
                      </a: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</a:rPr>
                        <a:t> Изменение поведения (уход от общения, замкнутость, раздражительность, агрессия)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610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9</a:t>
                      </a: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</a:rPr>
                        <a:t>Опасные кризисные ситуации в семье (развод родителей, смерть кого-то из близких, родителя или друзей)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225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10</a:t>
                      </a: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</a:rPr>
                        <a:t>Неряшливый вид ребенка (при обычной его аккуратности)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3160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11</a:t>
                      </a: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Выявленные факты посещения подростками Интернет-ресурсов, представляющих угрозу жизни и здоровью несовершеннолетних, пропагандирующих суицид в подростковой среде.</a:t>
                      </a:r>
                      <a:r>
                        <a:rPr kumimoji="0" lang="ru-RU" sz="1400" b="1" kern="1200" baseline="0" dirty="0" smtClean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Наименование социальной сети (</a:t>
                      </a:r>
                      <a:r>
                        <a:rPr kumimoji="0" lang="ru-RU" sz="1400" b="1" kern="1200" dirty="0" err="1" smtClean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ВКонтакте</a:t>
                      </a:r>
                      <a:r>
                        <a:rPr kumimoji="0"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kern="1200" dirty="0" smtClean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Facebook</a:t>
                      </a:r>
                      <a:r>
                        <a:rPr kumimoji="0"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en-US" sz="1400" b="1" kern="1200" dirty="0" err="1" smtClean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instagram</a:t>
                      </a:r>
                      <a:r>
                        <a:rPr kumimoji="0"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. Сообщество, в котором состоит несовершеннолетний (группа, </a:t>
                      </a:r>
                      <a:r>
                        <a:rPr kumimoji="0" lang="ru-RU" sz="1400" b="1" kern="1200" dirty="0" err="1" smtClean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хештег</a:t>
                      </a:r>
                      <a:r>
                        <a:rPr kumimoji="0"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)</a:t>
                      </a:r>
                      <a:endParaRPr lang="ru-RU" sz="1400" b="1" dirty="0">
                        <a:solidFill>
                          <a:schemeClr val="bg1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9550"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12</a:t>
                      </a: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450215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bg1"/>
                          </a:solidFill>
                          <a:effectLst/>
                          <a:latin typeface="Comic Sans MS" panose="030F0702030302020204" pitchFamily="66" charset="0"/>
                          <a:ea typeface="Calibri" panose="020F0502020204030204" pitchFamily="34" charset="0"/>
                        </a:rPr>
                        <a:t>Другое (укажите, что)</a:t>
                      </a:r>
                    </a:p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Comic Sans MS" pitchFamily="66" charset="0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bg1"/>
                        </a:solidFill>
                        <a:latin typeface="Times New Roman"/>
                        <a:ea typeface="Calibri"/>
                      </a:endParaRPr>
                    </a:p>
                  </a:txBody>
                  <a:tcPr marL="67072" marR="670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649162"/>
            <a:ext cx="8258533" cy="3019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2000" b="1" dirty="0">
                <a:solidFill>
                  <a:srgbClr val="002060"/>
                </a:solidFill>
                <a:latin typeface="Comic Sans MS" pitchFamily="66" charset="0"/>
              </a:rPr>
              <a:t>Важно  соблюдать меры по предупреждению конфликтных ситуаций среди обучающихся, конфликтных ситуаций в системе «учитель-ученик».</a:t>
            </a: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endParaRPr lang="ru-RU" sz="2000" b="1" dirty="0">
              <a:solidFill>
                <a:srgbClr val="002060"/>
              </a:solidFill>
              <a:latin typeface="Comic Sans MS" pitchFamily="66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</a:pPr>
            <a:r>
              <a:rPr lang="ru-RU" sz="2000" b="1" dirty="0">
                <a:solidFill>
                  <a:srgbClr val="FF0000"/>
                </a:solidFill>
                <a:latin typeface="Comic Sans MS" pitchFamily="66" charset="0"/>
              </a:rPr>
              <a:t>Необходимо помнить, что педагог в школе- это профессионал, умеющий контролировать свое эмоциональное состояние, которое в противном случае, негативно может повлиять на психоэмоциональное состояние обучающихся.</a:t>
            </a:r>
            <a:endParaRPr lang="ru-RU" sz="20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://master-rezume.com/wp-content/uploads/2016/10/uchitel-literatur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44026" y="1436913"/>
            <a:ext cx="4045760" cy="3092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29961" y="516027"/>
            <a:ext cx="7584105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Активная эмоциональная поддержка ребенка, находящегося в состоянии депрессии.</a:t>
            </a:r>
          </a:p>
          <a:p>
            <a:pPr lvl="0"/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Поощрение его положительных устремлений, чтобы облегчить ситуацию.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solidFill>
                  <a:srgbClr val="002060"/>
                </a:solidFill>
                <a:latin typeface="Comic Sans MS" pitchFamily="66" charset="0"/>
              </a:rPr>
              <a:t>Старшему подростку педагог может предложить разъяснительную беседу, в которой пояснит, что видит его состояние и советует обратиться к психологу, так как оно требует работы специалиста. Даже такая роль педагога приносит свои плоды, если вложить в такую работу искреннее сочувствие и душевное тепло. </a:t>
            </a:r>
          </a:p>
        </p:txBody>
      </p:sp>
    </p:spTree>
    <p:extLst>
      <p:ext uri="{BB962C8B-B14F-4D97-AF65-F5344CB8AC3E}">
        <p14:creationId xmlns:p14="http://schemas.microsoft.com/office/powerpoint/2010/main" val="1457476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horosheeokruzhenie.vkruge.info/wp-content/uploads/sites/12/2015/03/foto-vlast-ili...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21895" y="1814051"/>
            <a:ext cx="4889091" cy="3259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07786"/>
            <a:ext cx="7579309" cy="5686865"/>
          </a:xfrm>
        </p:spPr>
        <p:txBody>
          <a:bodyPr>
            <a:normAutofit fontScale="55000" lnSpcReduction="20000"/>
          </a:bodyPr>
          <a:lstStyle/>
          <a:p>
            <a:pPr marL="137160" indent="0" algn="ctr">
              <a:buNone/>
            </a:pPr>
            <a:r>
              <a:rPr lang="ru-RU" sz="3400" b="1" dirty="0" smtClean="0">
                <a:solidFill>
                  <a:srgbClr val="FF0000"/>
                </a:solidFill>
                <a:latin typeface="Comic Sans MS" pitchFamily="66" charset="0"/>
              </a:rPr>
              <a:t>Рекомендации по проведению профилактической беседы с </a:t>
            </a:r>
            <a:r>
              <a:rPr lang="ru-RU" sz="3400" b="1" dirty="0" err="1" smtClean="0">
                <a:solidFill>
                  <a:srgbClr val="FF0000"/>
                </a:solidFill>
                <a:latin typeface="Comic Sans MS" pitchFamily="66" charset="0"/>
              </a:rPr>
              <a:t>суицидентом</a:t>
            </a:r>
            <a:r>
              <a:rPr lang="ru-RU" sz="3400" b="1" dirty="0" smtClean="0">
                <a:solidFill>
                  <a:srgbClr val="FF0000"/>
                </a:solidFill>
                <a:latin typeface="Comic Sans MS" pitchFamily="66" charset="0"/>
              </a:rPr>
              <a:t>:</a:t>
            </a:r>
          </a:p>
          <a:p>
            <a:pPr algn="ctr"/>
            <a:endParaRPr lang="ru-RU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tx2">
                    <a:lumMod val="25000"/>
                  </a:schemeClr>
                </a:solidFill>
                <a:latin typeface="Comic Sans MS" pitchFamily="66" charset="0"/>
              </a:rPr>
              <a:t>- </a:t>
            </a:r>
            <a:r>
              <a:rPr lang="ru-RU" sz="3400" dirty="0" smtClean="0">
                <a:solidFill>
                  <a:schemeClr val="tx2">
                    <a:lumMod val="25000"/>
                  </a:schemeClr>
                </a:solidFill>
                <a:latin typeface="Comic Sans MS" pitchFamily="66" charset="0"/>
              </a:rPr>
              <a:t>Разговаривать в спокойном месте, чтобы избежать возможности быть прерванным в беседе.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400" dirty="0" smtClean="0">
                <a:solidFill>
                  <a:schemeClr val="tx2">
                    <a:lumMod val="25000"/>
                  </a:schemeClr>
                </a:solidFill>
                <a:latin typeface="Comic Sans MS" pitchFamily="66" charset="0"/>
              </a:rPr>
              <a:t>- Уделять все внимание ребенку, смотреть прямо на него, удобно, без напряжения расположившись напротив, но не через стол.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400" dirty="0" smtClean="0">
                <a:solidFill>
                  <a:schemeClr val="tx2">
                    <a:lumMod val="25000"/>
                  </a:schemeClr>
                </a:solidFill>
                <a:latin typeface="Comic Sans MS" pitchFamily="66" charset="0"/>
              </a:rPr>
              <a:t>- Пересказать то, что собеседник рассказал вам, чтобы он убедился, что вы действительно поняли суть услышанного и ничего не пропустили мимо ушей.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400" dirty="0" smtClean="0">
                <a:solidFill>
                  <a:schemeClr val="tx2">
                    <a:lumMod val="25000"/>
                  </a:schemeClr>
                </a:solidFill>
                <a:latin typeface="Comic Sans MS" pitchFamily="66" charset="0"/>
              </a:rPr>
              <a:t>- Дать возможность собеседнику высказаться, не перебивая его, и говорить только тогда, когда перестанет говорить он.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400" dirty="0" smtClean="0">
                <a:solidFill>
                  <a:schemeClr val="tx2">
                    <a:lumMod val="25000"/>
                  </a:schemeClr>
                </a:solidFill>
                <a:latin typeface="Comic Sans MS" pitchFamily="66" charset="0"/>
              </a:rPr>
              <a:t>- Говорить без осуждения и пристрастия, что способствует усилению у собеседника чувства собственного достоинства.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400" dirty="0" smtClean="0">
                <a:solidFill>
                  <a:schemeClr val="tx2">
                    <a:lumMod val="25000"/>
                  </a:schemeClr>
                </a:solidFill>
                <a:latin typeface="Comic Sans MS" pitchFamily="66" charset="0"/>
              </a:rPr>
              <a:t>- Произносить только позитивно-конструктивные фразы.</a:t>
            </a:r>
          </a:p>
          <a:p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606" y="228600"/>
            <a:ext cx="10972800" cy="984183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/>
                </a:solidFill>
                <a:effectLst/>
                <a:latin typeface="Comic Sans MS" panose="030F0702030302020204" pitchFamily="66" charset="0"/>
              </a:rPr>
              <a:t>Произносить только позитивно-конструктивные фразы.</a:t>
            </a:r>
            <a:endParaRPr lang="ru-RU" dirty="0">
              <a:solidFill>
                <a:schemeClr val="accent2"/>
              </a:solidFill>
              <a:latin typeface="Comic Sans MS" panose="030F0702030302020204" pitchFamily="66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56740469"/>
              </p:ext>
            </p:extLst>
          </p:nvPr>
        </p:nvGraphicFramePr>
        <p:xfrm>
          <a:off x="442762" y="1277753"/>
          <a:ext cx="11457272" cy="53055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74511"/>
                <a:gridCol w="5185582"/>
                <a:gridCol w="3497179"/>
              </a:tblGrid>
              <a:tr h="5087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accent2"/>
                          </a:solidFill>
                          <a:effectLst/>
                          <a:latin typeface="Comic Sans MS" panose="030F0702030302020204" pitchFamily="66" charset="0"/>
                        </a:rPr>
                        <a:t>ЕСЛИ ВЫ СЛЫШИТЕ:</a:t>
                      </a:r>
                      <a:endParaRPr lang="ru-RU" sz="1800" b="1" dirty="0">
                        <a:solidFill>
                          <a:schemeClr val="accent2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accent2"/>
                          </a:solidFill>
                          <a:effectLst/>
                          <a:latin typeface="Comic Sans MS" panose="030F0702030302020204" pitchFamily="66" charset="0"/>
                        </a:rPr>
                        <a:t>СКАЖИТЕ:</a:t>
                      </a:r>
                      <a:endParaRPr lang="ru-RU" sz="1800" b="1" dirty="0">
                        <a:solidFill>
                          <a:schemeClr val="accent2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dirty="0">
                          <a:solidFill>
                            <a:schemeClr val="accent2"/>
                          </a:solidFill>
                          <a:effectLst/>
                          <a:latin typeface="Comic Sans MS" panose="030F0702030302020204" pitchFamily="66" charset="0"/>
                        </a:rPr>
                        <a:t>НЕ ГОВОРИТЕ:</a:t>
                      </a:r>
                      <a:endParaRPr lang="ru-RU" sz="1800" b="1" dirty="0">
                        <a:solidFill>
                          <a:schemeClr val="accent2"/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</a:tr>
              <a:tr h="820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«Ненавижу школу, класс и т.п.»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«Что происходит У НАС в классе ( в школе), из-за чего ты себя так чувствуешь?...»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«Когда я был в твоем возрасте... да ты просто лентяй!»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</a:tr>
              <a:tr h="9913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«Все кажется таким безнадежным...»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«Иногда все мы чувствуем себя подавленными. Давай подумаем, какие у нас проблемы и какую из них надо решить в первую очередь».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«Подумай лучше о тех, кому еще хуже, чем тебе».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</a:tr>
              <a:tr h="904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«Всем было бы лучше без меня!...»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«Ты очень много значишь для нас и меня беспокоит твое настроение. Скажи мне, что происходит».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«Не говори глупостей. Давай поговорим о чем-нибудь другом».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</a:tr>
              <a:tr h="820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«Вы не понимаете меня!...»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«Расскажи мне, как ты себя чувствуешь. Я действительно хочу это знать».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«Кто же может понять молодежь в наши дни?»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</a:tr>
              <a:tr h="5407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«Я совершил ужасный поступок...»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«Давай сядем и поговорим об этом».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«Что посеешь, то и пожнешь».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</a:tr>
              <a:tr h="6782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«А если у меня не получится?...»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«Если не получится, я буду знать, что ты сделал все возможное».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solidFill>
                            <a:schemeClr val="tx2">
                              <a:lumMod val="50000"/>
                            </a:schemeClr>
                          </a:solidFill>
                          <a:effectLst/>
                          <a:latin typeface="Comic Sans MS" panose="030F0702030302020204" pitchFamily="66" charset="0"/>
                        </a:rPr>
                        <a:t>«Если не получится - значит ты недостаточно постарался!»</a:t>
                      </a:r>
                      <a:endParaRPr lang="ru-RU" sz="1600" b="1" dirty="0">
                        <a:solidFill>
                          <a:schemeClr val="tx2">
                            <a:lumMod val="50000"/>
                          </a:schemeClr>
                        </a:solidFill>
                        <a:effectLst/>
                        <a:latin typeface="Comic Sans MS" panose="030F0702030302020204" pitchFamily="66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16" marR="61416" marT="0" marB="0">
                    <a:noFill/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7943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</TotalTime>
  <Words>1117</Words>
  <Application>Microsoft Office PowerPoint</Application>
  <PresentationFormat>Произвольный</PresentationFormat>
  <Paragraphs>145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  Психологические рекомендации педагогам по профилактике суицидального поведения подростков</vt:lpstr>
      <vt:lpstr>Роль педагогов в профилактике суицидов детей и подростков.  </vt:lpstr>
      <vt:lpstr>Группа риска – подростки, у которых: </vt:lpstr>
      <vt:lpstr>На что следует обратить внимание:</vt:lpstr>
      <vt:lpstr>Презентация PowerPoint</vt:lpstr>
      <vt:lpstr>Презентация PowerPoint</vt:lpstr>
      <vt:lpstr>Презентация PowerPoint</vt:lpstr>
      <vt:lpstr>Презентация PowerPoint</vt:lpstr>
      <vt:lpstr>Произносить только позитивно-конструктивные фразы.</vt:lpstr>
      <vt:lpstr>Презентация PowerPoint</vt:lpstr>
      <vt:lpstr>Чего нельзя делать? </vt:lpstr>
      <vt:lpstr>Навигатор профилактики для педагогов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Стресс и кризисная ситуация с приемным подростком в семье. Причины и пути помощи</dc:title>
  <dc:creator>Katya</dc:creator>
  <cp:lastModifiedBy>Ольга Васильевна Кременецкая</cp:lastModifiedBy>
  <cp:revision>112</cp:revision>
  <dcterms:created xsi:type="dcterms:W3CDTF">2017-11-08T12:33:00Z</dcterms:created>
  <dcterms:modified xsi:type="dcterms:W3CDTF">2019-04-19T10:37:19Z</dcterms:modified>
</cp:coreProperties>
</file>