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85" r:id="rId4"/>
    <p:sldId id="286" r:id="rId5"/>
    <p:sldId id="259" r:id="rId6"/>
    <p:sldId id="260" r:id="rId7"/>
    <p:sldId id="273" r:id="rId8"/>
    <p:sldId id="276" r:id="rId9"/>
    <p:sldId id="277" r:id="rId10"/>
    <p:sldId id="278" r:id="rId11"/>
    <p:sldId id="281" r:id="rId12"/>
    <p:sldId id="274" r:id="rId13"/>
    <p:sldId id="283" r:id="rId14"/>
    <p:sldId id="272" r:id="rId15"/>
    <p:sldId id="275" r:id="rId16"/>
    <p:sldId id="279" r:id="rId17"/>
    <p:sldId id="284" r:id="rId18"/>
    <p:sldId id="262" r:id="rId19"/>
  </p:sldIdLst>
  <p:sldSz cx="9144000" cy="6858000" type="screen4x3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125" d="100"/>
          <a:sy n="125" d="100"/>
        </p:scale>
        <p:origin x="-1230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205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062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888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697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47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653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852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143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328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385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442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2E703-30FC-42F7-AE98-D2B3848D0C76}" type="datetimeFigureOut">
              <a:rPr lang="ru-RU" smtClean="0"/>
              <a:t>19.04.2019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6EC21-8AE3-49EC-B298-811CD592E70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670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881" y="2779465"/>
            <a:ext cx="6134117" cy="40785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009883" y="1169605"/>
            <a:ext cx="6134117" cy="15052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8" name="Прямоугольник 7"/>
          <p:cNvSpPr/>
          <p:nvPr/>
        </p:nvSpPr>
        <p:spPr>
          <a:xfrm rot="16200000">
            <a:off x="1844670" y="4187570"/>
            <a:ext cx="3835640" cy="1505219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0" y="1122363"/>
            <a:ext cx="8851900" cy="23876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законодательных и нормативно-правовых актов, регулирующих профилактику суицидального поведения</a:t>
            </a:r>
            <a:endParaRPr lang="ru-RU" sz="4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52400" y="4851400"/>
            <a:ext cx="4699000" cy="138644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Луцык Оксана Владимировна</a:t>
            </a:r>
          </a:p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МБОУ гимназия 2, г. Сургут</a:t>
            </a:r>
            <a:endParaRPr lang="ru-RU" sz="2800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2" name="Picture 4" descr="http://www.uznat.info/uploads/posts/2016-02/1456587501_kak-otrazit-negativ-pomos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84742">
            <a:off x="6516085" y="3597718"/>
            <a:ext cx="1299528" cy="1035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198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1001" y="138336"/>
            <a:ext cx="4510296" cy="4680520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ненадлежащее исполнение родителями своих обязанностей предусмотрена гражданско-правовая ответственность в виде лишения родительских прав (ст. 69), ограничения (ст. 73),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изъятие ребенка из семьи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угрозе его жизни и здоровья (ст. 77).</a:t>
            </a:r>
          </a:p>
          <a:p>
            <a:pPr>
              <a:spcBef>
                <a:spcPts val="0"/>
              </a:spcBef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s://mmedia.ozone.ru/multimedia/1021964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429" y="365126"/>
            <a:ext cx="3730625" cy="5769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31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" y="380366"/>
            <a:ext cx="9006840" cy="1325563"/>
          </a:xfrm>
        </p:spPr>
        <p:txBody>
          <a:bodyPr>
            <a:noAutofit/>
          </a:bodyPr>
          <a:lstStyle/>
          <a:p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Российской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Федерации 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124 «Об основных гарантиях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в РФ» статья 14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160" y="1599249"/>
            <a:ext cx="9006840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«…</a:t>
            </a:r>
            <a:r>
              <a:rPr lang="ru-RU" dirty="0"/>
              <a:t>органы и учреждения системы профилактики безнадзорности и правонарушений несовершеннолетних в пределах своей компетенции обязаны обеспечивать соблюдение прав и законных интересов несовершеннолетних, осуществлять их защиту от всех форм дискриминации, физического или психического насилия, оскорбления, грубого обращения, сексуальной и иной эксплуатации, выявлять несовершеннолетних и семьи, находящиеся в социально </a:t>
            </a:r>
            <a:r>
              <a:rPr lang="ru-RU" dirty="0" smtClean="0"/>
              <a:t>опасном </a:t>
            </a:r>
            <a:r>
              <a:rPr lang="ru-RU" dirty="0"/>
              <a:t>положении, </a:t>
            </a:r>
            <a:r>
              <a:rPr lang="ru-RU" dirty="0" smtClean="0"/>
              <a:t>а </a:t>
            </a:r>
            <a:r>
              <a:rPr lang="ru-RU" dirty="0"/>
              <a:t>также незамедлительно </a:t>
            </a:r>
            <a:r>
              <a:rPr lang="ru-RU" dirty="0" smtClean="0"/>
              <a:t>информировать </a:t>
            </a:r>
            <a:r>
              <a:rPr lang="ru-RU" dirty="0"/>
              <a:t>об этом </a:t>
            </a:r>
            <a:r>
              <a:rPr lang="ru-RU" dirty="0" smtClean="0"/>
              <a:t>различные 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/>
              <a:t>структурные подразделения</a:t>
            </a:r>
          </a:p>
        </p:txBody>
      </p:sp>
    </p:spTree>
    <p:extLst>
      <p:ext uri="{BB962C8B-B14F-4D97-AF65-F5344CB8AC3E}">
        <p14:creationId xmlns:p14="http://schemas.microsoft.com/office/powerpoint/2010/main" val="17685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630680"/>
          </a:xfrm>
        </p:spPr>
        <p:txBody>
          <a:bodyPr>
            <a:noAutofit/>
          </a:bodyPr>
          <a:lstStyle/>
          <a:p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29.12.2010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436-ФЗ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защите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детей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причиняющей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их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здоровью</a:t>
            </a:r>
            <a:r>
              <a:rPr lang="en-US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en-US" sz="28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развитию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8120" y="1823472"/>
            <a:ext cx="8366760" cy="1895088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четко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информационную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продукцию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недопустимую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аудитории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регламентирует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экспертизы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информационной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продукции</a:t>
            </a:r>
            <a:r>
              <a:rPr lang="en-US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ttp://agromarket26.com/section/novosti_kompanii/upload_src/7/115x10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9055" y="3601980"/>
            <a:ext cx="4004945" cy="325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new.gzonline.ru/upload/iblock/f9e/f9e70040f173b6f0af1f285c9516ff3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575" y="3911352"/>
            <a:ext cx="4035425" cy="2580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035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" y="396240"/>
            <a:ext cx="8671560" cy="4739640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Правительства Российской Федерации от 26.10.2012 г. № 1101 "О единой автоматизированной информационной системе "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Единый реестр доменных имен,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указателей страниц сайтов в информационно-телекоммуникационной сети "Интернет" и сетевых адресов, позволяющих идентифицировать сайты в информационно-телекоммуникационной сети "Интернет", содержащие информацию, распространение которой в Российской Федерации запрещено" </a:t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cs10.pikabu.ru/post_img/2018/05/10/6/og_og_15259449782500987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11"/>
          <a:stretch/>
        </p:blipFill>
        <p:spPr bwMode="auto">
          <a:xfrm>
            <a:off x="548640" y="4953000"/>
            <a:ext cx="5455920" cy="1905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55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" y="116542"/>
            <a:ext cx="8884920" cy="1963346"/>
          </a:xfrm>
        </p:spPr>
        <p:txBody>
          <a:bodyPr>
            <a:no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Российской Федерации от 24 июня 1999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 №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120-ФЗ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«Об основах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 профилактики безнадзорности и правонарушений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несовершеннолетних» 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37928"/>
            <a:ext cx="8884920" cy="3024335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соответствии со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(п. 3) учреждения для детей-сирот и детей, оставшихся без попечения родителей, осуществляют защиту прав и законных интересов несовершеннолетних, а также участвуют в пределах своей компетенции в индивидуальной профилактической  работе с ними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6" name="Picture 4" descr="https://media.istockphoto.com/photos/silhouette-of-a-family-running-into-the-sunset-picture-id96318312?k=6&amp;m=96318312&amp;s=612x612&amp;w=0&amp;h=pKWBrdLI2KHREqM2GWRtIG8n_JloNBafCViroH3Tpf4=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972" b="12949"/>
          <a:stretch/>
        </p:blipFill>
        <p:spPr bwMode="auto">
          <a:xfrm>
            <a:off x="194310" y="4404360"/>
            <a:ext cx="5829300" cy="21793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355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" y="116542"/>
            <a:ext cx="8823960" cy="1819330"/>
          </a:xfrm>
        </p:spPr>
        <p:txBody>
          <a:bodyPr>
            <a:no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Концепция демографической политики Российской Федерации на период до 2025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года,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утвержденная Указом Президента Российской Федерации от 9 октября 2007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№ 1351.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8112" y="1781944"/>
            <a:ext cx="7787208" cy="3096343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Концепции предусмотрено сокращение уровня смертности от самоубийств за счет повышения эффективности профилактической работы.</a:t>
            </a:r>
          </a:p>
        </p:txBody>
      </p:sp>
      <p:pic>
        <p:nvPicPr>
          <p:cNvPr id="5" name="Picture 4" descr="https://parkwaydentalsmiles.com/wp-content/uploads/sites/150/2015/09/family-dentistr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8" t="25345" r="9949" b="14354"/>
          <a:stretch/>
        </p:blipFill>
        <p:spPr bwMode="auto">
          <a:xfrm>
            <a:off x="628650" y="4025036"/>
            <a:ext cx="5318761" cy="2512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980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13397"/>
            <a:ext cx="8175063" cy="1083883"/>
          </a:xfrm>
        </p:spPr>
        <p:txBody>
          <a:bodyPr>
            <a:normAutofit/>
          </a:bodyPr>
          <a:lstStyle/>
          <a:p>
            <a:r>
              <a:rPr lang="ru-RU" sz="3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Ведомственные документы по профилактике суицидального </a:t>
            </a:r>
            <a:r>
              <a:rPr lang="ru-RU" sz="3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поведения</a:t>
            </a:r>
            <a:endParaRPr lang="ru-RU" sz="3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0864" y="1097280"/>
            <a:ext cx="8621216" cy="5516880"/>
          </a:xfrm>
        </p:spPr>
        <p:txBody>
          <a:bodyPr>
            <a:normAutofit fontScale="85000" lnSpcReduction="10000"/>
          </a:bodyPr>
          <a:lstStyle/>
          <a:p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/>
              <a:t>Информационное письмо </a:t>
            </a:r>
            <a:r>
              <a:rPr lang="ru-RU" dirty="0" err="1"/>
              <a:t>Минобрнауки</a:t>
            </a:r>
            <a:r>
              <a:rPr lang="ru-RU" dirty="0"/>
              <a:t> России от 26.01.2000 г. № 22-06-86 "О мерах по профилактике суицида среди детей и подростков".</a:t>
            </a:r>
          </a:p>
          <a:p>
            <a:r>
              <a:rPr lang="ru-RU" dirty="0"/>
              <a:t> </a:t>
            </a:r>
            <a:r>
              <a:rPr lang="ru-RU" dirty="0" smtClean="0"/>
              <a:t>Информационное </a:t>
            </a:r>
            <a:r>
              <a:rPr lang="ru-RU" dirty="0"/>
              <a:t>письмо </a:t>
            </a:r>
            <a:r>
              <a:rPr lang="ru-RU" dirty="0" err="1"/>
              <a:t>Минобрнауки</a:t>
            </a:r>
            <a:r>
              <a:rPr lang="ru-RU" dirty="0"/>
              <a:t> России от 29.05.2003 г. № 03-51-102ин/22-03 "О мерах по усилению профилактики суицида среди детей и подростков".</a:t>
            </a:r>
          </a:p>
          <a:p>
            <a:r>
              <a:rPr lang="ru-RU" dirty="0"/>
              <a:t> </a:t>
            </a:r>
            <a:r>
              <a:rPr lang="ru-RU" dirty="0" smtClean="0"/>
              <a:t>Письмо </a:t>
            </a:r>
            <a:r>
              <a:rPr lang="ru-RU" dirty="0" err="1"/>
              <a:t>Рособрнадзора</a:t>
            </a:r>
            <a:r>
              <a:rPr lang="ru-RU" dirty="0"/>
              <a:t> от 20.09.2004 г. № 01-130/07-01 "О мерах по профилактике суицида среди детей и подростков".</a:t>
            </a:r>
          </a:p>
          <a:p>
            <a:r>
              <a:rPr lang="ru-RU" dirty="0"/>
              <a:t> </a:t>
            </a:r>
            <a:r>
              <a:rPr lang="ru-RU" dirty="0" smtClean="0"/>
              <a:t>Письмо </a:t>
            </a:r>
            <a:r>
              <a:rPr lang="ru-RU" dirty="0" err="1"/>
              <a:t>Минобрнауки</a:t>
            </a:r>
            <a:r>
              <a:rPr lang="ru-RU" dirty="0"/>
              <a:t> России от 18.01.2016 г. №07-149 «О направлении методических рекомендаций по профилактике суицида»</a:t>
            </a:r>
          </a:p>
          <a:p>
            <a:r>
              <a:rPr lang="ru-RU" dirty="0"/>
              <a:t>Рекомендации по ограничению доступа обучающихся к видам информации, распространяемой посредством сети "Интернет", причиняющей вред здоровью и (или) развитию детей, а также не соответствующей задачам образования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b="1" dirty="0" smtClean="0"/>
              <a:t> </a:t>
            </a:r>
            <a:endParaRPr lang="ru-RU" sz="2000" dirty="0"/>
          </a:p>
          <a:p>
            <a:pPr marL="0" indent="0" algn="just">
              <a:buNone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9901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Предложенные меры позволяют разделить данные документы по нескольким основаниям: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-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документы, которые регламентируют деятельность учреждений, специалистов по профилактике суицидального поведения подростков;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документы, определяющие меру наказания за создание или допущение ситуаций, которые могут повлечь за собой случаи подросткового суицида;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документы, определяющие степень ответственности родителей за воспитание и сохранность жизни детей.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5654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728" y="310194"/>
            <a:ext cx="88239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не смотря на достаточное количество данных документов, можно отметить их слабую действенность, недостаточно полно прописаны механизмы реализации действий по профилактике суицидального поведения, что не позволяет в полной мере решить данную социальную проблему.</a:t>
            </a:r>
          </a:p>
        </p:txBody>
      </p:sp>
      <p:pic>
        <p:nvPicPr>
          <p:cNvPr id="4098" name="Picture 2" descr="https://avatars.mds.yandex.net/get-zen_doc/147743/pub_5a61c6d6a936f472d88668c1_5a61c6fc9e29a26abd71367d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880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500" y="381000"/>
            <a:ext cx="8674100" cy="1203960"/>
          </a:xfrm>
        </p:spPr>
        <p:txBody>
          <a:bodyPr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ru-RU" alt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«Самоубийство – мольба о помощи, </a:t>
            </a:r>
            <a:br>
              <a:rPr lang="ru-RU" alt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которую никто не услышал</a:t>
            </a:r>
            <a:r>
              <a:rPr lang="ru-RU" altLang="ru-RU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altLang="ru-RU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Р. Алев</a:t>
            </a:r>
            <a:r>
              <a:rPr lang="ru-RU" altLang="ru-RU" i="1" dirty="0"/>
              <a:t/>
            </a:r>
            <a:br>
              <a:rPr lang="ru-RU" altLang="ru-RU" i="1" dirty="0"/>
            </a:br>
            <a:r>
              <a:rPr lang="ru-RU" altLang="ru-RU" dirty="0"/>
              <a:t/>
            </a:r>
            <a:br>
              <a:rPr lang="ru-RU" alt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158241"/>
            <a:ext cx="9055100" cy="481076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данным ВОЗ и ЮНИСЕФ </a:t>
            </a:r>
            <a:endParaRPr lang="ru-RU" alt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Россия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 лидирующие позиции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суицидов </a:t>
            </a:r>
            <a:r>
              <a:rPr lang="ru-RU" alt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среди детей и молодежи в </a:t>
            </a:r>
            <a:r>
              <a:rPr lang="ru-RU" alt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Европе</a:t>
            </a:r>
          </a:p>
          <a:p>
            <a:pPr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Социальная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профилактика суицидального поведения подростков является достаточно актуальной для нашего общества и об этом свидетельствует ряд нормативно-правовых документов.</a:t>
            </a:r>
          </a:p>
          <a:p>
            <a:pPr algn="ctr">
              <a:buNone/>
            </a:pPr>
            <a:endParaRPr lang="ru-RU" altLang="ru-RU" dirty="0"/>
          </a:p>
          <a:p>
            <a:endParaRPr lang="ru-RU" dirty="0"/>
          </a:p>
        </p:txBody>
      </p:sp>
      <p:pic>
        <p:nvPicPr>
          <p:cNvPr id="6" name="Picture 2" descr="https://www.techexplorist.com/wp-content/uploads/2017/12/hands-reach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35" y="4184586"/>
            <a:ext cx="5346065" cy="25616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249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28"/>
          <a:stretch/>
        </p:blipFill>
        <p:spPr bwMode="auto">
          <a:xfrm>
            <a:off x="144464" y="144463"/>
            <a:ext cx="8716202" cy="6398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7588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3.wp.com/aae.su/wp-content/uploads/2017/04/1395091723_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85" y="0"/>
            <a:ext cx="5924550" cy="674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088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7"/>
            <a:ext cx="8547100" cy="561973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Законодательное </a:t>
            </a:r>
            <a:br>
              <a:rPr lang="ru-RU" alt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нормативно - правовое регулирование </a:t>
            </a:r>
            <a:endParaRPr lang="ru-RU" sz="2800" b="1" dirty="0">
              <a:solidFill>
                <a:schemeClr val="accent5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7700" y="1825625"/>
            <a:ext cx="4057650" cy="4351338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20 </a:t>
            </a:r>
          </a:p>
          <a:p>
            <a:pPr marL="0" indent="0" algn="ctr">
              <a:spcBef>
                <a:spcPts val="0"/>
              </a:spcBef>
              <a:buNone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имеет право на жизнь.</a:t>
            </a:r>
          </a:p>
          <a:p>
            <a:pPr marL="0" indent="0">
              <a:spcBef>
                <a:spcPts val="0"/>
              </a:spcBef>
              <a:buNone/>
            </a:pP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1026" name="Picture 2" descr="https://ozon-st.cdn.ngenix.net/multimedia/10166322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" y="1128608"/>
            <a:ext cx="3878580" cy="5461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97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14800" y="316865"/>
            <a:ext cx="4876800" cy="435133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Статья 6 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Государства - участники признают, что каждый ребенок имеет неотъемлемое право на жизнь. </a:t>
            </a:r>
          </a:p>
          <a:p>
            <a:pPr marL="0" indent="0" algn="just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Государства - участники обеспечивают в максимально возможной степени выживание и здоровое развитие ребенка.</a:t>
            </a:r>
            <a:endParaRPr lang="ru-RU" dirty="0"/>
          </a:p>
        </p:txBody>
      </p:sp>
      <p:pic>
        <p:nvPicPr>
          <p:cNvPr id="2050" name="Picture 2" descr="http://cbs.kamensk.ru/images/novosti/9-prav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15" y="515722"/>
            <a:ext cx="3837305" cy="5812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4379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484785"/>
            <a:ext cx="6624736" cy="1728191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12920" y="116632"/>
            <a:ext cx="4651568" cy="460851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41 регламентирует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безопасности обучающихся и профилактику несчастных случаев во время их пребывания в образовательной организации. </a:t>
            </a: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Организации, осуществляющие образовательную деятельность создают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для охраны здоровья обучающихся, в том числе обеспечивают: проведение профилактических и оздоровительных мероприятий, обучение и воспитание в сфере охраны здоровья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 в РФ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\Desktop\закон об образ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7943"/>
            <a:ext cx="3882712" cy="6147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94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45281" y="116542"/>
            <a:ext cx="4718680" cy="5131698"/>
          </a:xfrm>
        </p:spPr>
        <p:txBody>
          <a:bodyPr>
            <a:noAutofit/>
          </a:bodyPr>
          <a:lstStyle/>
          <a:p>
            <a:pPr marL="0" indent="0"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жестокое обращение с детьми (физическое, сексуальное, психическое (эмоционально дурное обращение) насилие, отсутствие заботы (пренебрежение основными потребностями ребенка</a:t>
            </a:r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его тяжести предусмотрено привлечение родителей к административной ответственности </a:t>
            </a:r>
          </a:p>
        </p:txBody>
      </p:sp>
      <p:pic>
        <p:nvPicPr>
          <p:cNvPr id="6146" name="Picture 2" descr="C:\Users\User\Downloads\КОА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66" y="365126"/>
            <a:ext cx="3972015" cy="5930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4045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242352"/>
            <a:ext cx="4351352" cy="4166277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как нанесение вреда здоровью может быть причиной суицидального поведения среди детей и подростков, предусмотрена уголовная ответственность </a:t>
            </a:r>
            <a:endParaRPr lang="ru-RU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ст. 117 «Истязание», </a:t>
            </a:r>
            <a:endParaRPr lang="ru-RU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110 «Доведение до самоубийства», ст.</a:t>
            </a:r>
          </a:p>
          <a:p>
            <a:pPr marL="0" indent="0">
              <a:buNone/>
            </a:pP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131-134 «О преступлениях сексуального характера»)</a:t>
            </a:r>
            <a:endParaRPr lang="ru-RU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User\Downloads\уголовны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48" y="242352"/>
            <a:ext cx="3985592" cy="643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69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647</TotalTime>
  <Words>599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Изучение законодательных и нормативно-правовых актов, регулирующих профилактику суицидального поведения</vt:lpstr>
      <vt:lpstr>«Самоубийство – мольба о помощи,  которую никто не услышал» Р. Алев  </vt:lpstr>
      <vt:lpstr>Презентация PowerPoint</vt:lpstr>
      <vt:lpstr>Презентация PowerPoint</vt:lpstr>
      <vt:lpstr>Законодательное  и нормативно - правовое регулирование </vt:lpstr>
      <vt:lpstr>Презентация PowerPoint</vt:lpstr>
      <vt:lpstr> </vt:lpstr>
      <vt:lpstr> </vt:lpstr>
      <vt:lpstr>  </vt:lpstr>
      <vt:lpstr>   </vt:lpstr>
      <vt:lpstr>Федеральный Закон Российской Федерации  № 124 «Об основных гарантиях прав ребенка в РФ» статья 14</vt:lpstr>
      <vt:lpstr>Федеральный Закон РФ от 29.12.2010 года № 436-ФЗ  «О защите детей от информации, причиняющей вред их здоровью и развитию»</vt:lpstr>
      <vt:lpstr>Постановление Правительства Российской Федерации от 26.10.2012 г. № 1101 "О единой автоматизированной информационной системе "Единый реестр доменных имен,  указателей страниц сайтов в информационно-телекоммуникационной сети "Интернет" и сетевых адресов, позволяющих идентифицировать сайты в информационно-телекоммуникационной сети "Интернет", содержащие информацию, распространение которой в Российской Федерации запрещено"  </vt:lpstr>
      <vt:lpstr>Федеральный Закон Российской Федерации от 24 июня 1999 года № 120-ФЗ «Об основах системы профилактики безнадзорности и правонарушений несовершеннолетних» </vt:lpstr>
      <vt:lpstr>Концепция демографической политики Российской Федерации на период до 2025 года, утвержденная Указом Президента Российской Федерации от 9 октября 2007 года № 1351.</vt:lpstr>
      <vt:lpstr>Ведомственные документы по профилактике суицидального поведения</vt:lpstr>
      <vt:lpstr>Предложенные меры позволяют разделить данные документы по нескольким основаниям: 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Изучение законодательных и нормативно-правовых актов, регулирующих профилактику суицидального поведения.</dc:title>
  <dc:creator>Иван Луцык</dc:creator>
  <cp:lastModifiedBy>Ольга Васильевна Кременецкая</cp:lastModifiedBy>
  <cp:revision>19</cp:revision>
  <cp:lastPrinted>2019-03-21T09:26:32Z</cp:lastPrinted>
  <dcterms:created xsi:type="dcterms:W3CDTF">2019-03-17T09:32:34Z</dcterms:created>
  <dcterms:modified xsi:type="dcterms:W3CDTF">2019-04-19T10:36:22Z</dcterms:modified>
</cp:coreProperties>
</file>