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8" r:id="rId4"/>
    <p:sldId id="266" r:id="rId5"/>
    <p:sldId id="259" r:id="rId6"/>
    <p:sldId id="265" r:id="rId7"/>
    <p:sldId id="267" r:id="rId8"/>
    <p:sldId id="262" r:id="rId9"/>
    <p:sldId id="269" r:id="rId10"/>
    <p:sldId id="270" r:id="rId11"/>
    <p:sldId id="277" r:id="rId12"/>
    <p:sldId id="278" r:id="rId13"/>
    <p:sldId id="279" r:id="rId14"/>
    <p:sldId id="280" r:id="rId15"/>
    <p:sldId id="281" r:id="rId16"/>
    <p:sldId id="271" r:id="rId17"/>
    <p:sldId id="272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37"/>
          <p:cNvGrpSpPr/>
          <p:nvPr userDrawn="1"/>
        </p:nvGrpSpPr>
        <p:grpSpPr>
          <a:xfrm>
            <a:off x="-9525" y="0"/>
            <a:ext cx="9166225" cy="6875462"/>
            <a:chOff x="-9525" y="-9525"/>
            <a:chExt cx="9166225" cy="6884988"/>
          </a:xfrm>
        </p:grpSpPr>
        <p:sp>
          <p:nvSpPr>
            <p:cNvPr id="39" name="Freeform 7"/>
            <p:cNvSpPr>
              <a:spLocks/>
            </p:cNvSpPr>
            <p:nvPr/>
          </p:nvSpPr>
          <p:spPr bwMode="gray">
            <a:xfrm>
              <a:off x="-9525" y="-9525"/>
              <a:ext cx="9156700" cy="6872288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tint val="3137"/>
                    <a:invGamma/>
                  </a:schemeClr>
                </a:gs>
                <a:gs pos="100000">
                  <a:schemeClr val="bg1">
                    <a:alpha val="70000"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40" name="Line 13"/>
            <p:cNvSpPr>
              <a:spLocks noChangeShapeType="1"/>
            </p:cNvSpPr>
            <p:nvPr/>
          </p:nvSpPr>
          <p:spPr bwMode="gray">
            <a:xfrm flipH="1">
              <a:off x="481331" y="0"/>
              <a:ext cx="45719" cy="6858000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1" name="Line 14"/>
            <p:cNvSpPr>
              <a:spLocks noChangeShapeType="1"/>
            </p:cNvSpPr>
            <p:nvPr/>
          </p:nvSpPr>
          <p:spPr bwMode="gray">
            <a:xfrm>
              <a:off x="1677988" y="0"/>
              <a:ext cx="0" cy="6832600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2" name="Line 15"/>
            <p:cNvSpPr>
              <a:spLocks noChangeShapeType="1"/>
            </p:cNvSpPr>
            <p:nvPr/>
          </p:nvSpPr>
          <p:spPr bwMode="gray">
            <a:xfrm>
              <a:off x="2830513" y="0"/>
              <a:ext cx="0" cy="6861175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3" name="Line 16"/>
            <p:cNvSpPr>
              <a:spLocks noChangeShapeType="1"/>
            </p:cNvSpPr>
            <p:nvPr/>
          </p:nvSpPr>
          <p:spPr bwMode="gray">
            <a:xfrm>
              <a:off x="3983038" y="0"/>
              <a:ext cx="0" cy="6875463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4" name="Line 17"/>
            <p:cNvSpPr>
              <a:spLocks noChangeShapeType="1"/>
            </p:cNvSpPr>
            <p:nvPr/>
          </p:nvSpPr>
          <p:spPr bwMode="gray">
            <a:xfrm>
              <a:off x="5133975" y="388938"/>
              <a:ext cx="0" cy="6486525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5" name="Line 18"/>
            <p:cNvSpPr>
              <a:spLocks noChangeShapeType="1"/>
            </p:cNvSpPr>
            <p:nvPr/>
          </p:nvSpPr>
          <p:spPr bwMode="gray">
            <a:xfrm flipH="1">
              <a:off x="6286500" y="0"/>
              <a:ext cx="12" cy="6875463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6" name="Line 19"/>
            <p:cNvSpPr>
              <a:spLocks noChangeShapeType="1"/>
            </p:cNvSpPr>
            <p:nvPr/>
          </p:nvSpPr>
          <p:spPr bwMode="gray">
            <a:xfrm>
              <a:off x="7393306" y="214290"/>
              <a:ext cx="45719" cy="6661173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7" name="Line 23"/>
            <p:cNvSpPr>
              <a:spLocks noChangeShapeType="1"/>
            </p:cNvSpPr>
            <p:nvPr/>
          </p:nvSpPr>
          <p:spPr bwMode="gray">
            <a:xfrm rot="5400000">
              <a:off x="4578350" y="-3036887"/>
              <a:ext cx="0" cy="9156700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8" name="Line 24"/>
            <p:cNvSpPr>
              <a:spLocks noChangeShapeType="1"/>
            </p:cNvSpPr>
            <p:nvPr/>
          </p:nvSpPr>
          <p:spPr bwMode="gray">
            <a:xfrm rot="5400000">
              <a:off x="4578350" y="-1912937"/>
              <a:ext cx="0" cy="9156700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49" name="Line 26"/>
            <p:cNvSpPr>
              <a:spLocks noChangeShapeType="1"/>
            </p:cNvSpPr>
            <p:nvPr/>
          </p:nvSpPr>
          <p:spPr bwMode="gray">
            <a:xfrm rot="5400000">
              <a:off x="4579938" y="334962"/>
              <a:ext cx="0" cy="9153525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0" name="Line 27"/>
            <p:cNvSpPr>
              <a:spLocks noChangeShapeType="1"/>
            </p:cNvSpPr>
            <p:nvPr/>
          </p:nvSpPr>
          <p:spPr bwMode="gray">
            <a:xfrm rot="5400000">
              <a:off x="4535646" y="1500026"/>
              <a:ext cx="45719" cy="9117015"/>
            </a:xfrm>
            <a:prstGeom prst="line">
              <a:avLst/>
            </a:prstGeom>
            <a:noFill/>
            <a:ln w="9525">
              <a:solidFill>
                <a:srgbClr val="FFFFFF">
                  <a:alpha val="50000"/>
                </a:srgbClr>
              </a:solidFill>
              <a:round/>
              <a:headEnd/>
              <a:tailEnd/>
            </a:ln>
            <a:effectLst>
              <a:outerShdw dist="17961" dir="2700000" algn="ctr" rotWithShape="0">
                <a:schemeClr val="accent2">
                  <a:alpha val="35001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51" name="Rectangle 28"/>
            <p:cNvSpPr>
              <a:spLocks noChangeArrowheads="1"/>
            </p:cNvSpPr>
            <p:nvPr/>
          </p:nvSpPr>
          <p:spPr bwMode="gray">
            <a:xfrm>
              <a:off x="4005263" y="2692400"/>
              <a:ext cx="1128712" cy="1079500"/>
            </a:xfrm>
            <a:prstGeom prst="rect">
              <a:avLst/>
            </a:prstGeom>
            <a:solidFill>
              <a:srgbClr val="FFFFFF">
                <a:alpha val="25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2" name="Rectangle 31"/>
            <p:cNvSpPr>
              <a:spLocks noChangeArrowheads="1"/>
            </p:cNvSpPr>
            <p:nvPr/>
          </p:nvSpPr>
          <p:spPr bwMode="gray">
            <a:xfrm>
              <a:off x="6307138" y="6064250"/>
              <a:ext cx="1128712" cy="796925"/>
            </a:xfrm>
            <a:prstGeom prst="rect">
              <a:avLst/>
            </a:prstGeom>
            <a:solidFill>
              <a:srgbClr val="FFFFFF">
                <a:alpha val="2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Rectangle 34"/>
            <p:cNvSpPr>
              <a:spLocks noChangeArrowheads="1"/>
            </p:cNvSpPr>
            <p:nvPr/>
          </p:nvSpPr>
          <p:spPr bwMode="gray">
            <a:xfrm>
              <a:off x="6300788" y="1566863"/>
              <a:ext cx="1120775" cy="1079500"/>
            </a:xfrm>
            <a:prstGeom prst="rect">
              <a:avLst/>
            </a:prstGeom>
            <a:solidFill>
              <a:srgbClr val="FFFFFF">
                <a:alpha val="30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3132" name="Rectangle 60"/>
          <p:cNvSpPr>
            <a:spLocks noChangeArrowheads="1"/>
          </p:cNvSpPr>
          <p:nvPr/>
        </p:nvSpPr>
        <p:spPr bwMode="gray">
          <a:xfrm>
            <a:off x="285750" y="2427288"/>
            <a:ext cx="1012825" cy="1025525"/>
          </a:xfrm>
          <a:prstGeom prst="rect">
            <a:avLst/>
          </a:prstGeom>
          <a:solidFill>
            <a:srgbClr val="FFFFFF">
              <a:alpha val="39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34" name="Rectangle 62"/>
          <p:cNvSpPr>
            <a:spLocks noChangeArrowheads="1"/>
          </p:cNvSpPr>
          <p:nvPr/>
        </p:nvSpPr>
        <p:spPr bwMode="gray">
          <a:xfrm>
            <a:off x="1331913" y="1588"/>
            <a:ext cx="101282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03" name="Rectangle 31"/>
          <p:cNvSpPr>
            <a:spLocks noChangeArrowheads="1"/>
          </p:cNvSpPr>
          <p:nvPr/>
        </p:nvSpPr>
        <p:spPr bwMode="gray">
          <a:xfrm>
            <a:off x="285750" y="2435225"/>
            <a:ext cx="1012825" cy="1025525"/>
          </a:xfrm>
          <a:prstGeom prst="rect">
            <a:avLst/>
          </a:prstGeom>
          <a:solidFill>
            <a:srgbClr val="FFFFFF">
              <a:alpha val="3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333375" y="1884363"/>
            <a:ext cx="82296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pic>
        <p:nvPicPr>
          <p:cNvPr id="54" name="Picture 4" descr="H:\графика\asadal\scool\scool\38 [Converted]111.png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20" t="16669" r="3650"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5" name="Picture 3" descr="H:\графика\asadal\scool\scool\38 [Converted].png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539" b="11939"/>
          <a:stretch>
            <a:fillRect/>
          </a:stretch>
        </p:blipFill>
        <p:spPr bwMode="auto">
          <a:xfrm>
            <a:off x="0" y="5857892"/>
            <a:ext cx="2190705" cy="1000108"/>
          </a:xfrm>
          <a:prstGeom prst="rect">
            <a:avLst/>
          </a:prstGeom>
          <a:noFill/>
        </p:spPr>
      </p:pic>
      <p:pic>
        <p:nvPicPr>
          <p:cNvPr id="56" name="Picture 2" descr="H:\графика\asadal\scool\scool\23\10101010.png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857"/>
          <a:stretch>
            <a:fillRect/>
          </a:stretch>
        </p:blipFill>
        <p:spPr bwMode="auto">
          <a:xfrm flipH="1">
            <a:off x="8501090" y="5693045"/>
            <a:ext cx="642910" cy="116495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102CA07C-D2D4-49EB-B429-D36457B27234}" type="datetimeFigureOut">
              <a:rPr lang="ru-RU" smtClean="0"/>
              <a:pPr/>
              <a:t>19.04.2019</a:t>
            </a:fld>
            <a:endParaRPr lang="ru-RU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CA27B7B-7789-4F28-9A01-7B5F708BEC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8920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8921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38923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4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5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6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7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8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29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0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31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38934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35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36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38937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938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939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38941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2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3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4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5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6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7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48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38950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951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38954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38956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57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4" y="326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58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4" y="176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59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60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3" y="891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61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0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62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38963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3" y="136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38964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89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89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89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89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8916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8916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8916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8916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9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89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511300"/>
            <a:ext cx="7486680" cy="3132146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  <a:effectLst/>
              </a:rPr>
              <a:t>Взаимодействие семьи и школы в воспитании и обучении детей в соответствии с ФГОС</a:t>
            </a:r>
            <a:endParaRPr lang="ru-RU" b="1" dirty="0">
              <a:solidFill>
                <a:srgbClr val="0000FF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5643578"/>
            <a:ext cx="8643998" cy="625468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7786742" cy="106202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Вовлечение родителей в учебно-воспитательный процесс</a:t>
            </a:r>
            <a:endParaRPr lang="ru-RU" sz="3600" b="1" dirty="0">
              <a:solidFill>
                <a:srgbClr val="0000CC"/>
              </a:solidFill>
            </a:endParaRPr>
          </a:p>
        </p:txBody>
      </p:sp>
      <p:pic>
        <p:nvPicPr>
          <p:cNvPr id="10" name="Содержимое 9" descr="viber image 2019-03-18 , 10.26.21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1268760"/>
            <a:ext cx="5123155" cy="3414102"/>
          </a:xfrm>
        </p:spPr>
      </p:pic>
      <p:pic>
        <p:nvPicPr>
          <p:cNvPr id="29699" name="Picture 3" descr="C:\Documents and Settings\Раиса\Рабочий стол\Фото 6 класс\конец 6 класса\IMG_20150521_14471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086600" y="-12115800"/>
            <a:ext cx="1620000" cy="2160000"/>
          </a:xfrm>
          <a:prstGeom prst="rect">
            <a:avLst/>
          </a:prstGeom>
          <a:noFill/>
        </p:spPr>
      </p:pic>
      <p:pic>
        <p:nvPicPr>
          <p:cNvPr id="11" name="Содержимое 10" descr="viber image 2019-03-18 , 10.26.22.jpg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9939" y="4005064"/>
            <a:ext cx="4539985" cy="2553742"/>
          </a:xfrm>
        </p:spPr>
      </p:pic>
      <p:pic>
        <p:nvPicPr>
          <p:cNvPr id="12" name="Рисунок 11" descr="viber image 2019-03-18 , 21.05.25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1196752"/>
            <a:ext cx="2160240" cy="28803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7786742" cy="106202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Вовлечение родителей в учебно-воспитательный процесс</a:t>
            </a:r>
            <a:endParaRPr lang="ru-RU" sz="3600" b="1" dirty="0">
              <a:solidFill>
                <a:srgbClr val="0000CC"/>
              </a:solidFill>
            </a:endParaRPr>
          </a:p>
        </p:txBody>
      </p:sp>
      <p:pic>
        <p:nvPicPr>
          <p:cNvPr id="29699" name="Picture 3" descr="C:\Documents and Settings\Раиса\Рабочий стол\Фото 6 класс\конец 6 класса\IMG_20150521_1447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086600" y="-12115800"/>
            <a:ext cx="1620000" cy="2160000"/>
          </a:xfrm>
          <a:prstGeom prst="rect">
            <a:avLst/>
          </a:prstGeom>
          <a:noFill/>
        </p:spPr>
      </p:pic>
      <p:pic>
        <p:nvPicPr>
          <p:cNvPr id="7" name="Содержимое 6" descr="viber image 2019-03-18 , 11.15.50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05" y="1772817"/>
            <a:ext cx="4398995" cy="3299246"/>
          </a:xfrm>
        </p:spPr>
      </p:pic>
      <p:pic>
        <p:nvPicPr>
          <p:cNvPr id="10" name="Содержимое 9" descr="viber image 2019-03-20 , 20.13.01.jpg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4450" y="1230445"/>
            <a:ext cx="3191966" cy="4255955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7786742" cy="106202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Вовлечение родителей в учебно-воспитательный процесс</a:t>
            </a:r>
            <a:endParaRPr lang="ru-RU" sz="3600" b="1" dirty="0">
              <a:solidFill>
                <a:srgbClr val="0000CC"/>
              </a:solidFill>
            </a:endParaRPr>
          </a:p>
        </p:txBody>
      </p:sp>
      <p:pic>
        <p:nvPicPr>
          <p:cNvPr id="29699" name="Picture 3" descr="C:\Documents and Settings\Раиса\Рабочий стол\Фото 6 класс\конец 6 класса\IMG_20150521_1447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086600" y="-12115800"/>
            <a:ext cx="1620000" cy="2160000"/>
          </a:xfrm>
          <a:prstGeom prst="rect">
            <a:avLst/>
          </a:prstGeom>
          <a:noFill/>
        </p:spPr>
      </p:pic>
      <p:pic>
        <p:nvPicPr>
          <p:cNvPr id="14" name="Содержимое 13" descr="viber image 2019-03-18 , 21.01.31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484784"/>
            <a:ext cx="3771900" cy="2828925"/>
          </a:xfrm>
        </p:spPr>
      </p:pic>
      <p:pic>
        <p:nvPicPr>
          <p:cNvPr id="17" name="Содержимое 16" descr="IMG_6163 (1).JPG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2636912"/>
            <a:ext cx="4567386" cy="304492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7786742" cy="106202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Вовлечение родителей в учебно-воспитательный процесс</a:t>
            </a:r>
            <a:endParaRPr lang="ru-RU" sz="3600" b="1" dirty="0">
              <a:solidFill>
                <a:srgbClr val="0000CC"/>
              </a:solidFill>
            </a:endParaRPr>
          </a:p>
        </p:txBody>
      </p:sp>
      <p:pic>
        <p:nvPicPr>
          <p:cNvPr id="29699" name="Picture 3" descr="C:\Documents and Settings\Раиса\Рабочий стол\Фото 6 класс\конец 6 класса\IMG_20150521_1447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086600" y="-12115800"/>
            <a:ext cx="1620000" cy="2160000"/>
          </a:xfrm>
          <a:prstGeom prst="rect">
            <a:avLst/>
          </a:prstGeom>
          <a:noFill/>
        </p:spPr>
      </p:pic>
      <p:pic>
        <p:nvPicPr>
          <p:cNvPr id="9" name="Содержимое 8" descr="viber image 2019-03-18 , 10.29.44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272" y="2243137"/>
            <a:ext cx="4077428" cy="3058071"/>
          </a:xfrm>
        </p:spPr>
      </p:pic>
      <p:pic>
        <p:nvPicPr>
          <p:cNvPr id="10" name="Содержимое 9" descr="viber image 2019-03-20 , 20.13.02.jpg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0099" y="2243137"/>
            <a:ext cx="4269449" cy="3202087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7786742" cy="106202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Вовлечение родителей в учебно-воспитательный процесс</a:t>
            </a:r>
            <a:endParaRPr lang="ru-RU" sz="3600" b="1" dirty="0">
              <a:solidFill>
                <a:srgbClr val="0000CC"/>
              </a:solidFill>
            </a:endParaRPr>
          </a:p>
        </p:txBody>
      </p:sp>
      <p:pic>
        <p:nvPicPr>
          <p:cNvPr id="29699" name="Picture 3" descr="C:\Documents and Settings\Раиса\Рабочий стол\Фото 6 класс\конец 6 класса\IMG_20150521_1447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086600" y="-12115800"/>
            <a:ext cx="1620000" cy="2160000"/>
          </a:xfrm>
          <a:prstGeom prst="rect">
            <a:avLst/>
          </a:prstGeom>
          <a:noFill/>
        </p:spPr>
      </p:pic>
      <p:pic>
        <p:nvPicPr>
          <p:cNvPr id="14" name="Рисунок 13" descr="viber image 2019-03-20 , 20.37.28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3429000"/>
            <a:ext cx="4582553" cy="3140968"/>
          </a:xfrm>
          <a:prstGeom prst="rect">
            <a:avLst/>
          </a:prstGeom>
        </p:spPr>
      </p:pic>
      <p:pic>
        <p:nvPicPr>
          <p:cNvPr id="16" name="Содержимое 15" descr="viber image 2019-03-18 , 10.27.25.jpg"/>
          <p:cNvPicPr>
            <a:picLocks noGrp="1" noChangeAspect="1"/>
          </p:cNvPicPr>
          <p:nvPr>
            <p:ph sz="half"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1268760"/>
            <a:ext cx="3771900" cy="2828925"/>
          </a:xfrm>
        </p:spPr>
      </p:pic>
      <p:pic>
        <p:nvPicPr>
          <p:cNvPr id="18" name="Содержимое 17" descr="viber image 2019-03-20 , 20.37.26.jpg"/>
          <p:cNvPicPr>
            <a:picLocks noGrp="1" noChangeAspect="1"/>
          </p:cNvPicPr>
          <p:nvPr>
            <p:ph sz="half" idx="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12" y="1124744"/>
            <a:ext cx="2743200" cy="36576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7786742" cy="1062022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Вовлечение родителей в учебно-воспитательный процесс</a:t>
            </a:r>
            <a:endParaRPr lang="ru-RU" sz="3600" b="1" dirty="0">
              <a:solidFill>
                <a:srgbClr val="0000CC"/>
              </a:solidFill>
            </a:endParaRPr>
          </a:p>
        </p:txBody>
      </p:sp>
      <p:pic>
        <p:nvPicPr>
          <p:cNvPr id="29699" name="Picture 3" descr="C:\Documents and Settings\Раиса\Рабочий стол\Фото 6 класс\конец 6 класса\IMG_20150521_1447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086600" y="-12115800"/>
            <a:ext cx="1620000" cy="2160000"/>
          </a:xfrm>
          <a:prstGeom prst="rect">
            <a:avLst/>
          </a:prstGeom>
          <a:noFill/>
        </p:spPr>
      </p:pic>
      <p:pic>
        <p:nvPicPr>
          <p:cNvPr id="10" name="Содержимое 9" descr="viber image 2019-03-20 , 20.37.26111.jpg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716" y="1844825"/>
            <a:ext cx="4302984" cy="3227238"/>
          </a:xfrm>
        </p:spPr>
      </p:pic>
      <p:pic>
        <p:nvPicPr>
          <p:cNvPr id="11" name="Содержимое 10" descr="viber image 2019-03-20 , 20.37.27345.jpg"/>
          <p:cNvPicPr>
            <a:picLocks noGrp="1" noChangeAspect="1"/>
          </p:cNvPicPr>
          <p:nvPr>
            <p:ph sz="half" idx="2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5302" y="1828800"/>
            <a:ext cx="2982348" cy="3976464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52400"/>
            <a:ext cx="7270780" cy="113346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Принципы  общения с родителями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142976" y="1285860"/>
            <a:ext cx="7239024" cy="4000528"/>
          </a:xfrm>
        </p:spPr>
        <p:txBody>
          <a:bodyPr/>
          <a:lstStyle/>
          <a:p>
            <a:pPr lvl="0"/>
            <a:r>
              <a:rPr lang="ru-RU" sz="2800" dirty="0" smtClean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Помнить, что их дети - самое дорогое в жизни. Быть умной и тактичной. Постараться не обидеть и не унизить их достоинство.</a:t>
            </a:r>
          </a:p>
          <a:p>
            <a:pPr lvl="0"/>
            <a:r>
              <a:rPr lang="ru-RU" sz="2800" dirty="0" smtClean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Каждая встреча должна стать для родителей полезной и результативной. Каждое собрание - вооружить их новыми знаниями в области педагогики, психологии, процесса обучения.</a:t>
            </a:r>
          </a:p>
          <a:p>
            <a:pPr lvl="0"/>
            <a:r>
              <a:rPr lang="ru-RU" sz="2800" dirty="0" smtClean="0">
                <a:solidFill>
                  <a:srgbClr val="0000CC"/>
                </a:solidFill>
                <a:latin typeface="+mn-lt"/>
                <a:ea typeface="+mn-ea"/>
                <a:cs typeface="+mn-cs"/>
              </a:rPr>
              <a:t>Только в содружестве с родителями можно добиться хороших результатов.</a:t>
            </a:r>
          </a:p>
          <a:p>
            <a:endParaRPr lang="ru-RU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7715304" cy="1633526"/>
          </a:xfrm>
        </p:spPr>
        <p:txBody>
          <a:bodyPr/>
          <a:lstStyle/>
          <a:p>
            <a:r>
              <a:rPr lang="ru-RU" sz="3600" b="1" dirty="0" smtClean="0">
                <a:solidFill>
                  <a:schemeClr val="tx2"/>
                </a:solidFill>
              </a:rPr>
              <a:t>Развитие личности ребёнка  - основная цель образования в условиях внедрения ФГОС</a:t>
            </a:r>
            <a:endParaRPr lang="ru-RU" sz="3600" b="1" dirty="0">
              <a:solidFill>
                <a:schemeClr val="tx2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828800"/>
            <a:ext cx="8028384" cy="3743340"/>
          </a:xfrm>
        </p:spPr>
        <p:txBody>
          <a:bodyPr/>
          <a:lstStyle/>
          <a:p>
            <a:r>
              <a:rPr lang="ru-RU" sz="2000" b="1" dirty="0" smtClean="0"/>
              <a:t>Только хорошо продуманная совместная работа семьи, педагогического коллектива, общественных организаций обеспечивают должный эффект в воспитательной работе и позволяют использовать все резервы, которыми обладает сегодня наше общество для  реализации этой цели</a:t>
            </a:r>
            <a:endParaRPr lang="ru-RU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560" y="3140968"/>
            <a:ext cx="82296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Спасибо </a:t>
            </a:r>
            <a:br>
              <a:rPr lang="ru-RU" sz="6000" dirty="0" smtClean="0"/>
            </a:br>
            <a:r>
              <a:rPr lang="ru-RU" sz="6000" dirty="0" smtClean="0"/>
              <a:t>за внимание,</a:t>
            </a:r>
            <a:br>
              <a:rPr lang="ru-RU" sz="6000" dirty="0" smtClean="0"/>
            </a:b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dirty="0" smtClean="0"/>
              <a:t>Творческих УСПЕХОВ!</a:t>
            </a:r>
            <a:endParaRPr lang="en-US" sz="6000" dirty="0"/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876300"/>
            <a:ext cx="7378700" cy="609600"/>
          </a:xfrm>
        </p:spPr>
        <p:txBody>
          <a:bodyPr/>
          <a:lstStyle/>
          <a:p>
            <a:pPr eaLnBrk="1" hangingPunct="1"/>
            <a:r>
              <a:rPr lang="ru-RU" b="1" dirty="0" smtClean="0"/>
              <a:t>Проблемный вопрос</a:t>
            </a:r>
            <a:endParaRPr lang="en-US" b="1" dirty="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lnSpc>
                <a:spcPct val="140000"/>
              </a:lnSpc>
              <a:buFont typeface="Wingdings" pitchFamily="2" charset="2"/>
              <a:buNone/>
            </a:pPr>
            <a:r>
              <a:rPr lang="ru-RU" sz="2800" b="1" dirty="0" smtClean="0">
                <a:latin typeface="Palatino Linotype" pitchFamily="18" charset="0"/>
              </a:rPr>
              <a:t>Могут ли семья и школа стать полноценными партнерами в деле воспитания и образования детей?</a:t>
            </a:r>
            <a:endParaRPr lang="en-US" sz="2800" b="1" dirty="0" smtClean="0">
              <a:latin typeface="Palatino Linotype" pitchFamily="18" charset="0"/>
            </a:endParaRPr>
          </a:p>
        </p:txBody>
      </p:sp>
      <p:pic>
        <p:nvPicPr>
          <p:cNvPr id="4100" name="Picture 7" descr="press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4292600"/>
            <a:ext cx="2298700" cy="233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8" descr="b8_ic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59563" y="4292600"/>
            <a:ext cx="2303462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AutoShape 11"/>
          <p:cNvSpPr>
            <a:spLocks noChangeArrowheads="1"/>
          </p:cNvSpPr>
          <p:nvPr/>
        </p:nvSpPr>
        <p:spPr bwMode="auto">
          <a:xfrm>
            <a:off x="4140200" y="5516563"/>
            <a:ext cx="2232025" cy="719137"/>
          </a:xfrm>
          <a:prstGeom prst="leftRightArrow">
            <a:avLst>
              <a:gd name="adj1" fmla="val 50000"/>
              <a:gd name="adj2" fmla="val 62075"/>
            </a:avLst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2780" name="WordArt 12"/>
          <p:cNvSpPr>
            <a:spLocks noChangeArrowheads="1" noChangeShapeType="1" noTextEdit="1"/>
          </p:cNvSpPr>
          <p:nvPr/>
        </p:nvSpPr>
        <p:spPr bwMode="auto">
          <a:xfrm>
            <a:off x="4643438" y="4005263"/>
            <a:ext cx="1152525" cy="15113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7880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1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?</a:t>
            </a: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464" y="144463"/>
            <a:ext cx="1916129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5286388"/>
            <a:ext cx="7500990" cy="1214446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Воспитательная система класса: основа – союз учителя, родителей и ребенка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2049" name="Picture 1" descr="BD18254_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500042"/>
            <a:ext cx="8143932" cy="4757750"/>
          </a:xfrm>
          <a:prstGeom prst="rect">
            <a:avLst/>
          </a:prstGeom>
          <a:noFill/>
        </p:spPr>
      </p:pic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786182" y="571480"/>
            <a:ext cx="1714512" cy="71438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Ребенок, учащиеся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714348" y="4643446"/>
            <a:ext cx="2000264" cy="342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Родители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Text Box 2"/>
          <p:cNvSpPr txBox="1">
            <a:spLocks noChangeArrowheads="1"/>
          </p:cNvSpPr>
          <p:nvPr/>
        </p:nvSpPr>
        <p:spPr bwMode="auto">
          <a:xfrm>
            <a:off x="6500826" y="4429132"/>
            <a:ext cx="1857388" cy="64294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3500430" y="3143248"/>
            <a:ext cx="2000264" cy="85725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 класс – наша семья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" name="Group 1"/>
          <p:cNvGrpSpPr>
            <a:grpSpLocks noChangeAspect="1"/>
          </p:cNvGrpSpPr>
          <p:nvPr/>
        </p:nvGrpSpPr>
        <p:grpSpPr bwMode="auto">
          <a:xfrm>
            <a:off x="0" y="0"/>
            <a:ext cx="9029700" cy="8801100"/>
            <a:chOff x="2276" y="2778"/>
            <a:chExt cx="11153" cy="10730"/>
          </a:xfrm>
        </p:grpSpPr>
        <p:sp>
          <p:nvSpPr>
            <p:cNvPr id="19466" name="AutoShape 10"/>
            <p:cNvSpPr>
              <a:spLocks noChangeAspect="1" noChangeArrowheads="1" noTextEdit="1"/>
            </p:cNvSpPr>
            <p:nvPr/>
          </p:nvSpPr>
          <p:spPr bwMode="auto">
            <a:xfrm>
              <a:off x="2276" y="2778"/>
              <a:ext cx="11153" cy="1073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465" name="AutoShape 9"/>
            <p:cNvSpPr>
              <a:spLocks noChangeArrowheads="1"/>
            </p:cNvSpPr>
            <p:nvPr/>
          </p:nvSpPr>
          <p:spPr bwMode="auto">
            <a:xfrm>
              <a:off x="2417" y="2778"/>
              <a:ext cx="11012" cy="7509"/>
            </a:xfrm>
            <a:prstGeom prst="star5">
              <a:avLst/>
            </a:prstGeom>
            <a:solidFill>
              <a:srgbClr val="FFFF00"/>
            </a:solidFill>
            <a:ln w="53975">
              <a:solidFill>
                <a:srgbClr val="FF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464" name="Oval 8"/>
            <p:cNvSpPr>
              <a:spLocks noChangeArrowheads="1"/>
            </p:cNvSpPr>
            <p:nvPr/>
          </p:nvSpPr>
          <p:spPr bwMode="auto">
            <a:xfrm>
              <a:off x="5664" y="5426"/>
              <a:ext cx="4659" cy="2647"/>
            </a:xfrm>
            <a:prstGeom prst="ellipse">
              <a:avLst/>
            </a:prstGeom>
            <a:solidFill>
              <a:srgbClr val="FF99CC"/>
            </a:solidFill>
            <a:ln w="47625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9463" name="Text Box 7"/>
            <p:cNvSpPr txBox="1">
              <a:spLocks noChangeArrowheads="1"/>
            </p:cNvSpPr>
            <p:nvPr/>
          </p:nvSpPr>
          <p:spPr bwMode="auto">
            <a:xfrm>
              <a:off x="5805" y="6401"/>
              <a:ext cx="4236" cy="697"/>
            </a:xfrm>
            <a:prstGeom prst="rect">
              <a:avLst/>
            </a:prstGeom>
            <a:solidFill>
              <a:srgbClr val="FF99CC"/>
            </a:solidFill>
            <a:ln w="9525">
              <a:solidFill>
                <a:srgbClr val="FF99CC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Times New Roman" pitchFamily="18" charset="0"/>
                </a:rPr>
                <a:t>Л и ч </a:t>
              </a:r>
              <a:r>
                <a:rPr kumimoji="0" lang="ru-RU" sz="3600" b="1" i="0" u="none" strike="noStrike" cap="none" normalizeH="0" baseline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Times New Roman" pitchFamily="18" charset="0"/>
                </a:rPr>
                <a:t>н</a:t>
              </a:r>
              <a:r>
                <a:rPr kumimoji="0" lang="ru-RU" sz="3600" b="1" i="0" u="none" strike="noStrike" cap="none" normalizeH="0" baseline="0" dirty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Times New Roman" pitchFamily="18" charset="0"/>
                </a:rPr>
                <a:t> о с т </a:t>
              </a:r>
              <a:r>
                <a:rPr kumimoji="0" lang="ru-RU" sz="3600" b="1" i="0" u="none" strike="noStrike" cap="none" normalizeH="0" baseline="0" dirty="0" err="1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Times New Roman" pitchFamily="18" charset="0"/>
                </a:rPr>
                <a:t>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62" name="Text Box 6"/>
            <p:cNvSpPr txBox="1">
              <a:spLocks noChangeArrowheads="1"/>
            </p:cNvSpPr>
            <p:nvPr/>
          </p:nvSpPr>
          <p:spPr bwMode="auto">
            <a:xfrm>
              <a:off x="7217" y="4450"/>
              <a:ext cx="1412" cy="8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rgbClr val="FF0000"/>
                  </a:solidFill>
                  <a:effectLst/>
                  <a:latin typeface="Arial" pitchFamily="34" charset="0"/>
                  <a:ea typeface="Times New Roman" pitchFamily="18" charset="0"/>
                </a:rPr>
                <a:t>Семья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61" name="Text Box 5"/>
            <p:cNvSpPr txBox="1">
              <a:spLocks noChangeArrowheads="1"/>
            </p:cNvSpPr>
            <p:nvPr/>
          </p:nvSpPr>
          <p:spPr bwMode="auto">
            <a:xfrm>
              <a:off x="3829" y="5704"/>
              <a:ext cx="2153" cy="69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1" i="0" u="none" strike="noStrike" cap="none" normalizeH="0" baseline="0" dirty="0" smtClean="0">
                  <a:ln>
                    <a:noFill/>
                  </a:ln>
                  <a:solidFill>
                    <a:srgbClr val="0000FF"/>
                  </a:solidFill>
                  <a:effectLst/>
                  <a:latin typeface="Arial" pitchFamily="34" charset="0"/>
                  <a:ea typeface="Times New Roman" pitchFamily="18" charset="0"/>
                </a:rPr>
                <a:t>Классный руководитель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60" name="Text Box 4"/>
            <p:cNvSpPr txBox="1">
              <a:spLocks noChangeArrowheads="1"/>
            </p:cNvSpPr>
            <p:nvPr/>
          </p:nvSpPr>
          <p:spPr bwMode="auto">
            <a:xfrm>
              <a:off x="10464" y="5844"/>
              <a:ext cx="1412" cy="55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1" i="0" u="none" strike="noStrike" cap="none" normalizeH="0" baseline="0" smtClean="0">
                  <a:ln>
                    <a:noFill/>
                  </a:ln>
                  <a:solidFill>
                    <a:srgbClr val="008000"/>
                  </a:solidFill>
                  <a:effectLst/>
                  <a:latin typeface="Arial" pitchFamily="34" charset="0"/>
                  <a:ea typeface="Times New Roman" pitchFamily="18" charset="0"/>
                </a:rPr>
                <a:t>Друзья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59" name="Text Box 3"/>
            <p:cNvSpPr txBox="1">
              <a:spLocks noChangeArrowheads="1"/>
            </p:cNvSpPr>
            <p:nvPr/>
          </p:nvSpPr>
          <p:spPr bwMode="auto">
            <a:xfrm>
              <a:off x="5664" y="8073"/>
              <a:ext cx="1725" cy="83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Общество: </a:t>
              </a:r>
              <a:r>
                <a:rPr kumimoji="0" lang="ru-RU" sz="1400" b="1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организациисоциум</a:t>
              </a: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58" name="Text Box 2"/>
            <p:cNvSpPr txBox="1">
              <a:spLocks noChangeArrowheads="1"/>
            </p:cNvSpPr>
            <p:nvPr/>
          </p:nvSpPr>
          <p:spPr bwMode="auto">
            <a:xfrm>
              <a:off x="8629" y="8213"/>
              <a:ext cx="1553" cy="557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2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</a:rPr>
                <a:t>Учителя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7" y="5500702"/>
            <a:ext cx="7065985" cy="1000132"/>
          </a:xfrm>
        </p:spPr>
        <p:txBody>
          <a:bodyPr/>
          <a:lstStyle/>
          <a:p>
            <a:pPr algn="ctr"/>
            <a:r>
              <a:rPr lang="ru-RU" dirty="0" smtClean="0"/>
              <a:t>	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Влияние на формирование личности  ребенка 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j02849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14546" y="1500174"/>
            <a:ext cx="5431826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071538" y="714356"/>
            <a:ext cx="1900242" cy="135732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70%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семья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6072198" y="785794"/>
            <a:ext cx="1928826" cy="121444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10%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Times New Roman" pitchFamily="18" charset="0"/>
              </a:rPr>
              <a:t>кола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7072330" y="4071942"/>
            <a:ext cx="1885952" cy="135732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cs typeface="Times New Roman" pitchFamily="18" charset="0"/>
              </a:rPr>
              <a:t>20%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cs typeface="Times New Roman" pitchFamily="18" charset="0"/>
              </a:rPr>
              <a:t>оциум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7458100" cy="5991244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Семья – структурная единица общества, закладывающая основы личности; социально-педагогическая группа людей, предназначенная для оптимального удовлетворения потребностей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400" b="1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Влияние семьи на ребенка сильнее всех других воспитательных воздействий. В семье формируются те качества, которые нигде как в семье сформированы быть не могут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ru-RU" sz="2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В основе взаимодействия семьи и классного руководителя должны лежать </a:t>
            </a:r>
            <a:r>
              <a:rPr lang="ru-RU" sz="2400" b="1" i="1" u="sng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принципы</a:t>
            </a:r>
            <a:r>
              <a:rPr lang="ru-RU" sz="2400" b="1" u="sng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 </a:t>
            </a:r>
            <a:r>
              <a:rPr lang="ru-RU" sz="2400" b="1" i="1" u="sng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взаимного доверия и уважения, поддержки и помощи, терпения и терпимости по отношению друг к другу.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214290"/>
            <a:ext cx="6870700" cy="2347906"/>
          </a:xfrm>
        </p:spPr>
        <p:txBody>
          <a:bodyPr/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</a:rPr>
              <a:t>Основополагающие принципы работы с семьей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09625" y="2862263"/>
            <a:ext cx="7958138" cy="3233737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ru-RU" sz="2800" dirty="0" smtClean="0"/>
              <a:t>Семья не пассивный объект воздействия, а активный субъект формирования личности.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ru-RU" sz="2800" dirty="0" smtClean="0"/>
              <a:t>Семья – приоритетная сфера педагогической работы.</a:t>
            </a:r>
          </a:p>
          <a:p>
            <a:pPr marL="609600" indent="-609600" eaLnBrk="1" hangingPunct="1">
              <a:buFont typeface="Wingdings" pitchFamily="2" charset="2"/>
              <a:buAutoNum type="arabicPeriod"/>
            </a:pPr>
            <a:r>
              <a:rPr lang="ru-RU" sz="2800" dirty="0" smtClean="0"/>
              <a:t>Школа – партнер семьи в воспитании личности.</a:t>
            </a:r>
          </a:p>
          <a:p>
            <a:pPr marL="609600" indent="-609600" eaLnBrk="1" hangingPunct="1">
              <a:buFont typeface="Wingdings" pitchFamily="2" charset="2"/>
              <a:buNone/>
            </a:pPr>
            <a:endParaRPr lang="en-U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65562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Цель работы с родителями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457200" y="908720"/>
            <a:ext cx="5050904" cy="1234397"/>
          </a:xfrm>
        </p:spPr>
        <p:txBody>
          <a:bodyPr/>
          <a:lstStyle/>
          <a:p>
            <a:r>
              <a:rPr lang="ru-RU" sz="1800" b="1" dirty="0" smtClean="0"/>
              <a:t>Создание эффективных условий взаимодействия семьи и школы</a:t>
            </a:r>
            <a:endParaRPr lang="ru-RU" sz="18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143116"/>
            <a:ext cx="70225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FF0000"/>
                </a:solidFill>
              </a:rPr>
              <a:t>Задачи классного руководителя</a:t>
            </a:r>
            <a:r>
              <a:rPr lang="ru-RU" sz="1600" dirty="0"/>
              <a:t> </a:t>
            </a:r>
            <a:endParaRPr lang="ru-RU" sz="1600" dirty="0" smtClean="0"/>
          </a:p>
          <a:p>
            <a:pPr lvl="0"/>
            <a:r>
              <a:rPr lang="ru-RU" sz="1600" b="1" dirty="0" smtClean="0"/>
              <a:t>1. привлечь </a:t>
            </a:r>
            <a:r>
              <a:rPr lang="ru-RU" sz="1600" b="1" dirty="0"/>
              <a:t>всех родителей к совместной работе,</a:t>
            </a:r>
          </a:p>
          <a:p>
            <a:pPr lvl="0"/>
            <a:r>
              <a:rPr lang="ru-RU" sz="1600" b="1" dirty="0" smtClean="0"/>
              <a:t>2. формировать </a:t>
            </a:r>
            <a:r>
              <a:rPr lang="ru-RU" sz="1600" b="1" dirty="0"/>
              <a:t>у родителей систему ценностных отношений;</a:t>
            </a:r>
          </a:p>
          <a:p>
            <a:pPr lvl="0"/>
            <a:r>
              <a:rPr lang="ru-RU" sz="1600" b="1" dirty="0" smtClean="0"/>
              <a:t>3. ознакомить </a:t>
            </a:r>
            <a:r>
              <a:rPr lang="ru-RU" sz="1600" b="1" dirty="0"/>
              <a:t>родителей с содержанием и методикой учебно-воспитательного процесса;</a:t>
            </a:r>
          </a:p>
          <a:p>
            <a:pPr lvl="0"/>
            <a:r>
              <a:rPr lang="ru-RU" sz="1600" b="1" dirty="0" smtClean="0"/>
              <a:t>4.  </a:t>
            </a:r>
            <a:r>
              <a:rPr lang="ru-RU" sz="1600" b="1" dirty="0"/>
              <a:t>проводить психолого-педагогическое просвещение родителей;</a:t>
            </a:r>
          </a:p>
          <a:p>
            <a:pPr lvl="0"/>
            <a:r>
              <a:rPr lang="ru-RU" sz="1600" b="1" dirty="0" smtClean="0"/>
              <a:t>5. организовать </a:t>
            </a:r>
            <a:r>
              <a:rPr lang="ru-RU" sz="1600" b="1" dirty="0"/>
              <a:t>совместные мероприятия учителей, родителей и учащихся по нравственно-правовому воспитанию;</a:t>
            </a:r>
          </a:p>
          <a:p>
            <a:pPr lvl="0"/>
            <a:r>
              <a:rPr lang="ru-RU" sz="1600" b="1" dirty="0" smtClean="0"/>
              <a:t>6. создать </a:t>
            </a:r>
            <a:r>
              <a:rPr lang="ru-RU" sz="1600" b="1" dirty="0"/>
              <a:t>условия для взаимодействия с общественными организациями;</a:t>
            </a:r>
          </a:p>
          <a:p>
            <a:pPr lvl="0"/>
            <a:r>
              <a:rPr lang="ru-RU" sz="1600" b="1" dirty="0" smtClean="0"/>
              <a:t>7. вовлечь </a:t>
            </a:r>
            <a:r>
              <a:rPr lang="ru-RU" sz="1600" b="1" dirty="0"/>
              <a:t>родителей в совместную с детьми </a:t>
            </a:r>
            <a:r>
              <a:rPr lang="ru-RU" sz="1600" b="1" dirty="0" smtClean="0"/>
              <a:t>деятельность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52400"/>
            <a:ext cx="7786742" cy="113346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0000CC"/>
                </a:solidFill>
              </a:rPr>
              <a:t>Совместная работа родителей и классного руководителя</a:t>
            </a:r>
            <a:endParaRPr lang="ru-RU" sz="3600" b="1" dirty="0">
              <a:solidFill>
                <a:srgbClr val="0000CC"/>
              </a:solidFill>
            </a:endParaRPr>
          </a:p>
        </p:txBody>
      </p:sp>
      <p:pic>
        <p:nvPicPr>
          <p:cNvPr id="7" name="Содержимое 6" descr="IMG_4185 (1).JPG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1556792"/>
            <a:ext cx="4392488" cy="2928325"/>
          </a:xfrm>
        </p:spPr>
      </p:pic>
      <p:pic>
        <p:nvPicPr>
          <p:cNvPr id="10" name="Содержимое 9" descr="IMG_4694.JPG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3284984"/>
            <a:ext cx="4459374" cy="2972916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Права ребенка</Template>
  <TotalTime>260</TotalTime>
  <Words>360</Words>
  <Application>Microsoft Office PowerPoint</Application>
  <PresentationFormat>Экран (4:3)</PresentationFormat>
  <Paragraphs>51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Пастель</vt:lpstr>
      <vt:lpstr>Взаимодействие семьи и школы в воспитании и обучении детей в соответствии с ФГОС</vt:lpstr>
      <vt:lpstr>Проблемный вопрос</vt:lpstr>
      <vt:lpstr>Воспитательная система класса: основа – союз учителя, родителей и ребенка</vt:lpstr>
      <vt:lpstr>Презентация PowerPoint</vt:lpstr>
      <vt:lpstr> Влияние на формирование личности  ребенка </vt:lpstr>
      <vt:lpstr>Семья – структурная единица общества, закладывающая основы личности; социально-педагогическая группа людей, предназначенная для оптимального удовлетворения потребностей Влияние семьи на ребенка сильнее всех других воспитательных воздействий. В семье формируются те качества, которые нигде как в семье сформированы быть не могут В основе взаимодействия семьи и классного руководителя должны лежать принципы взаимного доверия и уважения, поддержки и помощи, терпения и терпимости по отношению друг к другу. </vt:lpstr>
      <vt:lpstr>Основополагающие принципы работы с семьей</vt:lpstr>
      <vt:lpstr>Цель работы с родителями</vt:lpstr>
      <vt:lpstr>Совместная работа родителей и классного руководителя</vt:lpstr>
      <vt:lpstr>Вовлечение родителей в учебно-воспитательный процесс</vt:lpstr>
      <vt:lpstr>Вовлечение родителей в учебно-воспитательный процесс</vt:lpstr>
      <vt:lpstr>Вовлечение родителей в учебно-воспитательный процесс</vt:lpstr>
      <vt:lpstr>Вовлечение родителей в учебно-воспитательный процесс</vt:lpstr>
      <vt:lpstr>Вовлечение родителей в учебно-воспитательный процесс</vt:lpstr>
      <vt:lpstr>Вовлечение родителей в учебно-воспитательный процесс</vt:lpstr>
      <vt:lpstr>Принципы  общения с родителями</vt:lpstr>
      <vt:lpstr>Развитие личности ребёнка  - основная цель образования в условиях внедрения ФГОС</vt:lpstr>
      <vt:lpstr>Спасибо  за внимание,  Творческих УСПЕХОВ!</vt:lpstr>
    </vt:vector>
  </TitlesOfParts>
  <Company>DAO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Взаимодействие семьи и школы в воспитании и обучении детей в соответствии с ФГОС</dc:title>
  <dc:creator>Раиса</dc:creator>
  <cp:lastModifiedBy>Ольга Васильевна Кременецкая</cp:lastModifiedBy>
  <cp:revision>24</cp:revision>
  <dcterms:created xsi:type="dcterms:W3CDTF">2015-10-11T09:13:22Z</dcterms:created>
  <dcterms:modified xsi:type="dcterms:W3CDTF">2019-04-19T10:35:53Z</dcterms:modified>
</cp:coreProperties>
</file>