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81" r:id="rId2"/>
    <p:sldId id="297" r:id="rId3"/>
    <p:sldId id="258" r:id="rId4"/>
    <p:sldId id="257" r:id="rId5"/>
    <p:sldId id="259" r:id="rId6"/>
    <p:sldId id="260" r:id="rId7"/>
    <p:sldId id="262" r:id="rId8"/>
    <p:sldId id="276" r:id="rId9"/>
    <p:sldId id="298" r:id="rId10"/>
    <p:sldId id="270" r:id="rId11"/>
    <p:sldId id="286" r:id="rId12"/>
    <p:sldId id="273" r:id="rId13"/>
    <p:sldId id="272" r:id="rId14"/>
    <p:sldId id="299" r:id="rId15"/>
    <p:sldId id="300" r:id="rId16"/>
    <p:sldId id="301" r:id="rId17"/>
    <p:sldId id="302" r:id="rId18"/>
    <p:sldId id="294" r:id="rId19"/>
    <p:sldId id="28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2" autoAdjust="0"/>
    <p:restoredTop sz="94803" autoAdjust="0"/>
  </p:normalViewPr>
  <p:slideViewPr>
    <p:cSldViewPr>
      <p:cViewPr>
        <p:scale>
          <a:sx n="118" d="100"/>
          <a:sy n="118" d="100"/>
        </p:scale>
        <p:origin x="-1434" y="-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FB4500-F2F4-4194-AC4A-9AB01D13B3D7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0E222B-A1D9-41F3-8F03-CA1AE8E11C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E1C599-3EA9-4215-B1B3-1280A1829185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21F5A1-D05C-4619-84AE-FD52BAEF958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EC9629-86B1-477C-B9B5-ACEA0DCE9DA7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9E7871-DB14-4ED9-BEBF-A55306E8ED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30DA1D-50EB-4603-A1F5-8DC3A5B977CE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431F99-DA97-4B85-A955-56288D28C6A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FE2CF6-3549-4D2D-81DA-73E6C7EAE8D5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56C65C-53E6-4DBB-9333-45F1883D7C3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39E86-F41C-4765-AA9E-54E7BCA4C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34A0BB-1BBB-43B3-9717-B97DCC2EF457}" type="datetimeFigureOut">
              <a:rPr lang="ru-RU"/>
              <a:pPr>
                <a:defRPr/>
              </a:pPr>
              <a:t>19.04.2019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ользовательский макет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2D9306-537F-4C87-8930-C91729F9545A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C0FFD2-2B1F-48EB-BBCE-3305085C87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Пользовательский макет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2D9306-537F-4C87-8930-C91729F9545A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C0FFD2-2B1F-48EB-BBCE-3305085C87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10EF7BD-2A2F-42C9-9111-4C3A4D522280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A7355C9-71A5-418C-B97B-9635DF112F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9F415BE-05E1-46E7-8E32-DDC13E8404F1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747E868-3F29-48D8-ADB0-C30D34266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FC4D75-CBC6-4134-8831-6A2F4642521F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27E884-65DD-4603-AD40-32895E92F1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047EB3-FB8A-4ECC-8510-9BDF75462443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24550A-5FA6-4846-9175-300BEB6E59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72B176-E35F-4318-8912-A911F6D3B67E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B6E3B2-698C-4DEE-9BDF-8ECBF3B7EE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530B7B-CC86-456C-A25D-F2DC60D027E7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1635F6-EE83-4779-B3E5-8C1B1A8DE18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E2D9306-537F-4C87-8930-C91729F9545A}" type="datetimeFigureOut">
              <a:rPr lang="ru-RU" smtClean="0"/>
              <a:pPr>
                <a:defRPr/>
              </a:pPr>
              <a:t>19.04.2019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AC0FFD2-2B1F-48EB-BBCE-3305085C87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1428736"/>
            <a:ext cx="7572428" cy="207170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latin typeface="Monotype Corsiva" pitchFamily="66" charset="0"/>
              </a:rPr>
              <a:t>Современные инновационные и воспитательные технологии.</a:t>
            </a:r>
            <a:endParaRPr lang="ru-RU" sz="4800" b="1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3717032"/>
            <a:ext cx="4392488" cy="1800200"/>
          </a:xfrm>
        </p:spPr>
        <p:txBody>
          <a:bodyPr>
            <a:normAutofit/>
          </a:bodyPr>
          <a:lstStyle/>
          <a:p>
            <a:endParaRPr lang="ru-RU" sz="28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571472" y="571480"/>
            <a:ext cx="8358246" cy="630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ТЕХНОЛОГИЯ «КТД»</a:t>
            </a:r>
            <a:endParaRPr lang="ru-RU" sz="36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>
              <a:lnSpc>
                <a:spcPts val="3500"/>
              </a:lnSpc>
            </a:pPr>
            <a:r>
              <a:rPr lang="ru-RU" sz="2400" dirty="0" smtClean="0"/>
              <a:t>   </a:t>
            </a:r>
            <a:r>
              <a:rPr lang="ru-RU" sz="2400" u="sng" dirty="0" smtClean="0"/>
              <a:t>Направленность </a:t>
            </a:r>
            <a:r>
              <a:rPr lang="ru-RU" sz="2400" u="sng" dirty="0"/>
              <a:t>КТД </a:t>
            </a:r>
            <a:r>
              <a:rPr lang="ru-RU" sz="2400" dirty="0"/>
              <a:t>– стремление к общению, к познавательной активности. </a:t>
            </a:r>
          </a:p>
          <a:p>
            <a:pPr>
              <a:lnSpc>
                <a:spcPts val="3500"/>
              </a:lnSpc>
            </a:pPr>
            <a:r>
              <a:rPr lang="ru-RU" sz="2400" dirty="0" smtClean="0"/>
              <a:t>   Результатом </a:t>
            </a:r>
            <a:r>
              <a:rPr lang="ru-RU" sz="2400" dirty="0"/>
              <a:t>КТД является позитивная активность школьников, причем не зрительская, а </a:t>
            </a:r>
            <a:r>
              <a:rPr lang="ru-RU" sz="2400" dirty="0" err="1" smtClean="0"/>
              <a:t>деятельностная</a:t>
            </a:r>
            <a:r>
              <a:rPr lang="ru-RU" sz="2400" dirty="0" smtClean="0"/>
              <a:t>.</a:t>
            </a:r>
          </a:p>
          <a:p>
            <a:pPr>
              <a:lnSpc>
                <a:spcPts val="3500"/>
              </a:lnSpc>
            </a:pPr>
            <a:endParaRPr lang="ru-RU" sz="2800" i="1" dirty="0" smtClean="0">
              <a:latin typeface="+mn-lt"/>
            </a:endParaRPr>
          </a:p>
          <a:p>
            <a:pPr>
              <a:lnSpc>
                <a:spcPts val="3500"/>
              </a:lnSpc>
            </a:pPr>
            <a:r>
              <a:rPr lang="ru-RU" sz="2800" i="1" dirty="0" smtClean="0">
                <a:latin typeface="+mn-lt"/>
              </a:rPr>
              <a:t>   Технология  </a:t>
            </a:r>
            <a:r>
              <a:rPr lang="ru-RU" sz="2800" i="1" dirty="0">
                <a:latin typeface="+mn-lt"/>
              </a:rPr>
              <a:t>КТД( по Иванову) - 6 этапов:</a:t>
            </a:r>
          </a:p>
          <a:p>
            <a:pPr lvl="3">
              <a:lnSpc>
                <a:spcPts val="3500"/>
              </a:lnSpc>
              <a:buBlip>
                <a:blip r:embed="rId2"/>
              </a:buBlip>
            </a:pPr>
            <a:r>
              <a:rPr lang="ru-RU" sz="2400" dirty="0"/>
              <a:t>совместное решение о проведении </a:t>
            </a:r>
            <a:r>
              <a:rPr lang="ru-RU" sz="2400" dirty="0" smtClean="0"/>
              <a:t>дела;</a:t>
            </a:r>
            <a:endParaRPr lang="ru-RU" sz="2400" dirty="0"/>
          </a:p>
          <a:p>
            <a:pPr lvl="4">
              <a:lnSpc>
                <a:spcPts val="3500"/>
              </a:lnSpc>
              <a:buBlip>
                <a:blip r:embed="rId2"/>
              </a:buBlip>
            </a:pPr>
            <a:r>
              <a:rPr lang="ru-RU" sz="2400" dirty="0" smtClean="0"/>
              <a:t>коллективное планирование</a:t>
            </a:r>
            <a:r>
              <a:rPr lang="ru-RU" sz="2400" dirty="0"/>
              <a:t>;</a:t>
            </a:r>
          </a:p>
          <a:p>
            <a:pPr lvl="3">
              <a:lnSpc>
                <a:spcPts val="3500"/>
              </a:lnSpc>
              <a:buBlip>
                <a:blip r:embed="rId2"/>
              </a:buBlip>
            </a:pPr>
            <a:r>
              <a:rPr lang="ru-RU" sz="2400" dirty="0" smtClean="0"/>
              <a:t>коллективная подготовка</a:t>
            </a:r>
            <a:r>
              <a:rPr lang="ru-RU" sz="2400" dirty="0"/>
              <a:t>;</a:t>
            </a:r>
          </a:p>
          <a:p>
            <a:pPr lvl="4">
              <a:lnSpc>
                <a:spcPts val="3500"/>
              </a:lnSpc>
              <a:buBlip>
                <a:blip r:embed="rId2"/>
              </a:buBlip>
            </a:pPr>
            <a:r>
              <a:rPr lang="ru-RU" sz="2400" dirty="0" smtClean="0"/>
              <a:t>проведение дела;</a:t>
            </a:r>
            <a:endParaRPr lang="ru-RU" sz="2400" dirty="0"/>
          </a:p>
          <a:p>
            <a:pPr lvl="3">
              <a:lnSpc>
                <a:spcPts val="3500"/>
              </a:lnSpc>
              <a:buBlip>
                <a:blip r:embed="rId2"/>
              </a:buBlip>
            </a:pPr>
            <a:r>
              <a:rPr lang="ru-RU" sz="2400" dirty="0" smtClean="0"/>
              <a:t>коллективный анализ; </a:t>
            </a:r>
            <a:endParaRPr lang="ru-RU" sz="2400" dirty="0"/>
          </a:p>
          <a:p>
            <a:pPr lvl="4">
              <a:lnSpc>
                <a:spcPts val="3500"/>
              </a:lnSpc>
              <a:buBlip>
                <a:blip r:embed="rId2"/>
              </a:buBlip>
            </a:pPr>
            <a:r>
              <a:rPr lang="ru-RU" sz="2400" dirty="0" smtClean="0"/>
              <a:t>решение </a:t>
            </a:r>
            <a:r>
              <a:rPr lang="ru-RU" sz="2400" dirty="0"/>
              <a:t>о последействии.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74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4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4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4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4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741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714356"/>
            <a:ext cx="7901014" cy="1071570"/>
          </a:xfrm>
        </p:spPr>
        <p:txBody>
          <a:bodyPr>
            <a:noAutofit/>
          </a:bodyPr>
          <a:lstStyle/>
          <a:p>
            <a:r>
              <a:rPr lang="ru-RU" b="1" spc="3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Виды коллективных дел:</a:t>
            </a:r>
            <a:endParaRPr lang="ru-RU" spc="3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071678"/>
            <a:ext cx="8215370" cy="261302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609600" indent="-609600">
              <a:lnSpc>
                <a:spcPts val="4000"/>
              </a:lnSpc>
              <a:buFont typeface="Times New Roman" pitchFamily="18" charset="0"/>
              <a:buChar char="♦"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Трудовые КТД (пример:</a:t>
            </a: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«Трудовой десант»)</a:t>
            </a:r>
          </a:p>
          <a:p>
            <a:pPr marL="609600" indent="-609600">
              <a:lnSpc>
                <a:spcPts val="4000"/>
              </a:lnSpc>
              <a:buFont typeface="Times New Roman" pitchFamily="18" charset="0"/>
              <a:buChar char="♦"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Интеллектуальные КТД (пример: «</a:t>
            </a:r>
            <a:r>
              <a:rPr lang="ru-RU" sz="2800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Брейн-ринг</a:t>
            </a: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»)</a:t>
            </a:r>
          </a:p>
          <a:p>
            <a:pPr marL="609600" indent="-609600">
              <a:lnSpc>
                <a:spcPts val="4000"/>
              </a:lnSpc>
              <a:buFont typeface="Times New Roman" pitchFamily="18" charset="0"/>
              <a:buChar char="♦"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Художественные КТД (пример: художественно- эстетическое творчество)</a:t>
            </a:r>
          </a:p>
          <a:p>
            <a:pPr marL="609600" indent="-609600">
              <a:lnSpc>
                <a:spcPts val="4000"/>
              </a:lnSpc>
              <a:buFont typeface="Times New Roman" pitchFamily="18" charset="0"/>
              <a:buChar char="♦"/>
            </a:pPr>
            <a:r>
              <a:rPr lang="ru-RU" sz="2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Спортивные КТД (пример: «Спартакиада»)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714348" y="785794"/>
            <a:ext cx="7858179" cy="5601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Monotype Corsiva" pitchFamily="66" charset="0"/>
              </a:rPr>
              <a:t>КЕЙС-ТЕХНОЛОГИЯ </a:t>
            </a:r>
            <a:endParaRPr lang="ru-RU" sz="3200" b="1" i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(</a:t>
            </a:r>
            <a:r>
              <a:rPr lang="ru-RU" sz="3200" b="1" i="1" dirty="0">
                <a:solidFill>
                  <a:srgbClr val="C00000"/>
                </a:solidFill>
                <a:latin typeface="Monotype Corsiva" pitchFamily="66" charset="0"/>
              </a:rPr>
              <a:t>метод конкретных ситуаций</a:t>
            </a:r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)</a:t>
            </a:r>
          </a:p>
          <a:p>
            <a:pPr algn="ctr"/>
            <a:endParaRPr lang="ru-RU" b="1" i="1" dirty="0"/>
          </a:p>
          <a:p>
            <a:r>
              <a:rPr lang="ru-RU" sz="2400" b="1" dirty="0" smtClean="0">
                <a:latin typeface="+mn-lt"/>
              </a:rPr>
              <a:t>Кейс-технология</a:t>
            </a:r>
            <a:r>
              <a:rPr lang="ru-RU" sz="2400" dirty="0" smtClean="0">
                <a:latin typeface="+mn-lt"/>
              </a:rPr>
              <a:t> </a:t>
            </a:r>
            <a:r>
              <a:rPr lang="ru-RU" sz="2000" dirty="0">
                <a:latin typeface="+mn-lt"/>
              </a:rPr>
              <a:t>– </a:t>
            </a:r>
            <a:r>
              <a:rPr lang="ru-RU" sz="2200" dirty="0">
                <a:latin typeface="+mn-lt"/>
              </a:rPr>
              <a:t>технология, основанная на использовании в учебном процессе специально смоделированной или реальной производственной ситуации в целях анализа, выявления проблем, поиска альтернативных решений, принятия оптимального решения проблемы.</a:t>
            </a:r>
          </a:p>
          <a:p>
            <a:endParaRPr lang="ru-RU" dirty="0"/>
          </a:p>
          <a:p>
            <a:pPr lvl="1" algn="r"/>
            <a:r>
              <a:rPr lang="ru-RU" sz="2200" b="1" dirty="0" smtClean="0">
                <a:latin typeface="+mn-lt"/>
              </a:rPr>
              <a:t>  Кейс</a:t>
            </a:r>
            <a:r>
              <a:rPr lang="ru-RU" sz="2200" dirty="0" smtClean="0">
                <a:latin typeface="+mn-lt"/>
              </a:rPr>
              <a:t> (</a:t>
            </a:r>
            <a:r>
              <a:rPr lang="ru-RU" sz="2200" dirty="0">
                <a:latin typeface="+mn-lt"/>
              </a:rPr>
              <a:t>ситуация) – это соответствующая реальности совокупность взаимосвязанных факторов и явлений, размышлений и действий персонажей, характеризующая определенный период или событие и требующая разрешения путем анализа и принятия решения.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204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04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785786" y="500042"/>
            <a:ext cx="7747027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Monotype Corsiva" pitchFamily="66" charset="0"/>
              </a:rPr>
              <a:t>ПРОЕКТНАЯ  ТЕХНОЛОГИЯ </a:t>
            </a:r>
            <a:r>
              <a:rPr lang="ru-RU" sz="2400" b="1" dirty="0" smtClean="0"/>
              <a:t>-  </a:t>
            </a:r>
            <a:r>
              <a:rPr lang="ru-RU" sz="2400" dirty="0"/>
              <a:t>организация исследовательской деятельности. </a:t>
            </a:r>
          </a:p>
          <a:p>
            <a:endParaRPr lang="ru-RU" sz="2400" dirty="0"/>
          </a:p>
          <a:p>
            <a:r>
              <a:rPr lang="ru-RU" sz="2400" u="sng" dirty="0"/>
              <a:t>Типы проектов: </a:t>
            </a:r>
            <a:r>
              <a:rPr lang="ru-RU" sz="2400" dirty="0"/>
              <a:t>творческие, информативные, фантастические, исследовательские и т.д.</a:t>
            </a:r>
          </a:p>
          <a:p>
            <a:endParaRPr lang="ru-RU" sz="2400" dirty="0"/>
          </a:p>
          <a:p>
            <a:r>
              <a:rPr lang="ru-RU" sz="2400" u="sng" dirty="0"/>
              <a:t>Формы работы: </a:t>
            </a:r>
            <a:r>
              <a:rPr lang="ru-RU" sz="2400" dirty="0"/>
              <a:t>индивидуальная, групповая</a:t>
            </a:r>
          </a:p>
          <a:p>
            <a:r>
              <a:rPr lang="ru-RU" sz="2400" u="sng" dirty="0"/>
              <a:t>Сроки реализации проекта: </a:t>
            </a:r>
            <a:r>
              <a:rPr lang="ru-RU" sz="2400" dirty="0"/>
              <a:t>неделя, месяц, полгода, год и т.п.</a:t>
            </a:r>
          </a:p>
          <a:p>
            <a:endParaRPr lang="ru-RU" sz="2400" dirty="0"/>
          </a:p>
          <a:p>
            <a:r>
              <a:rPr lang="ru-RU" sz="2400" u="sng" dirty="0"/>
              <a:t>Презентация проекта: </a:t>
            </a:r>
            <a:r>
              <a:rPr lang="ru-RU" sz="2400" dirty="0"/>
              <a:t>выставка, концерт, рекламная акция, театрализация, электронная презентация. </a:t>
            </a: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07205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1390"/>
            <a:ext cx="9252519" cy="693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377301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C00000"/>
                </a:solidFill>
              </a:rPr>
              <a:t>Волонтёрство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81" y="1268760"/>
            <a:ext cx="8114783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443786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764704"/>
            <a:ext cx="79208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Инновационная программа</a:t>
            </a:r>
          </a:p>
          <a:p>
            <a:r>
              <a:rPr lang="ru-RU" sz="3200" b="1" dirty="0"/>
              <a:t>«Развитие волонтерского (добровольческого) движения как механизма вовлечения школьников в активную социальную практику»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414013"/>
            <a:ext cx="3394142" cy="3430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82967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714348" y="428604"/>
            <a:ext cx="8001056" cy="4875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76250" algn="ctr" defTabSz="914400" rtl="0" eaLnBrk="1" fontAlgn="base" latinLnBrk="0" hangingPunct="1">
              <a:lnSpc>
                <a:spcPts val="28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lang="ru-RU" sz="3200" u="sng" dirty="0" smtClean="0">
                <a:solidFill>
                  <a:srgbClr val="C0000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Monotype Corsiva" pitchFamily="66" charset="0"/>
                <a:ea typeface="Times New Roman" pitchFamily="18" charset="0"/>
                <a:cs typeface="Arial" pitchFamily="34" charset="0"/>
              </a:rPr>
              <a:t>оказателями нового качества воспитательного процесса могут выступать следующие характеристики: </a:t>
            </a:r>
          </a:p>
          <a:p>
            <a:pPr marL="0" marR="0" lvl="0" indent="476250" algn="ctr" defTabSz="914400" rtl="0" eaLnBrk="1" fontAlgn="base" latinLnBrk="0" hangingPunct="1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Monotype Corsiva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повышение эффективности и качества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внеучебной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и внеурочной деятельности;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повышение воспитательного воздействия всех форм внеурочной деятельности;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осуществление индивидуализации и дифференциации в работе со школьниками;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>
                <a:tab pos="457200" algn="l"/>
              </a:tabLs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Times New Roman" pitchFamily="18" charset="0"/>
                <a:cs typeface="Arial" pitchFamily="34" charset="0"/>
              </a:rPr>
              <a:t>  развитие творческого, самостоятельного мышления школьников, формирование умений и навыков самостоятельного поиска, анализа и оценки информации, овладение навыками использования информационных технологий.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0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01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501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01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17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2500306"/>
            <a:ext cx="7745513" cy="1390359"/>
          </a:xfrm>
          <a:prstGeom prst="rect">
            <a:avLst/>
          </a:prstGeom>
          <a:noFill/>
        </p:spPr>
        <p:txBody>
          <a:bodyPr wrap="none" lIns="91440" tIns="45720" rIns="91440" bIns="45720" anchor="ctr">
            <a:prstTxWarp prst="textWave4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СПАСИБО  ЗА  ВНИМАНИЕ</a:t>
            </a:r>
            <a:r>
              <a:rPr lang="ru-RU" sz="54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496944" cy="1440160"/>
          </a:xfrm>
        </p:spPr>
        <p:txBody>
          <a:bodyPr>
            <a:normAutofit/>
          </a:bodyPr>
          <a:lstStyle/>
          <a:p>
            <a:r>
              <a:rPr lang="ru-RU" sz="3600" dirty="0"/>
              <a:t>Термин «инновация» происходит от латинского </a:t>
            </a:r>
            <a:r>
              <a:rPr lang="ru-RU" sz="3600" dirty="0" err="1"/>
              <a:t>innovate</a:t>
            </a:r>
            <a:r>
              <a:rPr lang="ru-RU" sz="3600" dirty="0"/>
              <a:t> –нововведение.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772816"/>
            <a:ext cx="792088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latin typeface="Monotype Corsiva" panose="03010101010201010101" pitchFamily="66" charset="0"/>
              </a:rPr>
              <a:t>Педагогическая инновация – это нововведения в педагогической деятельности, изменения в содержании и технологии обучения и воспитания. Педагогические инновации направлены на повышение эффективности воспитания и образования: введение в цели, содержание, организацию совместной деятельности учителя и учащегося. </a:t>
            </a:r>
          </a:p>
        </p:txBody>
      </p:sp>
    </p:spTree>
    <p:extLst>
      <p:ext uri="{BB962C8B-B14F-4D97-AF65-F5344CB8AC3E}">
        <p14:creationId xmlns:p14="http://schemas.microsoft.com/office/powerpoint/2010/main" val="2300627003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4"/>
          <p:cNvSpPr txBox="1">
            <a:spLocks noChangeArrowheads="1"/>
          </p:cNvSpPr>
          <p:nvPr/>
        </p:nvSpPr>
        <p:spPr bwMode="auto">
          <a:xfrm>
            <a:off x="642910" y="1785926"/>
            <a:ext cx="8143932" cy="3511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 anchorCtr="0">
            <a:spAutoFit/>
          </a:bodyPr>
          <a:lstStyle/>
          <a:p>
            <a:pPr>
              <a:lnSpc>
                <a:spcPts val="3500"/>
              </a:lnSpc>
              <a:spcBef>
                <a:spcPts val="120"/>
              </a:spcBef>
            </a:pPr>
            <a:r>
              <a:rPr lang="ru-RU" sz="2800" dirty="0" smtClean="0"/>
              <a:t>это </a:t>
            </a:r>
            <a:r>
              <a:rPr lang="ru-RU" sz="2800" dirty="0"/>
              <a:t>система научно обоснованных приемов и методик, способствующих установлению таких отношений между субъектами процесса, при которых в непосредственном контакте достигается поставленная цель – приобщение  воспитуемых к общечеловеческим культурным ценностям.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b="1" i="1" u="sng" dirty="0" smtClean="0">
                <a:solidFill>
                  <a:srgbClr val="C00000"/>
                </a:solidFill>
                <a:latin typeface="Monotype Corsiva" pitchFamily="66" charset="0"/>
              </a:rPr>
              <a:t>ВОСПИТАТЕЛЬНЫЕ ТЕХНОЛОГИИ</a:t>
            </a: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>
            <a:spLocks noChangeArrowheads="1"/>
          </p:cNvSpPr>
          <p:nvPr/>
        </p:nvSpPr>
        <p:spPr bwMode="auto">
          <a:xfrm>
            <a:off x="468313" y="1052513"/>
            <a:ext cx="8247091" cy="4376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ru-RU" sz="4400" b="1" i="1" dirty="0">
                <a:solidFill>
                  <a:srgbClr val="C00000"/>
                </a:solidFill>
                <a:latin typeface="Monotype Corsiva" pitchFamily="66" charset="0"/>
              </a:rPr>
              <a:t>Инновации в воспитании </a:t>
            </a:r>
            <a:r>
              <a:rPr lang="ru-RU" sz="2800" dirty="0"/>
              <a:t>– </a:t>
            </a:r>
            <a:r>
              <a:rPr lang="ru-RU" sz="3600" dirty="0">
                <a:latin typeface="Monotype Corsiva" pitchFamily="66" charset="0"/>
              </a:rPr>
              <a:t>это системы или долгосрочные инициативы, основанные на использовании новых воспитательных средств, способствующие социализации детей и подростков и позволяющие нивелировать асоциальные явления в детско-юношеской среде.</a:t>
            </a:r>
            <a:endParaRPr lang="ru-RU" sz="2800" dirty="0">
              <a:latin typeface="Monotype Corsiva" pitchFamily="66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1"/>
          <p:cNvSpPr txBox="1">
            <a:spLocks noChangeArrowheads="1"/>
          </p:cNvSpPr>
          <p:nvPr/>
        </p:nvSpPr>
        <p:spPr bwMode="auto">
          <a:xfrm>
            <a:off x="642910" y="571480"/>
            <a:ext cx="8001056" cy="4862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dirty="0"/>
              <a:t>            </a:t>
            </a:r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Воспитательные технологии включают следующие </a:t>
            </a:r>
            <a:r>
              <a:rPr lang="ru-RU" sz="3600" b="1" i="1" dirty="0" err="1">
                <a:solidFill>
                  <a:srgbClr val="C00000"/>
                </a:solidFill>
                <a:latin typeface="Monotype Corsiva" pitchFamily="66" charset="0"/>
              </a:rPr>
              <a:t>системообразующие</a:t>
            </a:r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 компоненты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:</a:t>
            </a:r>
            <a:endParaRPr lang="ru-RU" sz="2400" dirty="0"/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Диагностирование </a:t>
            </a:r>
            <a:endParaRPr lang="ru-RU" sz="2400" dirty="0"/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</a:t>
            </a:r>
            <a:r>
              <a:rPr lang="ru-RU" sz="2400" dirty="0" err="1" smtClean="0"/>
              <a:t>Целеполагание</a:t>
            </a:r>
            <a:r>
              <a:rPr lang="ru-RU" sz="2400" dirty="0" smtClean="0"/>
              <a:t> </a:t>
            </a:r>
            <a:endParaRPr lang="ru-RU" sz="2400" dirty="0"/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Проектирование </a:t>
            </a:r>
            <a:endParaRPr lang="ru-RU" sz="2400" dirty="0"/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Конструирование </a:t>
            </a:r>
            <a:endParaRPr lang="ru-RU" sz="2400" dirty="0"/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Организационно </a:t>
            </a:r>
            <a:r>
              <a:rPr lang="ru-RU" sz="2400" dirty="0"/>
              <a:t>– </a:t>
            </a:r>
            <a:r>
              <a:rPr lang="ru-RU" sz="2400" dirty="0" err="1"/>
              <a:t>деятельностный</a:t>
            </a:r>
            <a:r>
              <a:rPr lang="ru-RU" sz="2400" dirty="0"/>
              <a:t> компонент </a:t>
            </a:r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400" dirty="0" smtClean="0"/>
              <a:t> Контрольно </a:t>
            </a:r>
            <a:r>
              <a:rPr lang="ru-RU" sz="2400" dirty="0"/>
              <a:t>– управленческий компонент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500"/>
                                        <p:tgtEl>
                                          <p:spTgt spid="51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51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500"/>
                                        <p:tgtEl>
                                          <p:spTgt spid="51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500"/>
                                        <p:tgtEl>
                                          <p:spTgt spid="51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uiExpand="1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"/>
          <p:cNvSpPr txBox="1">
            <a:spLocks noChangeArrowheads="1"/>
          </p:cNvSpPr>
          <p:nvPr/>
        </p:nvSpPr>
        <p:spPr bwMode="auto">
          <a:xfrm>
            <a:off x="500034" y="571480"/>
            <a:ext cx="8464579" cy="599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t">
            <a:spAutoFit/>
          </a:bodyPr>
          <a:lstStyle/>
          <a:p>
            <a:pPr algn="ctr"/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Содержанием воспитательных </a:t>
            </a:r>
            <a:endParaRPr lang="ru-RU" sz="3600" b="1" i="1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pPr algn="ctr"/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технологий </a:t>
            </a:r>
            <a:r>
              <a:rPr lang="ru-RU" sz="3600" b="1" i="1" dirty="0">
                <a:solidFill>
                  <a:srgbClr val="C00000"/>
                </a:solidFill>
                <a:latin typeface="Monotype Corsiva" pitchFamily="66" charset="0"/>
              </a:rPr>
              <a:t>являются</a:t>
            </a:r>
            <a:r>
              <a:rPr lang="ru-RU" sz="3600" b="1" i="1" dirty="0" smtClean="0">
                <a:solidFill>
                  <a:srgbClr val="C00000"/>
                </a:solidFill>
                <a:latin typeface="Monotype Corsiva" pitchFamily="66" charset="0"/>
              </a:rPr>
              <a:t>:</a:t>
            </a:r>
            <a:endParaRPr lang="ru-RU" sz="3600" b="1" dirty="0">
              <a:latin typeface="Monotype Corsiva" pitchFamily="66" charset="0"/>
            </a:endParaRPr>
          </a:p>
          <a:p>
            <a:pPr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Научно обоснованные социализированные требования </a:t>
            </a:r>
          </a:p>
          <a:p>
            <a:pPr lvl="1"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Передача социального опыта </a:t>
            </a:r>
          </a:p>
          <a:p>
            <a:pPr lvl="2"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Постановка цели и анализ сложившейся ситуации </a:t>
            </a:r>
          </a:p>
          <a:p>
            <a:pPr lvl="3"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Социализированная оценка ученика </a:t>
            </a:r>
          </a:p>
          <a:p>
            <a:pPr lvl="4"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Организация творческого дела </a:t>
            </a:r>
          </a:p>
          <a:p>
            <a:pPr lvl="5">
              <a:lnSpc>
                <a:spcPts val="4400"/>
              </a:lnSpc>
              <a:buBlip>
                <a:blip r:embed="rId2"/>
              </a:buBlip>
            </a:pPr>
            <a:r>
              <a:rPr lang="ru-RU" sz="2600" dirty="0"/>
              <a:t>Создание ситуации успеха 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61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61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61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14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614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614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1"/>
          <p:cNvSpPr txBox="1">
            <a:spLocks noChangeArrowheads="1"/>
          </p:cNvSpPr>
          <p:nvPr/>
        </p:nvSpPr>
        <p:spPr bwMode="auto">
          <a:xfrm>
            <a:off x="642910" y="836613"/>
            <a:ext cx="800105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400" b="1" i="1" dirty="0">
                <a:solidFill>
                  <a:srgbClr val="C00000"/>
                </a:solidFill>
                <a:latin typeface="Monotype Corsiva" pitchFamily="66" charset="0"/>
              </a:rPr>
              <a:t>Обновление содержания воспитания:</a:t>
            </a:r>
          </a:p>
          <a:p>
            <a:endParaRPr lang="ru-RU" sz="3200" b="1" dirty="0"/>
          </a:p>
          <a:p>
            <a:pPr>
              <a:buBlip>
                <a:blip r:embed="rId2"/>
              </a:buBlip>
            </a:pPr>
            <a:r>
              <a:rPr lang="ru-RU" sz="3200" dirty="0" smtClean="0"/>
              <a:t> </a:t>
            </a:r>
            <a:r>
              <a:rPr lang="ru-RU" sz="2800" dirty="0" smtClean="0"/>
              <a:t>экономическое </a:t>
            </a:r>
            <a:r>
              <a:rPr lang="ru-RU" sz="2800" dirty="0"/>
              <a:t>образование, </a:t>
            </a:r>
            <a:endParaRPr lang="ru-RU" sz="2800" dirty="0" smtClean="0"/>
          </a:p>
          <a:p>
            <a:pPr>
              <a:buBlip>
                <a:blip r:embed="rId2"/>
              </a:buBlip>
            </a:pPr>
            <a:r>
              <a:rPr lang="ru-RU" sz="2800" dirty="0" smtClean="0"/>
              <a:t> правовая </a:t>
            </a:r>
            <a:r>
              <a:rPr lang="ru-RU" sz="2800" dirty="0"/>
              <a:t>культура</a:t>
            </a:r>
            <a:r>
              <a:rPr lang="ru-RU" sz="2800" dirty="0" smtClean="0"/>
              <a:t>,</a:t>
            </a:r>
          </a:p>
          <a:p>
            <a:pPr>
              <a:buBlip>
                <a:blip r:embed="rId2"/>
              </a:buBlip>
            </a:pPr>
            <a:r>
              <a:rPr lang="ru-RU" sz="2800" dirty="0" smtClean="0"/>
              <a:t> </a:t>
            </a:r>
            <a:r>
              <a:rPr lang="ru-RU" sz="2800" dirty="0"/>
              <a:t>гражданское и патриотическое воспитание</a:t>
            </a:r>
            <a:r>
              <a:rPr lang="ru-RU" sz="2800" dirty="0" smtClean="0"/>
              <a:t>,</a:t>
            </a:r>
          </a:p>
          <a:p>
            <a:pPr>
              <a:buBlip>
                <a:blip r:embed="rId2"/>
              </a:buBlip>
            </a:pPr>
            <a:r>
              <a:rPr lang="ru-RU" sz="2800" dirty="0" smtClean="0"/>
              <a:t> </a:t>
            </a:r>
            <a:r>
              <a:rPr lang="ru-RU" sz="2800" dirty="0" err="1"/>
              <a:t>предпрофильная</a:t>
            </a:r>
            <a:r>
              <a:rPr lang="ru-RU" sz="2800" dirty="0"/>
              <a:t> подготовка</a:t>
            </a:r>
            <a:r>
              <a:rPr lang="ru-RU" sz="2800" dirty="0" smtClean="0"/>
              <a:t>,</a:t>
            </a:r>
          </a:p>
          <a:p>
            <a:pPr>
              <a:buBlip>
                <a:blip r:embed="rId2"/>
              </a:buBlip>
            </a:pPr>
            <a:r>
              <a:rPr lang="ru-RU" sz="2800" dirty="0" smtClean="0"/>
              <a:t> </a:t>
            </a:r>
            <a:r>
              <a:rPr lang="ru-RU" sz="2800" dirty="0"/>
              <a:t>национальная культура, </a:t>
            </a:r>
            <a:endParaRPr lang="ru-RU" sz="2800" dirty="0" smtClean="0"/>
          </a:p>
          <a:p>
            <a:pPr>
              <a:buBlip>
                <a:blip r:embed="rId2"/>
              </a:buBlip>
            </a:pPr>
            <a:r>
              <a:rPr lang="ru-RU" sz="2800" dirty="0" smtClean="0"/>
              <a:t> личная </a:t>
            </a:r>
            <a:r>
              <a:rPr lang="ru-RU" sz="2800" dirty="0"/>
              <a:t>профессиональная карьера, </a:t>
            </a:r>
            <a:r>
              <a:rPr lang="ru-RU" sz="2800" dirty="0" smtClean="0"/>
              <a:t>проектирование образовательной</a:t>
            </a:r>
            <a:r>
              <a:rPr lang="ru-RU" sz="2800" dirty="0"/>
              <a:t>  траектории.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043890" cy="928694"/>
          </a:xfrm>
        </p:spPr>
        <p:txBody>
          <a:bodyPr>
            <a:noAutofit/>
          </a:bodyPr>
          <a:lstStyle/>
          <a:p>
            <a:r>
              <a:rPr lang="ru-RU" sz="3500" b="1" i="1" dirty="0" smtClean="0">
                <a:solidFill>
                  <a:srgbClr val="C00000"/>
                </a:solidFill>
                <a:latin typeface="Monotype Corsiva" pitchFamily="66" charset="0"/>
              </a:rPr>
              <a:t>Инновационные технологии, используемые </a:t>
            </a:r>
            <a:br>
              <a:rPr lang="ru-RU" sz="3500" b="1" i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sz="3500" b="1" i="1" dirty="0" smtClean="0">
                <a:solidFill>
                  <a:srgbClr val="C00000"/>
                </a:solidFill>
                <a:latin typeface="Monotype Corsiva" pitchFamily="66" charset="0"/>
              </a:rPr>
              <a:t>в воспитательной системе школы:</a:t>
            </a:r>
            <a:endParaRPr lang="ru-RU" sz="35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42910" y="1857364"/>
            <a:ext cx="3929090" cy="3786214"/>
          </a:xfrm>
        </p:spPr>
        <p:txBody>
          <a:bodyPr>
            <a:normAutofit fontScale="77500" lnSpcReduction="20000"/>
          </a:bodyPr>
          <a:lstStyle/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социально-педагогического диагностирования 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программирования;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реализации плана;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</a:t>
            </a:r>
            <a:r>
              <a:rPr lang="ru-RU" dirty="0" err="1" smtClean="0"/>
              <a:t>разноуровневой</a:t>
            </a:r>
            <a:r>
              <a:rPr lang="ru-RU" dirty="0" smtClean="0"/>
              <a:t> дифференциации;</a:t>
            </a:r>
            <a:endParaRPr lang="ru-RU" b="1" dirty="0" smtClean="0"/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модульная педагогическая технология;</a:t>
            </a:r>
            <a:endParaRPr lang="ru-RU" b="1" dirty="0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57364"/>
            <a:ext cx="4281518" cy="4268799"/>
          </a:xfrm>
        </p:spPr>
        <p:txBody>
          <a:bodyPr>
            <a:normAutofit fontScale="77500" lnSpcReduction="20000"/>
          </a:bodyPr>
          <a:lstStyle/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проектов;</a:t>
            </a:r>
            <a:endParaRPr lang="ru-RU" b="1" i="1" dirty="0" smtClean="0"/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технология дидактической игры;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проблемное обучение;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err="1" smtClean="0"/>
              <a:t>здоровьесберегающая</a:t>
            </a:r>
            <a:r>
              <a:rPr lang="ru-RU" dirty="0" smtClean="0"/>
              <a:t> технология;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личностно- ориентированная технология; 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err="1" smtClean="0"/>
              <a:t>экологообразовательные</a:t>
            </a:r>
            <a:r>
              <a:rPr lang="ru-RU" dirty="0" smtClean="0"/>
              <a:t>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smtClean="0"/>
              <a:t>кейс – технологии;</a:t>
            </a:r>
          </a:p>
          <a:p>
            <a:pPr>
              <a:buFont typeface="Times New Roman" pitchFamily="18" charset="0"/>
              <a:buChar char="♦"/>
            </a:pPr>
            <a:r>
              <a:rPr lang="ru-RU" dirty="0" err="1" smtClean="0"/>
              <a:t>арт-технологии</a:t>
            </a:r>
            <a:r>
              <a:rPr lang="ru-RU" dirty="0" smtClean="0"/>
              <a:t>;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8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800" decel="100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800" decel="100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000"/>
                            </p:stCondLst>
                            <p:childTnLst>
                              <p:par>
                                <p:cTn id="8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800" decel="100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0"/>
                            </p:stCondLst>
                            <p:childTnLst>
                              <p:par>
                                <p:cTn id="9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800" decel="100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800" decel="100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800" decel="100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800" decel="100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800" decel="100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cs typeface="Aharoni" panose="02010803020104030203" pitchFamily="2" charset="-79"/>
              </a:rPr>
              <a:t>Игровые технологии</a:t>
            </a:r>
            <a:endParaRPr lang="ru-RU" dirty="0">
              <a:solidFill>
                <a:srgbClr val="C00000"/>
              </a:solidFill>
              <a:cs typeface="Aharoni" panose="02010803020104030203" pitchFamily="2" charset="-79"/>
            </a:endParaRPr>
          </a:p>
        </p:txBody>
      </p:sp>
      <p:pic>
        <p:nvPicPr>
          <p:cNvPr id="1026" name="Picture 2" descr="https://avatars.mds.yandex.net/get-pdb/163339/908c574b-dc55-4418-a4f7-b91401c1a073/s120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279" y="1600200"/>
            <a:ext cx="6797441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6237918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5">
  <a:themeElements>
    <a:clrScheme name="Другая 1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AC08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5</Template>
  <TotalTime>1502</TotalTime>
  <Words>508</Words>
  <Application>Microsoft Office PowerPoint</Application>
  <PresentationFormat>Экран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Презентация 5</vt:lpstr>
      <vt:lpstr>Современные инновационные и воспитательные технологии.</vt:lpstr>
      <vt:lpstr>Термин «инновация» происходит от латинского innovate –нововведение. </vt:lpstr>
      <vt:lpstr>ВОСПИТАТЕЛЬНЫЕ ТЕХНОЛОГИИ</vt:lpstr>
      <vt:lpstr>Презентация PowerPoint</vt:lpstr>
      <vt:lpstr>Презентация PowerPoint</vt:lpstr>
      <vt:lpstr>Презентация PowerPoint</vt:lpstr>
      <vt:lpstr>Презентация PowerPoint</vt:lpstr>
      <vt:lpstr>Инновационные технологии, используемые  в воспитательной системе школы:</vt:lpstr>
      <vt:lpstr>Игровые технологии</vt:lpstr>
      <vt:lpstr>Презентация PowerPoint</vt:lpstr>
      <vt:lpstr>Виды коллективных дел:</vt:lpstr>
      <vt:lpstr>Презентация PowerPoint</vt:lpstr>
      <vt:lpstr>Презентация PowerPoint</vt:lpstr>
      <vt:lpstr>Презентация PowerPoint</vt:lpstr>
      <vt:lpstr>Презентация PowerPoint</vt:lpstr>
      <vt:lpstr>Волонтёрство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Инновационные воспитательные технологии</dc:title>
  <dc:creator>Куликова Наталья</dc:creator>
  <cp:lastModifiedBy>Ольга Васильевна Кременецкая</cp:lastModifiedBy>
  <cp:revision>131</cp:revision>
  <dcterms:created xsi:type="dcterms:W3CDTF">2011-03-29T17:02:52Z</dcterms:created>
  <dcterms:modified xsi:type="dcterms:W3CDTF">2019-04-19T10:36:57Z</dcterms:modified>
</cp:coreProperties>
</file>