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7" r:id="rId3"/>
    <p:sldId id="287" r:id="rId4"/>
    <p:sldId id="279" r:id="rId5"/>
    <p:sldId id="280" r:id="rId6"/>
    <p:sldId id="288" r:id="rId7"/>
    <p:sldId id="289" r:id="rId8"/>
    <p:sldId id="291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20FA1-ED71-426D-BA02-B4800FC2F6A0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ED683-E425-417B-8E07-F87C5D9968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696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4ED683-E425-417B-8E07-F87C5D99681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499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511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677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479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409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378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008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476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3528392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 итогах проведения муниципального этапа всероссийского олимпиады школьников и подготовке учащихся к региональному этапу всероссийской олимпиады школьников</a:t>
            </a: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5661248"/>
            <a:ext cx="5104656" cy="960512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физической культуры, руководитель ГМО, </a:t>
            </a:r>
          </a:p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Баева Ирина Викторовна</a:t>
            </a:r>
          </a:p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методист МАУ «Информационно-методический центр»</a:t>
            </a:r>
          </a:p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Еланцев Андрей Александрович, </a:t>
            </a:r>
          </a:p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тел. 52-56-70</a:t>
            </a:r>
          </a:p>
        </p:txBody>
      </p:sp>
    </p:spTree>
    <p:extLst>
      <p:ext uri="{BB962C8B-B14F-4D97-AF65-F5344CB8AC3E}">
        <p14:creationId xmlns:p14="http://schemas.microsoft.com/office/powerpoint/2010/main" val="306128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A8DC823-8FFB-4F9B-A91A-B65D9407E4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83029"/>
              </p:ext>
            </p:extLst>
          </p:nvPr>
        </p:nvGraphicFramePr>
        <p:xfrm>
          <a:off x="1259632" y="1484784"/>
          <a:ext cx="6336704" cy="4623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753256200"/>
                    </a:ext>
                  </a:extLst>
                </a:gridCol>
                <a:gridCol w="1553978">
                  <a:extLst>
                    <a:ext uri="{9D8B030D-6E8A-4147-A177-3AD203B41FA5}">
                      <a16:colId xmlns:a16="http://schemas.microsoft.com/office/drawing/2014/main" val="3904146709"/>
                    </a:ext>
                  </a:extLst>
                </a:gridCol>
                <a:gridCol w="1635279">
                  <a:extLst>
                    <a:ext uri="{9D8B030D-6E8A-4147-A177-3AD203B41FA5}">
                      <a16:colId xmlns:a16="http://schemas.microsoft.com/office/drawing/2014/main" val="2267733840"/>
                    </a:ext>
                  </a:extLst>
                </a:gridCol>
                <a:gridCol w="1635279">
                  <a:extLst>
                    <a:ext uri="{9D8B030D-6E8A-4147-A177-3AD203B41FA5}">
                      <a16:colId xmlns:a16="http://schemas.microsoft.com/office/drawing/2014/main" val="1306536852"/>
                    </a:ext>
                  </a:extLst>
                </a:gridCol>
              </a:tblGrid>
              <a:tr h="18002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Параллель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 </a:t>
                      </a:r>
                    </a:p>
                    <a:p>
                      <a:pPr algn="ctr" fontAlgn="ctr"/>
                      <a:r>
                        <a:rPr lang="ru-RU" sz="16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2020 году </a:t>
                      </a:r>
                    </a:p>
                    <a:p>
                      <a:pPr algn="ctr" fontAlgn="ctr"/>
                      <a:r>
                        <a:rPr lang="ru-RU" sz="16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(чел.)</a:t>
                      </a:r>
                      <a:endParaRPr lang="ru-RU" sz="16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 </a:t>
                      </a:r>
                    </a:p>
                    <a:p>
                      <a:pPr algn="ctr" fontAlgn="ctr"/>
                      <a:r>
                        <a:rPr lang="ru-RU" sz="16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2021 году</a:t>
                      </a:r>
                      <a:endParaRPr lang="en-US" sz="1600" b="1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(чел.) </a:t>
                      </a:r>
                      <a:endParaRPr lang="ru-RU" sz="16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 </a:t>
                      </a:r>
                    </a:p>
                    <a:p>
                      <a:pPr algn="ctr" fontAlgn="ctr"/>
                      <a:r>
                        <a:rPr lang="ru-RU" sz="16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202</a:t>
                      </a:r>
                      <a:r>
                        <a:rPr lang="en-US" sz="16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году</a:t>
                      </a:r>
                      <a:endParaRPr lang="en-US" sz="1600" b="1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(чел.) </a:t>
                      </a:r>
                      <a:endParaRPr lang="ru-RU" sz="16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6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232465"/>
                  </a:ext>
                </a:extLst>
              </a:tr>
              <a:tr h="4433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 (девочки)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47525"/>
                  </a:ext>
                </a:extLst>
              </a:tr>
              <a:tr h="7465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 (мальчики)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551047"/>
                  </a:ext>
                </a:extLst>
              </a:tr>
              <a:tr h="7465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9-11 (девушки)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018574"/>
                  </a:ext>
                </a:extLst>
              </a:tr>
              <a:tr h="4433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9-11 (юноши)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310842"/>
                  </a:ext>
                </a:extLst>
              </a:tr>
              <a:tr h="4433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459797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AE565A69-5DBA-46A8-B2F1-24ACA1D16C00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УЧАСТНИКИ МУНИЦИПАЛЬНОГО ЭТАПА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ВСЕРОССИЙСКОЙ ОЛИМПИАДЫ ШКОЛЬНИКОВ </a:t>
            </a:r>
          </a:p>
        </p:txBody>
      </p:sp>
    </p:spTree>
    <p:extLst>
      <p:ext uri="{BB962C8B-B14F-4D97-AF65-F5344CB8AC3E}">
        <p14:creationId xmlns:p14="http://schemas.microsoft.com/office/powerpoint/2010/main" val="223250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208A0B1-C421-40B7-AD71-61543E8AE38B}"/>
              </a:ext>
            </a:extLst>
          </p:cNvPr>
          <p:cNvSpPr txBox="1">
            <a:spLocks/>
          </p:cNvSpPr>
          <p:nvPr/>
        </p:nvSpPr>
        <p:spPr>
          <a:xfrm>
            <a:off x="457199" y="199462"/>
            <a:ext cx="8229600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ВЫПОЛНЕНИЯ ОЛИМПИАДНЫХ ЗАДАНИЙ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5">
            <a:extLst>
              <a:ext uri="{FF2B5EF4-FFF2-40B4-BE49-F238E27FC236}">
                <a16:creationId xmlns:a16="http://schemas.microsoft.com/office/drawing/2014/main" id="{1EF24A4C-42BD-459B-B1DD-609DCF1B0A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398900"/>
              </p:ext>
            </p:extLst>
          </p:nvPr>
        </p:nvGraphicFramePr>
        <p:xfrm>
          <a:off x="899592" y="1087838"/>
          <a:ext cx="7128791" cy="43695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2362">
                  <a:extLst>
                    <a:ext uri="{9D8B030D-6E8A-4147-A177-3AD203B41FA5}">
                      <a16:colId xmlns:a16="http://schemas.microsoft.com/office/drawing/2014/main" val="1366885058"/>
                    </a:ext>
                  </a:extLst>
                </a:gridCol>
                <a:gridCol w="792520">
                  <a:extLst>
                    <a:ext uri="{9D8B030D-6E8A-4147-A177-3AD203B41FA5}">
                      <a16:colId xmlns:a16="http://schemas.microsoft.com/office/drawing/2014/main" val="3485798340"/>
                    </a:ext>
                  </a:extLst>
                </a:gridCol>
                <a:gridCol w="1003859">
                  <a:extLst>
                    <a:ext uri="{9D8B030D-6E8A-4147-A177-3AD203B41FA5}">
                      <a16:colId xmlns:a16="http://schemas.microsoft.com/office/drawing/2014/main" val="3933960353"/>
                    </a:ext>
                  </a:extLst>
                </a:gridCol>
                <a:gridCol w="926549">
                  <a:extLst>
                    <a:ext uri="{9D8B030D-6E8A-4147-A177-3AD203B41FA5}">
                      <a16:colId xmlns:a16="http://schemas.microsoft.com/office/drawing/2014/main" val="2202502387"/>
                    </a:ext>
                  </a:extLst>
                </a:gridCol>
                <a:gridCol w="1081167">
                  <a:extLst>
                    <a:ext uri="{9D8B030D-6E8A-4147-A177-3AD203B41FA5}">
                      <a16:colId xmlns:a16="http://schemas.microsoft.com/office/drawing/2014/main" val="3386605819"/>
                    </a:ext>
                  </a:extLst>
                </a:gridCol>
                <a:gridCol w="1081167">
                  <a:extLst>
                    <a:ext uri="{9D8B030D-6E8A-4147-A177-3AD203B41FA5}">
                      <a16:colId xmlns:a16="http://schemas.microsoft.com/office/drawing/2014/main" val="2001376218"/>
                    </a:ext>
                  </a:extLst>
                </a:gridCol>
                <a:gridCol w="1081167">
                  <a:extLst>
                    <a:ext uri="{9D8B030D-6E8A-4147-A177-3AD203B41FA5}">
                      <a16:colId xmlns:a16="http://schemas.microsoft.com/office/drawing/2014/main" val="2438971172"/>
                    </a:ext>
                  </a:extLst>
                </a:gridCol>
              </a:tblGrid>
              <a:tr h="82899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Параллель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1400" b="1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Выполнили задание на 50% </a:t>
                      </a:r>
                    </a:p>
                    <a:p>
                      <a:pPr algn="ctr" fontAlgn="ctr"/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выше в 2020 году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Выполнили задание на 50% 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выше в 2021 году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Выполнили задание на 50% 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выше в 202</a:t>
                      </a:r>
                      <a:r>
                        <a:rPr lang="en-US" sz="14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4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году</a:t>
                      </a:r>
                    </a:p>
                    <a:p>
                      <a:pPr algn="ctr" fontAlgn="ctr"/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463192"/>
                  </a:ext>
                </a:extLst>
              </a:tr>
              <a:tr h="471229">
                <a:tc vMerge="1"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dirty="0"/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dirty="0"/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408381"/>
                  </a:ext>
                </a:extLst>
              </a:tr>
              <a:tr h="4433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 (девочки)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69%</a:t>
                      </a:r>
                      <a:endParaRPr lang="ru-RU" sz="12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575984"/>
                  </a:ext>
                </a:extLst>
              </a:tr>
              <a:tr h="7465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 (мальчики)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54%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020485"/>
                  </a:ext>
                </a:extLst>
              </a:tr>
              <a:tr h="7465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9-11 (девушки)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75,5%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39275"/>
                  </a:ext>
                </a:extLst>
              </a:tr>
              <a:tr h="4433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9-11 (юноши)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2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55,1%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661791"/>
                  </a:ext>
                </a:extLst>
              </a:tr>
              <a:tr h="4433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64,3%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431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979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9463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ВЫПОЛНЕНИЯ ОЛИМПИАДНЫХ ЗАДАНИЙ 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ТЕОРЕТИЧЕСКОГО ТУРА УЧАЩИМИСЯ 7-8 КЛАССОВ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C85E076-A5CF-40CE-9B83-10D696F509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804114"/>
              </p:ext>
            </p:extLst>
          </p:nvPr>
        </p:nvGraphicFramePr>
        <p:xfrm>
          <a:off x="1252220" y="1412776"/>
          <a:ext cx="6639560" cy="19800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345">
                  <a:extLst>
                    <a:ext uri="{9D8B030D-6E8A-4147-A177-3AD203B41FA5}">
                      <a16:colId xmlns:a16="http://schemas.microsoft.com/office/drawing/2014/main" val="353738905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43179912"/>
                    </a:ext>
                  </a:extLst>
                </a:gridCol>
                <a:gridCol w="1324610">
                  <a:extLst>
                    <a:ext uri="{9D8B030D-6E8A-4147-A177-3AD203B41FA5}">
                      <a16:colId xmlns:a16="http://schemas.microsoft.com/office/drawing/2014/main" val="2651860466"/>
                    </a:ext>
                  </a:extLst>
                </a:gridCol>
                <a:gridCol w="1602105">
                  <a:extLst>
                    <a:ext uri="{9D8B030D-6E8A-4147-A177-3AD203B41FA5}">
                      <a16:colId xmlns:a16="http://schemas.microsoft.com/office/drawing/2014/main" val="23353471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выполнения заданий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 за задание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2540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575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балла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5868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5,5 балла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8479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балл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3844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балла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2739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балла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1635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№7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10,5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5993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32,5 балла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50,5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967750"/>
                  </a:ext>
                </a:extLst>
              </a:tr>
            </a:tbl>
          </a:graphicData>
        </a:graphic>
      </p:graphicFrame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DEFE683D-0B5D-4B68-AF7B-FD47BC120715}"/>
              </a:ext>
            </a:extLst>
          </p:cNvPr>
          <p:cNvSpPr txBox="1">
            <a:spLocks/>
          </p:cNvSpPr>
          <p:nvPr/>
        </p:nvSpPr>
        <p:spPr>
          <a:xfrm>
            <a:off x="457200" y="767011"/>
            <a:ext cx="8229600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(ДЕВОЧКИ)</a:t>
            </a: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FE35E904-FD15-49CB-8B7B-187F1D6A0FD7}"/>
              </a:ext>
            </a:extLst>
          </p:cNvPr>
          <p:cNvSpPr txBox="1">
            <a:spLocks/>
          </p:cNvSpPr>
          <p:nvPr/>
        </p:nvSpPr>
        <p:spPr>
          <a:xfrm>
            <a:off x="457200" y="3557298"/>
            <a:ext cx="8229600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(МАЛЬЧИКИ)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2AC7CEC-AFF1-4F07-B3C5-2571DF6147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383574"/>
              </p:ext>
            </p:extLst>
          </p:nvPr>
        </p:nvGraphicFramePr>
        <p:xfrm>
          <a:off x="1234708" y="4203063"/>
          <a:ext cx="6639560" cy="19800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1310">
                  <a:extLst>
                    <a:ext uri="{9D8B030D-6E8A-4147-A177-3AD203B41FA5}">
                      <a16:colId xmlns:a16="http://schemas.microsoft.com/office/drawing/2014/main" val="616265230"/>
                    </a:ext>
                  </a:extLst>
                </a:gridCol>
                <a:gridCol w="2152015">
                  <a:extLst>
                    <a:ext uri="{9D8B030D-6E8A-4147-A177-3AD203B41FA5}">
                      <a16:colId xmlns:a16="http://schemas.microsoft.com/office/drawing/2014/main" val="2542939930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3829243776"/>
                    </a:ext>
                  </a:extLst>
                </a:gridCol>
                <a:gridCol w="1562735">
                  <a:extLst>
                    <a:ext uri="{9D8B030D-6E8A-4147-A177-3AD203B41FA5}">
                      <a16:colId xmlns:a16="http://schemas.microsoft.com/office/drawing/2014/main" val="31077481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балл, выполнения заданий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 за задание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3521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40142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балла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733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балла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60801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63689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балла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00183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балла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9505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№7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7,5 балла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10,5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75725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28,5 балла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50,5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860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851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CA92B454-D617-4057-98DD-FC5C6D68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9463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ВЫПОЛНЕНИЯ ОЛИМПИАДНЫХ ЗАДАНИЙ 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ТЕОРЕТИЧЕСКОГО ТУРА УЧАЩИМИСЯ 9-11 КЛАССОВ</a:t>
            </a: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468FCBF5-5DC8-4FDC-82F1-56E9CAFFC7D6}"/>
              </a:ext>
            </a:extLst>
          </p:cNvPr>
          <p:cNvSpPr txBox="1">
            <a:spLocks/>
          </p:cNvSpPr>
          <p:nvPr/>
        </p:nvSpPr>
        <p:spPr>
          <a:xfrm>
            <a:off x="457200" y="767011"/>
            <a:ext cx="8229600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(ДЕВУШКИ)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6530097-ADFE-4EC3-9FD5-E90E417E92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075968"/>
              </p:ext>
            </p:extLst>
          </p:nvPr>
        </p:nvGraphicFramePr>
        <p:xfrm>
          <a:off x="1252220" y="1479344"/>
          <a:ext cx="6639560" cy="1783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345">
                  <a:extLst>
                    <a:ext uri="{9D8B030D-6E8A-4147-A177-3AD203B41FA5}">
                      <a16:colId xmlns:a16="http://schemas.microsoft.com/office/drawing/2014/main" val="122189365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974597586"/>
                    </a:ext>
                  </a:extLst>
                </a:gridCol>
                <a:gridCol w="1667510">
                  <a:extLst>
                    <a:ext uri="{9D8B030D-6E8A-4147-A177-3AD203B41FA5}">
                      <a16:colId xmlns:a16="http://schemas.microsoft.com/office/drawing/2014/main" val="2539886159"/>
                    </a:ext>
                  </a:extLst>
                </a:gridCol>
                <a:gridCol w="1602105">
                  <a:extLst>
                    <a:ext uri="{9D8B030D-6E8A-4147-A177-3AD203B41FA5}">
                      <a16:colId xmlns:a16="http://schemas.microsoft.com/office/drawing/2014/main" val="22363985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выполнения заданий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 за задание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3696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4701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балла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66897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15677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5198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балл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балла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8557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30122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9329595"/>
                  </a:ext>
                </a:extLst>
              </a:tr>
            </a:tbl>
          </a:graphicData>
        </a:graphic>
      </p:graphicFrame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F3DCFD2A-637B-4810-8810-3B2A2C440F83}"/>
              </a:ext>
            </a:extLst>
          </p:cNvPr>
          <p:cNvSpPr txBox="1">
            <a:spLocks/>
          </p:cNvSpPr>
          <p:nvPr/>
        </p:nvSpPr>
        <p:spPr>
          <a:xfrm>
            <a:off x="457200" y="3615868"/>
            <a:ext cx="8229600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(ЮНОШИ)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74FE98B6-19EB-4960-9C21-CA9F3E457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919452"/>
              </p:ext>
            </p:extLst>
          </p:nvPr>
        </p:nvGraphicFramePr>
        <p:xfrm>
          <a:off x="1252220" y="4306395"/>
          <a:ext cx="6639560" cy="1783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345">
                  <a:extLst>
                    <a:ext uri="{9D8B030D-6E8A-4147-A177-3AD203B41FA5}">
                      <a16:colId xmlns:a16="http://schemas.microsoft.com/office/drawing/2014/main" val="1091149002"/>
                    </a:ext>
                  </a:extLst>
                </a:gridCol>
                <a:gridCol w="2009775">
                  <a:extLst>
                    <a:ext uri="{9D8B030D-6E8A-4147-A177-3AD203B41FA5}">
                      <a16:colId xmlns:a16="http://schemas.microsoft.com/office/drawing/2014/main" val="3233954656"/>
                    </a:ext>
                  </a:extLst>
                </a:gridCol>
                <a:gridCol w="1410335">
                  <a:extLst>
                    <a:ext uri="{9D8B030D-6E8A-4147-A177-3AD203B41FA5}">
                      <a16:colId xmlns:a16="http://schemas.microsoft.com/office/drawing/2014/main" val="312178977"/>
                    </a:ext>
                  </a:extLst>
                </a:gridCol>
                <a:gridCol w="1602105">
                  <a:extLst>
                    <a:ext uri="{9D8B030D-6E8A-4147-A177-3AD203B41FA5}">
                      <a16:colId xmlns:a16="http://schemas.microsoft.com/office/drawing/2014/main" val="149773039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балл, выполнения заданий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 за задание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12607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0054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балла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3463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97375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6228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балл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балла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4462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41925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62,1%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668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007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CA92B454-D617-4057-98DD-FC5C6D68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620688"/>
            <a:ext cx="8229600" cy="779463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ВЫПОЛНЕНИЯ ОЛИМПИАДНЫХ ЗАДАНИЙ 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ПРАКТИЧЕСКОГО ТУРА (ГИМНАСТИКА)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6530097-ADFE-4EC3-9FD5-E90E417E92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654376"/>
              </p:ext>
            </p:extLst>
          </p:nvPr>
        </p:nvGraphicFramePr>
        <p:xfrm>
          <a:off x="1043608" y="1844824"/>
          <a:ext cx="7240510" cy="28588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3732">
                  <a:extLst>
                    <a:ext uri="{9D8B030D-6E8A-4147-A177-3AD203B41FA5}">
                      <a16:colId xmlns:a16="http://schemas.microsoft.com/office/drawing/2014/main" val="1221893650"/>
                    </a:ext>
                  </a:extLst>
                </a:gridCol>
                <a:gridCol w="1911229">
                  <a:extLst>
                    <a:ext uri="{9D8B030D-6E8A-4147-A177-3AD203B41FA5}">
                      <a16:colId xmlns:a16="http://schemas.microsoft.com/office/drawing/2014/main" val="2974597586"/>
                    </a:ext>
                  </a:extLst>
                </a:gridCol>
                <a:gridCol w="1818437">
                  <a:extLst>
                    <a:ext uri="{9D8B030D-6E8A-4147-A177-3AD203B41FA5}">
                      <a16:colId xmlns:a16="http://schemas.microsoft.com/office/drawing/2014/main" val="2539886159"/>
                    </a:ext>
                  </a:extLst>
                </a:gridCol>
                <a:gridCol w="1747112">
                  <a:extLst>
                    <a:ext uri="{9D8B030D-6E8A-4147-A177-3AD203B41FA5}">
                      <a16:colId xmlns:a16="http://schemas.microsoft.com/office/drawing/2014/main" val="2236398531"/>
                    </a:ext>
                  </a:extLst>
                </a:gridCol>
              </a:tblGrid>
              <a:tr h="638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результат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результат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3696834"/>
                  </a:ext>
                </a:extLst>
              </a:tr>
              <a:tr h="26793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7-8 классы (девочки)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6689767"/>
                  </a:ext>
                </a:extLst>
              </a:tr>
              <a:tr h="306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1567798"/>
                  </a:ext>
                </a:extLst>
              </a:tr>
              <a:tr h="26793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7-8 классы (мальчики)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519825"/>
                  </a:ext>
                </a:extLst>
              </a:tr>
              <a:tr h="306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855752"/>
                  </a:ext>
                </a:extLst>
              </a:tr>
              <a:tr h="26793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9-11 классы (девушки)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3012225"/>
                  </a:ext>
                </a:extLst>
              </a:tr>
              <a:tr h="267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866014"/>
                  </a:ext>
                </a:extLst>
              </a:tr>
              <a:tr h="26793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9-11 классы (юноши)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87352"/>
                  </a:ext>
                </a:extLst>
              </a:tr>
              <a:tr h="267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2234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554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CA92B454-D617-4057-98DD-FC5C6D68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620688"/>
            <a:ext cx="8229600" cy="779463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ВЫПОЛНЕНИЯ ОЛИМПИАДНЫХ ЗАДАНИЙ 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ПРАКТИЧЕСКОГО ТУРА (ПРИКЛАДНАЯ ФК)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6530097-ADFE-4EC3-9FD5-E90E417E92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003775"/>
              </p:ext>
            </p:extLst>
          </p:nvPr>
        </p:nvGraphicFramePr>
        <p:xfrm>
          <a:off x="1043608" y="1844824"/>
          <a:ext cx="7240510" cy="28200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3732">
                  <a:extLst>
                    <a:ext uri="{9D8B030D-6E8A-4147-A177-3AD203B41FA5}">
                      <a16:colId xmlns:a16="http://schemas.microsoft.com/office/drawing/2014/main" val="1221893650"/>
                    </a:ext>
                  </a:extLst>
                </a:gridCol>
                <a:gridCol w="1911229">
                  <a:extLst>
                    <a:ext uri="{9D8B030D-6E8A-4147-A177-3AD203B41FA5}">
                      <a16:colId xmlns:a16="http://schemas.microsoft.com/office/drawing/2014/main" val="2974597586"/>
                    </a:ext>
                  </a:extLst>
                </a:gridCol>
                <a:gridCol w="1818437">
                  <a:extLst>
                    <a:ext uri="{9D8B030D-6E8A-4147-A177-3AD203B41FA5}">
                      <a16:colId xmlns:a16="http://schemas.microsoft.com/office/drawing/2014/main" val="2539886159"/>
                    </a:ext>
                  </a:extLst>
                </a:gridCol>
                <a:gridCol w="1747112">
                  <a:extLst>
                    <a:ext uri="{9D8B030D-6E8A-4147-A177-3AD203B41FA5}">
                      <a16:colId xmlns:a16="http://schemas.microsoft.com/office/drawing/2014/main" val="2236398531"/>
                    </a:ext>
                  </a:extLst>
                </a:gridCol>
              </a:tblGrid>
              <a:tr h="638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результат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результат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3696834"/>
                  </a:ext>
                </a:extLst>
              </a:tr>
              <a:tr h="26793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7-8 классы (девочки)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6689767"/>
                  </a:ext>
                </a:extLst>
              </a:tr>
              <a:tr h="3061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69,19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1567798"/>
                  </a:ext>
                </a:extLst>
              </a:tr>
              <a:tr h="26793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7-8 классы (мальчики)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519825"/>
                  </a:ext>
                </a:extLst>
              </a:tr>
              <a:tr h="306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855752"/>
                  </a:ext>
                </a:extLst>
              </a:tr>
              <a:tr h="22909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9-11 классы (девушки)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3012225"/>
                  </a:ext>
                </a:extLst>
              </a:tr>
              <a:tr h="267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866014"/>
                  </a:ext>
                </a:extLst>
              </a:tr>
              <a:tr h="26793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9-11 классы (юноши)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87352"/>
                  </a:ext>
                </a:extLst>
              </a:tr>
              <a:tr h="267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2234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277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CA92B454-D617-4057-98DD-FC5C6D68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779463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ПОБЕДИТЕЛИ И ПРИЗЕРЫ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E55BE7E-4B69-B76C-9FEF-5ACBA31D99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598662"/>
              </p:ext>
            </p:extLst>
          </p:nvPr>
        </p:nvGraphicFramePr>
        <p:xfrm>
          <a:off x="685117" y="779463"/>
          <a:ext cx="8229600" cy="58168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3088946775"/>
                    </a:ext>
                  </a:extLst>
                </a:gridCol>
                <a:gridCol w="2158691">
                  <a:extLst>
                    <a:ext uri="{9D8B030D-6E8A-4147-A177-3AD203B41FA5}">
                      <a16:colId xmlns:a16="http://schemas.microsoft.com/office/drawing/2014/main" val="1841877199"/>
                    </a:ext>
                  </a:extLst>
                </a:gridCol>
                <a:gridCol w="4466045">
                  <a:extLst>
                    <a:ext uri="{9D8B030D-6E8A-4147-A177-3AD203B41FA5}">
                      <a16:colId xmlns:a16="http://schemas.microsoft.com/office/drawing/2014/main" val="2099651896"/>
                    </a:ext>
                  </a:extLst>
                </a:gridCol>
                <a:gridCol w="812776">
                  <a:extLst>
                    <a:ext uri="{9D8B030D-6E8A-4147-A177-3AD203B41FA5}">
                      <a16:colId xmlns:a16="http://schemas.microsoft.com/office/drawing/2014/main" val="1960130102"/>
                    </a:ext>
                  </a:extLst>
                </a:gridCol>
              </a:tblGrid>
              <a:tr h="11638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 участника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90790"/>
                  </a:ext>
                </a:extLst>
              </a:tr>
              <a:tr h="319487">
                <a:tc rowSpan="5"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 классы (девушки)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Абрамова Ольга Евгеньевна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бюджетное общеобразовательное учреждение </a:t>
                      </a:r>
                      <a:b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гимназия № 2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 </a:t>
                      </a:r>
                    </a:p>
                    <a:p>
                      <a:pPr algn="ctr"/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место)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127848"/>
                  </a:ext>
                </a:extLst>
              </a:tr>
              <a:tr h="532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Булько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Елена Васильевна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бюджетное общеобразовательное учреждение СОШ № 46 </a:t>
                      </a:r>
                      <a:b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углубленным изучением отдельных предметов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 </a:t>
                      </a:r>
                    </a:p>
                    <a:p>
                      <a:pPr algn="ctr"/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место)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825939"/>
                  </a:ext>
                </a:extLst>
              </a:tr>
              <a:tr h="3194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Гумирова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Арина Кирилловна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бюджетное общеобразовательное учреждение СОШ № 44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</a:t>
                      </a:r>
                    </a:p>
                    <a:p>
                      <a:pPr algn="ctr"/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место)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622516"/>
                  </a:ext>
                </a:extLst>
              </a:tr>
              <a:tr h="425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Драчева Екатерина Дмитриевна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бюджетное общеобразовательное учреждение СОШ № 18 им. В.Я. Алексеева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</a:t>
                      </a:r>
                    </a:p>
                    <a:p>
                      <a:pPr algn="ctr"/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место)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896981"/>
                  </a:ext>
                </a:extLst>
              </a:tr>
              <a:tr h="532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Цепелева София Руслановна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бюджетное общеобразовательное учреждение СОШ №10 </a:t>
                      </a:r>
                      <a:b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углубленным изучением отдельных предметов 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</a:t>
                      </a:r>
                    </a:p>
                    <a:p>
                      <a:pPr algn="ctr"/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место)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471552"/>
                  </a:ext>
                </a:extLst>
              </a:tr>
              <a:tr h="319487">
                <a:tc rowSpan="3"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 классы (юноши)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Шайдулин Роберт Маратович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бюджетное общеобразовательное учреждение 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 </a:t>
                      </a:r>
                    </a:p>
                    <a:p>
                      <a:pPr algn="ctr"/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место)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291338"/>
                  </a:ext>
                </a:extLst>
              </a:tr>
              <a:tr h="3194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Борщ Владислав Владимирович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бюджетное общеобразовательное учреждение 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</a:t>
                      </a:r>
                    </a:p>
                    <a:p>
                      <a:pPr algn="ctr"/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место)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21009"/>
                  </a:ext>
                </a:extLst>
              </a:tr>
              <a:tr h="3194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Богданов Кирилл Алексеевич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бюджетное общеобразовательное учреждение 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</a:t>
                      </a:r>
                    </a:p>
                    <a:p>
                      <a:pPr algn="ctr"/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место)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999495"/>
                  </a:ext>
                </a:extLst>
              </a:tr>
              <a:tr h="425981">
                <a:tc rowSpan="3"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9-11 классы (девушки)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Позигун Ангелина Антоновна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бюджетное общеобразовательное учреждение гимназия </a:t>
                      </a:r>
                      <a:b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 Ф.К. Салманова 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 </a:t>
                      </a:r>
                    </a:p>
                    <a:p>
                      <a:pPr algn="ctr"/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место)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177512"/>
                  </a:ext>
                </a:extLst>
              </a:tr>
              <a:tr h="3194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Пирожкова Есения Павловна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бюджетное общеобразовательное учреждение СОШ № 1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</a:t>
                      </a:r>
                    </a:p>
                    <a:p>
                      <a:pPr algn="ctr"/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место)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770198"/>
                  </a:ext>
                </a:extLst>
              </a:tr>
              <a:tr h="3194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Перминова Ксения Евгеньевна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бюджетное общеобразовательное учреждение  СОШ № 31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</a:t>
                      </a:r>
                    </a:p>
                    <a:p>
                      <a:pPr algn="ctr"/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место)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65663"/>
                  </a:ext>
                </a:extLst>
              </a:tr>
              <a:tr h="425981">
                <a:tc rowSpan="4"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9-11 классы (юноши)</a:t>
                      </a:r>
                    </a:p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Данильченко Илья Николаевич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бюджетное общеобразовательное учреждение гимназия “Лаборатория Салахова”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 </a:t>
                      </a:r>
                    </a:p>
                    <a:p>
                      <a:pPr algn="ctr"/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место)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482648"/>
                  </a:ext>
                </a:extLst>
              </a:tr>
              <a:tr h="3194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Плетнев Данил Евгеньевич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бюджетное общеобразовательное учреждение СОШ № 44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</a:t>
                      </a:r>
                    </a:p>
                    <a:p>
                      <a:pPr algn="ctr"/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место)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378834"/>
                  </a:ext>
                </a:extLst>
              </a:tr>
              <a:tr h="3194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Сергеев Владимир Сергеевич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бюджетное общеобразовательное учреждение СОШ № 27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</a:t>
                      </a:r>
                    </a:p>
                    <a:p>
                      <a:pPr algn="ctr"/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место)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372486"/>
                  </a:ext>
                </a:extLst>
              </a:tr>
              <a:tr h="425981">
                <a:tc vMerge="1"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Христолюбский Богдан Иванович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бюджетное общеобразовательное учреждение </a:t>
                      </a:r>
                      <a:b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Сургутский естественно-научный лицей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</a:t>
                      </a:r>
                    </a:p>
                    <a:p>
                      <a:pPr algn="ctr"/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место)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285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631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EV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0892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4895490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8247</TotalTime>
  <Words>979</Words>
  <Application>Microsoft Office PowerPoint</Application>
  <PresentationFormat>Экран (4:3)</PresentationFormat>
  <Paragraphs>359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Об итогах проведения муниципального этапа всероссийского олимпиады школьников и подготовке учащихся к региональному этапу всероссийской олимпиады школьников    </vt:lpstr>
      <vt:lpstr>УЧАСТНИКИ МУНИЦИПАЛЬНОГО ЭТАПА  ВСЕРОССИЙСКОЙ ОЛИМПИАДЫ ШКОЛЬНИКОВ </vt:lpstr>
      <vt:lpstr>Презентация PowerPoint</vt:lpstr>
      <vt:lpstr>АНАЛИЗ ВЫПОЛНЕНИЯ ОЛИМПИАДНЫХ ЗАДАНИЙ  ТЕОРЕТИЧЕСКОГО ТУРА УЧАЩИМИСЯ 7-8 КЛАССОВ</vt:lpstr>
      <vt:lpstr>АНАЛИЗ ВЫПОЛНЕНИЯ ОЛИМПИАДНЫХ ЗАДАНИЙ  ТЕОРЕТИЧЕСКОГО ТУРА УЧАЩИМИСЯ 9-11 КЛАССОВ</vt:lpstr>
      <vt:lpstr>АНАЛИЗ ВЫПОЛНЕНИЯ ОЛИМПИАДНЫХ ЗАДАНИЙ  ПРАКТИЧЕСКОГО ТУРА (ГИМНАСТИКА)</vt:lpstr>
      <vt:lpstr>АНАЛИЗ ВЫПОЛНЕНИЯ ОЛИМПИАДНЫХ ЗАДАНИЙ  ПРАКТИЧЕСКОГО ТУРА (ПРИКЛАДНАЯ ФК)</vt:lpstr>
      <vt:lpstr>ПОБЕДИТЕЛИ И ПРИЗЕРЫ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УСТАНОВОЧНОЕ ВОВЕЩАНИЕ  по организации и проведению всероссийской олимпиады школьников  03.09.2019</dc:title>
  <dc:creator>Елена Владимировна Сухова</dc:creator>
  <cp:lastModifiedBy>Андрей Александрович Еланцев</cp:lastModifiedBy>
  <cp:revision>105</cp:revision>
  <dcterms:created xsi:type="dcterms:W3CDTF">2019-08-09T09:33:06Z</dcterms:created>
  <dcterms:modified xsi:type="dcterms:W3CDTF">2022-12-21T05:03:33Z</dcterms:modified>
</cp:coreProperties>
</file>