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63"/>
  </p:handoutMasterIdLst>
  <p:sldIdLst>
    <p:sldId id="256" r:id="rId5"/>
    <p:sldId id="270" r:id="rId6"/>
    <p:sldId id="271" r:id="rId7"/>
    <p:sldId id="257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308" r:id="rId26"/>
    <p:sldId id="309" r:id="rId27"/>
    <p:sldId id="312" r:id="rId28"/>
    <p:sldId id="313" r:id="rId29"/>
    <p:sldId id="310" r:id="rId30"/>
    <p:sldId id="311" r:id="rId31"/>
    <p:sldId id="288" r:id="rId32"/>
    <p:sldId id="258" r:id="rId33"/>
    <p:sldId id="301" r:id="rId34"/>
    <p:sldId id="266" r:id="rId35"/>
    <p:sldId id="302" r:id="rId36"/>
    <p:sldId id="289" r:id="rId37"/>
    <p:sldId id="303" r:id="rId38"/>
    <p:sldId id="307" r:id="rId39"/>
    <p:sldId id="296" r:id="rId40"/>
    <p:sldId id="291" r:id="rId41"/>
    <p:sldId id="305" r:id="rId42"/>
    <p:sldId id="292" r:id="rId43"/>
    <p:sldId id="306" r:id="rId44"/>
    <p:sldId id="294" r:id="rId45"/>
    <p:sldId id="290" r:id="rId46"/>
    <p:sldId id="304" r:id="rId47"/>
    <p:sldId id="323" r:id="rId48"/>
    <p:sldId id="325" r:id="rId49"/>
    <p:sldId id="321" r:id="rId50"/>
    <p:sldId id="322" r:id="rId51"/>
    <p:sldId id="314" r:id="rId52"/>
    <p:sldId id="259" r:id="rId53"/>
    <p:sldId id="267" r:id="rId54"/>
    <p:sldId id="315" r:id="rId55"/>
    <p:sldId id="316" r:id="rId56"/>
    <p:sldId id="317" r:id="rId57"/>
    <p:sldId id="318" r:id="rId58"/>
    <p:sldId id="319" r:id="rId59"/>
    <p:sldId id="320" r:id="rId60"/>
    <p:sldId id="268" r:id="rId61"/>
    <p:sldId id="264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4FC"/>
    <a:srgbClr val="FF0000"/>
    <a:srgbClr val="FFFF00"/>
    <a:srgbClr val="FFC000"/>
    <a:srgbClr val="57D3FF"/>
    <a:srgbClr val="79D9FF"/>
    <a:srgbClr val="F4BBFF"/>
    <a:srgbClr val="31CB31"/>
    <a:srgbClr val="FD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3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3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3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audio" Target="../media/audio1.wav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Relationship Id="rId1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5.jpe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7.jpe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7.jpe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audio" Target="../media/audio1.wav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Relationship Id="rId1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jpe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jpe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.png"/><Relationship Id="rId5" Type="http://schemas.openxmlformats.org/officeDocument/2006/relationships/image" Target="../media/image30.png"/><Relationship Id="rId15" Type="http://schemas.openxmlformats.org/officeDocument/2006/relationships/audio" Target="../media/audio1.wav"/><Relationship Id="rId10" Type="http://schemas.openxmlformats.org/officeDocument/2006/relationships/image" Target="../media/image15.png"/><Relationship Id="rId4" Type="http://schemas.openxmlformats.org/officeDocument/2006/relationships/image" Target="../media/image46.png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5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3.gif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Деловая игра</a:t>
            </a:r>
            <a:br>
              <a:rPr lang="ru-RU" sz="4800" dirty="0">
                <a:latin typeface="+mj-lt"/>
              </a:rPr>
            </a:br>
            <a:br>
              <a:rPr lang="ru-RU" sz="4800" dirty="0">
                <a:latin typeface="+mj-lt"/>
              </a:rPr>
            </a:br>
            <a:r>
              <a:rPr lang="ru-RU" sz="4800" dirty="0">
                <a:latin typeface="+mj-lt"/>
              </a:rPr>
              <a:t> «Избирательное право»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61" y="179270"/>
            <a:ext cx="1619015" cy="2537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17" y="3615536"/>
            <a:ext cx="2474132" cy="2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37655" y="1529822"/>
            <a:ext cx="2151529" cy="1860496"/>
            <a:chOff x="601503" y="2374749"/>
            <a:chExt cx="2151529" cy="1860496"/>
          </a:xfrm>
        </p:grpSpPr>
        <p:sp>
          <p:nvSpPr>
            <p:cNvPr id="15" name="5-конечная звезда 14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Какой документ нужен, чтобы проголосовать на выборах?</a:t>
            </a:r>
          </a:p>
        </p:txBody>
      </p:sp>
      <p:pic>
        <p:nvPicPr>
          <p:cNvPr id="2054" name="Picture 6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69" y="4180303"/>
            <a:ext cx="1228567" cy="14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 гражданина РФ (или заменяющий его документ)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называется место, где проходят выборы?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0967" y="1634018"/>
            <a:ext cx="2408904" cy="2052290"/>
            <a:chOff x="4875065" y="3840878"/>
            <a:chExt cx="2408904" cy="2052290"/>
          </a:xfrm>
        </p:grpSpPr>
        <p:sp>
          <p:nvSpPr>
            <p:cNvPr id="19" name="Солнце 18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pic>
        <p:nvPicPr>
          <p:cNvPr id="4098" name="Picture 2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21" y="4081075"/>
            <a:ext cx="1121660" cy="16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Избирательный участок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называется лист, где избиратель отмечает свой выбор?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9899" y="1901748"/>
            <a:ext cx="2369574" cy="1649361"/>
            <a:chOff x="9403942" y="2940446"/>
            <a:chExt cx="2369574" cy="1649361"/>
          </a:xfrm>
        </p:grpSpPr>
        <p:sp>
          <p:nvSpPr>
            <p:cNvPr id="22" name="Сердце 21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  <p:pic>
        <p:nvPicPr>
          <p:cNvPr id="3076" name="Picture 4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85" y="4223298"/>
            <a:ext cx="1927783" cy="14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6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Бюллетень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37655" y="1529822"/>
            <a:ext cx="2151529" cy="1860496"/>
            <a:chOff x="601503" y="2374749"/>
            <a:chExt cx="2151529" cy="1860496"/>
          </a:xfrm>
        </p:grpSpPr>
        <p:sp>
          <p:nvSpPr>
            <p:cNvPr id="15" name="5-конечная звезда 14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Можно ли заставить человека пойти на выборы?</a:t>
            </a:r>
          </a:p>
        </p:txBody>
      </p:sp>
      <p:pic>
        <p:nvPicPr>
          <p:cNvPr id="2054" name="Picture 6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69" y="4180303"/>
            <a:ext cx="1228567" cy="14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9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Нет, участие в выборах - добровольное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называют человека, которого выдвигают на выборную должность?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0967" y="1634018"/>
            <a:ext cx="2408904" cy="2052290"/>
            <a:chOff x="4875065" y="3840878"/>
            <a:chExt cx="2408904" cy="2052290"/>
          </a:xfrm>
        </p:grpSpPr>
        <p:sp>
          <p:nvSpPr>
            <p:cNvPr id="19" name="Солнце 18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pic>
        <p:nvPicPr>
          <p:cNvPr id="4098" name="Picture 2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21" y="4081075"/>
            <a:ext cx="1121660" cy="16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4267" y="539880"/>
            <a:ext cx="7738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Разделимся на команды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1503" y="2374749"/>
            <a:ext cx="2151529" cy="1860496"/>
            <a:chOff x="601503" y="2374749"/>
            <a:chExt cx="2151529" cy="1860496"/>
          </a:xfrm>
        </p:grpSpPr>
        <p:sp>
          <p:nvSpPr>
            <p:cNvPr id="22" name="5-конечная звезда 21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75065" y="3840878"/>
            <a:ext cx="2408904" cy="2052290"/>
            <a:chOff x="4875065" y="3840878"/>
            <a:chExt cx="2408904" cy="2052290"/>
          </a:xfrm>
        </p:grpSpPr>
        <p:sp>
          <p:nvSpPr>
            <p:cNvPr id="23" name="Солнце 22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403942" y="2940446"/>
            <a:ext cx="2369574" cy="1649361"/>
            <a:chOff x="9403942" y="2940446"/>
            <a:chExt cx="2369574" cy="1649361"/>
          </a:xfrm>
        </p:grpSpPr>
        <p:sp>
          <p:nvSpPr>
            <p:cNvPr id="24" name="Сердце 23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  <p:sp>
        <p:nvSpPr>
          <p:cNvPr id="25" name="Стрелка вниз 24"/>
          <p:cNvSpPr/>
          <p:nvPr/>
        </p:nvSpPr>
        <p:spPr>
          <a:xfrm rot="3281911">
            <a:off x="2701449" y="1411272"/>
            <a:ext cx="420073" cy="145517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918990" y="1849823"/>
            <a:ext cx="420073" cy="14551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738282">
            <a:off x="8514429" y="1576938"/>
            <a:ext cx="420073" cy="14551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Какой орган в России отвечает за организацию федеральных выборов?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9899" y="1901748"/>
            <a:ext cx="2369574" cy="1649361"/>
            <a:chOff x="9403942" y="2940446"/>
            <a:chExt cx="2369574" cy="1649361"/>
          </a:xfrm>
        </p:grpSpPr>
        <p:sp>
          <p:nvSpPr>
            <p:cNvPr id="22" name="Сердце 21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  <p:pic>
        <p:nvPicPr>
          <p:cNvPr id="3076" name="Picture 4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85" y="4223298"/>
            <a:ext cx="1927783" cy="14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7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Центральная избирательная комиссия РФ (ЦИК России)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37655" y="1529822"/>
            <a:ext cx="2151529" cy="1860496"/>
            <a:chOff x="601503" y="2374749"/>
            <a:chExt cx="2151529" cy="1860496"/>
          </a:xfrm>
        </p:grpSpPr>
        <p:sp>
          <p:nvSpPr>
            <p:cNvPr id="15" name="5-конечная звезда 14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каком году пройдут следующие выборы президента РФ?</a:t>
            </a:r>
          </a:p>
        </p:txBody>
      </p:sp>
      <p:pic>
        <p:nvPicPr>
          <p:cNvPr id="2054" name="Picture 6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69" y="4180303"/>
            <a:ext cx="1228567" cy="14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5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2030 году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Назовите точное количество депутатов Государственной думы?</a:t>
            </a:r>
          </a:p>
        </p:txBody>
      </p:sp>
      <p:pic>
        <p:nvPicPr>
          <p:cNvPr id="3076" name="Picture 4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85" y="4223298"/>
            <a:ext cx="1927783" cy="14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0967" y="1634018"/>
            <a:ext cx="2408904" cy="2052290"/>
            <a:chOff x="4875065" y="3840878"/>
            <a:chExt cx="2408904" cy="2052290"/>
          </a:xfrm>
        </p:grpSpPr>
        <p:sp>
          <p:nvSpPr>
            <p:cNvPr id="19" name="Солнце 18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0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 депутатов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какой срок избирается президент РФ?</a:t>
            </a:r>
          </a:p>
        </p:txBody>
      </p:sp>
      <p:pic>
        <p:nvPicPr>
          <p:cNvPr id="4098" name="Picture 2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21" y="4081075"/>
            <a:ext cx="1121660" cy="16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90297" y="1830575"/>
            <a:ext cx="2369574" cy="1649361"/>
            <a:chOff x="9403942" y="2940446"/>
            <a:chExt cx="2369574" cy="1649361"/>
          </a:xfrm>
        </p:grpSpPr>
        <p:sp>
          <p:nvSpPr>
            <p:cNvPr id="22" name="Сердце 21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20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6 лет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0" y="421527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2й тур «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Угадайка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Командам необходимо будет по детскому фото определить, какой политический деятель загадан?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17" name="Вертикальный свиток 16"/>
          <p:cNvSpPr/>
          <p:nvPr/>
        </p:nvSpPr>
        <p:spPr>
          <a:xfrm>
            <a:off x="10308139" y="4186476"/>
            <a:ext cx="1883861" cy="214490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2 балла за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7308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12" y="590196"/>
            <a:ext cx="85725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13987" y="590196"/>
            <a:ext cx="4153225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953129" y="613716"/>
            <a:ext cx="2151529" cy="1860496"/>
            <a:chOff x="601503" y="2374749"/>
            <a:chExt cx="2151529" cy="1860496"/>
          </a:xfrm>
        </p:grpSpPr>
        <p:sp>
          <p:nvSpPr>
            <p:cNvPr id="17" name="5-конечная звезда 16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426" y="1675831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1й тур «Разминка»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Каждой команде, по очереди, будут задаваться вопросы, на которые необходимо будет дать ответ.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10308139" y="4186476"/>
            <a:ext cx="1883861" cy="2144905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1 баллу за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508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1" y="270553"/>
            <a:ext cx="85725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774" y="5920404"/>
            <a:ext cx="1052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Медведев Дмитрий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257230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1" y="712936"/>
            <a:ext cx="9201076" cy="5167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13987" y="590196"/>
            <a:ext cx="4370848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126522" y="645660"/>
            <a:ext cx="2408904" cy="2052290"/>
            <a:chOff x="4875065" y="3840878"/>
            <a:chExt cx="2408904" cy="2052290"/>
          </a:xfrm>
        </p:grpSpPr>
        <p:sp>
          <p:nvSpPr>
            <p:cNvPr id="21" name="Солнце 20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1" y="712936"/>
            <a:ext cx="9201076" cy="5167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36179" y="5920404"/>
            <a:ext cx="959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Зюганов Геннадий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39084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4" y="590196"/>
            <a:ext cx="8342072" cy="5391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13987" y="590196"/>
            <a:ext cx="4370848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197999" y="779057"/>
            <a:ext cx="2369574" cy="1649361"/>
            <a:chOff x="9403942" y="2940446"/>
            <a:chExt cx="2369574" cy="1649361"/>
          </a:xfrm>
        </p:grpSpPr>
        <p:sp>
          <p:nvSpPr>
            <p:cNvPr id="17" name="Сердце 16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17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4" y="590196"/>
            <a:ext cx="8342072" cy="5391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2368" y="5920404"/>
            <a:ext cx="117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Жириновский Владимир Вольфович</a:t>
            </a:r>
          </a:p>
        </p:txBody>
      </p:sp>
    </p:spTree>
    <p:extLst>
      <p:ext uri="{BB962C8B-B14F-4D97-AF65-F5344CB8AC3E}">
        <p14:creationId xmlns:p14="http://schemas.microsoft.com/office/powerpoint/2010/main" val="230449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6" y="131053"/>
            <a:ext cx="8781089" cy="6073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0960" y="308646"/>
            <a:ext cx="4473875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050346" y="528702"/>
            <a:ext cx="2151529" cy="1860496"/>
            <a:chOff x="601503" y="2374749"/>
            <a:chExt cx="2151529" cy="1860496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7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6" y="131053"/>
            <a:ext cx="8781089" cy="6073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22977" y="5899913"/>
            <a:ext cx="888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Лавров Сергей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33319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4" y="344981"/>
            <a:ext cx="85725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97241" y="328035"/>
            <a:ext cx="4370848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209776" y="383499"/>
            <a:ext cx="2408904" cy="2052290"/>
            <a:chOff x="4875065" y="3840878"/>
            <a:chExt cx="2408904" cy="2052290"/>
          </a:xfrm>
        </p:grpSpPr>
        <p:sp>
          <p:nvSpPr>
            <p:cNvPr id="17" name="Солнце 16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69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4" y="344981"/>
            <a:ext cx="85725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6415" y="5955191"/>
            <a:ext cx="983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Сталин Иосиф Виссарионович</a:t>
            </a:r>
          </a:p>
        </p:txBody>
      </p:sp>
    </p:spTree>
    <p:extLst>
      <p:ext uri="{BB962C8B-B14F-4D97-AF65-F5344CB8AC3E}">
        <p14:creationId xmlns:p14="http://schemas.microsoft.com/office/powerpoint/2010/main" val="39531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4" y="105802"/>
            <a:ext cx="10414788" cy="5858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418442" y="105802"/>
            <a:ext cx="5030209" cy="59972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402455" y="294663"/>
            <a:ext cx="2727034" cy="1725712"/>
            <a:chOff x="9403942" y="2940446"/>
            <a:chExt cx="2369574" cy="1649361"/>
          </a:xfrm>
        </p:grpSpPr>
        <p:sp>
          <p:nvSpPr>
            <p:cNvPr id="21" name="Сердце 20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37655" y="1529822"/>
            <a:ext cx="2151529" cy="1860496"/>
            <a:chOff x="601503" y="2374749"/>
            <a:chExt cx="2151529" cy="1860496"/>
          </a:xfrm>
        </p:grpSpPr>
        <p:sp>
          <p:nvSpPr>
            <p:cNvPr id="15" name="5-конечная звезда 14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какого возраста гражданин РФ получает активное избирательное право?</a:t>
            </a:r>
          </a:p>
        </p:txBody>
      </p:sp>
      <p:pic>
        <p:nvPicPr>
          <p:cNvPr id="2054" name="Picture 6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69" y="4180303"/>
            <a:ext cx="1228567" cy="14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4" y="105802"/>
            <a:ext cx="10414788" cy="5858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39231" y="5899913"/>
            <a:ext cx="1044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Путин Владимир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5496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Бонусные баллы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Чья команда первой поднимет руку и даст правильный ответ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712658" y="652374"/>
            <a:ext cx="2151529" cy="1860496"/>
            <a:chOff x="601503" y="2374749"/>
            <a:chExt cx="2151529" cy="1860496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553770" y="2267429"/>
            <a:ext cx="2408904" cy="2052290"/>
            <a:chOff x="4875065" y="3840878"/>
            <a:chExt cx="2408904" cy="2052290"/>
          </a:xfrm>
        </p:grpSpPr>
        <p:sp>
          <p:nvSpPr>
            <p:cNvPr id="24" name="Солнце 23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409510" y="4215330"/>
            <a:ext cx="2727034" cy="1725712"/>
            <a:chOff x="9403942" y="2940446"/>
            <a:chExt cx="2369574" cy="1649361"/>
          </a:xfrm>
        </p:grpSpPr>
        <p:sp>
          <p:nvSpPr>
            <p:cNvPr id="27" name="Сердце 26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BFFCCF5-2B74-EA6B-6A8F-D55A63AA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91" y="301857"/>
            <a:ext cx="5301463" cy="5301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E4D97DA-FD00-902F-06A4-473440CA31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154"/>
            <a:ext cx="3696517" cy="64956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2BDD5E-73E0-4B28-5B2D-2248B2A88E1C}"/>
              </a:ext>
            </a:extLst>
          </p:cNvPr>
          <p:cNvSpPr/>
          <p:nvPr/>
        </p:nvSpPr>
        <p:spPr>
          <a:xfrm>
            <a:off x="680658" y="1713784"/>
            <a:ext cx="53103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Топ с Яндекс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Маркета за 1399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2710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3B0143F-5DBF-7D9F-D5C4-BE128151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25" y="826631"/>
            <a:ext cx="8513724" cy="4788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76639" y="355143"/>
            <a:ext cx="4473875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229326" y="457603"/>
            <a:ext cx="2151529" cy="1860496"/>
            <a:chOff x="601503" y="2374749"/>
            <a:chExt cx="2151529" cy="1860496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171108" y="2236556"/>
            <a:ext cx="2408904" cy="2052290"/>
            <a:chOff x="4875065" y="3840878"/>
            <a:chExt cx="2408904" cy="2052290"/>
          </a:xfrm>
        </p:grpSpPr>
        <p:sp>
          <p:nvSpPr>
            <p:cNvPr id="24" name="Солнце 23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12043" y="4288240"/>
            <a:ext cx="2727034" cy="1725712"/>
            <a:chOff x="9403942" y="2940446"/>
            <a:chExt cx="2369574" cy="1649361"/>
          </a:xfrm>
        </p:grpSpPr>
        <p:sp>
          <p:nvSpPr>
            <p:cNvPr id="27" name="Сердце 26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0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3B0143F-5DBF-7D9F-D5C4-BE128151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25" y="826631"/>
            <a:ext cx="8513724" cy="4788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F64842-3B2C-D97A-7C93-CBBE58D9FCD0}"/>
              </a:ext>
            </a:extLst>
          </p:cNvPr>
          <p:cNvSpPr/>
          <p:nvPr/>
        </p:nvSpPr>
        <p:spPr>
          <a:xfrm>
            <a:off x="2513677" y="5955191"/>
            <a:ext cx="703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Барак Хуссейн Обама</a:t>
            </a:r>
          </a:p>
        </p:txBody>
      </p:sp>
    </p:spTree>
    <p:extLst>
      <p:ext uri="{BB962C8B-B14F-4D97-AF65-F5344CB8AC3E}">
        <p14:creationId xmlns:p14="http://schemas.microsoft.com/office/powerpoint/2010/main" val="5178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16386" name="Picture 2" descr="https://sun9-39.userapi.com/s/v1/ig2/uInTNRV1k8tUJQ0Y3zwl8rDCMXTabWpU4XXrqHTYkwHJNkWSbW6SH6zznY2QcZ-LAowLwwndR0FeunTHtMpkQ_xV.jpg?quality=95&amp;as=32x21,48x31,72x47,108x70,160x104,240x156,360x233,480x311,540x350,640x415,720x467,1080x700,1280x829,1440x933,2560x1659&amp;from=bu&amp;cs=2560x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8" y="412904"/>
            <a:ext cx="8436731" cy="5795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7725" y="425604"/>
            <a:ext cx="4473875" cy="5731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917111" y="645660"/>
            <a:ext cx="2151529" cy="1860496"/>
            <a:chOff x="601503" y="2374749"/>
            <a:chExt cx="2151529" cy="1860496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88423" y="2297449"/>
            <a:ext cx="2408904" cy="2052290"/>
            <a:chOff x="4875065" y="3840878"/>
            <a:chExt cx="2408904" cy="2052290"/>
          </a:xfrm>
        </p:grpSpPr>
        <p:sp>
          <p:nvSpPr>
            <p:cNvPr id="24" name="Солнце 23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9358" y="4349133"/>
            <a:ext cx="2727034" cy="1725712"/>
            <a:chOff x="9403942" y="2940446"/>
            <a:chExt cx="2369574" cy="1649361"/>
          </a:xfrm>
        </p:grpSpPr>
        <p:sp>
          <p:nvSpPr>
            <p:cNvPr id="27" name="Сердце 26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2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16386" name="Picture 2" descr="https://sun9-39.userapi.com/s/v1/ig2/uInTNRV1k8tUJQ0Y3zwl8rDCMXTabWpU4XXrqHTYkwHJNkWSbW6SH6zznY2QcZ-LAowLwwndR0FeunTHtMpkQ_xV.jpg?quality=95&amp;as=32x21,48x31,72x47,108x70,160x104,240x156,360x233,480x311,540x350,640x415,720x467,1080x700,1280x829,1440x933,2560x1659&amp;from=bu&amp;cs=2560x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8" y="412904"/>
            <a:ext cx="8436731" cy="5795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9" y="393454"/>
            <a:ext cx="3794477" cy="58347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60002" y="5955191"/>
            <a:ext cx="9745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Никитин Алексей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3041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3й тур «Верю не верю»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Командам зачитывается вопрос, после чего участники должны согласится или опровергнуть его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sp>
        <p:nvSpPr>
          <p:cNvPr id="18" name="Вертикальный свиток 17"/>
          <p:cNvSpPr/>
          <p:nvPr/>
        </p:nvSpPr>
        <p:spPr>
          <a:xfrm>
            <a:off x="10308139" y="4186476"/>
            <a:ext cx="1883861" cy="214490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1 баллу за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0250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 выборах в Госдуму России в 2007 году Иркутская областная избирательная комиссия отказалась создавать избирательный участок №666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18 лет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верно, члены избирательной комиссии сослались на несчастные случаи, которые случились с председателем комиссии (умер) и заместителем председателя (попал в ДТП). В итоге участку присвоили номер 667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 1991 по 2024 год в выборах главы государства участвовали 38 человек, из них всего три женщины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615" y="3281702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8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верно, этими женщинами были </a:t>
            </a:r>
            <a:r>
              <a:rPr lang="ru-RU" dirty="0"/>
              <a:t>Элла Памфилова, Ирина Хакамада, Ксения Собчак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53" y="731860"/>
            <a:ext cx="7854696" cy="44897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46" y="3006205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1436" y="1536572"/>
            <a:ext cx="620130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latin typeface="+mj-lt"/>
                <a:ea typeface="+mj-ea"/>
                <a:cs typeface="+mj-cs"/>
              </a:rPr>
              <a:t>Верите ли вы, что избирательное право женщинам в России было предоставлено раньше, чем в Англии и Франции? </a:t>
            </a:r>
          </a:p>
        </p:txBody>
      </p:sp>
    </p:spTree>
    <p:extLst>
      <p:ext uri="{BB962C8B-B14F-4D97-AF65-F5344CB8AC3E}">
        <p14:creationId xmlns:p14="http://schemas.microsoft.com/office/powerpoint/2010/main" val="73035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верно, избирательные права женщины получили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России – в 1917 г.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Англии – 1918, 1928 г.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 Франции – 1944 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53" y="731860"/>
            <a:ext cx="7854696" cy="44897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46" y="3006205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1436" y="1536572"/>
            <a:ext cx="620130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latin typeface="+mj-lt"/>
                <a:ea typeface="+mj-ea"/>
                <a:cs typeface="+mj-cs"/>
              </a:rPr>
              <a:t>Верите ли вы, что избирательными правами не обладают граждане, находящиеся в изоляторе временного содержания?  </a:t>
            </a:r>
          </a:p>
        </p:txBody>
      </p:sp>
    </p:spTree>
    <p:extLst>
      <p:ext uri="{BB962C8B-B14F-4D97-AF65-F5344CB8AC3E}">
        <p14:creationId xmlns:p14="http://schemas.microsoft.com/office/powerpoint/2010/main" val="359900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верно, избирательные права ограничиваются для:</a:t>
            </a:r>
          </a:p>
          <a:p>
            <a:pPr marL="742950" indent="-742950" algn="l">
              <a:buAutoNum type="arabicPeriod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Недееспособных лиц.</a:t>
            </a:r>
          </a:p>
          <a:p>
            <a:pPr marL="742950" indent="-742950" algn="l">
              <a:buAutoNum type="arabicPeriod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Граждан, содержащихся в местах лишения свободы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Подведение итогов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34412" y="3785176"/>
            <a:ext cx="2151529" cy="1860496"/>
            <a:chOff x="601503" y="2374749"/>
            <a:chExt cx="2151529" cy="1860496"/>
          </a:xfrm>
        </p:grpSpPr>
        <p:sp>
          <p:nvSpPr>
            <p:cNvPr id="19" name="5-конечная звезда 18"/>
            <p:cNvSpPr/>
            <p:nvPr/>
          </p:nvSpPr>
          <p:spPr>
            <a:xfrm>
              <a:off x="601503" y="2374749"/>
              <a:ext cx="2151529" cy="1860496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80960" y="28985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81389" y="4002763"/>
            <a:ext cx="2408904" cy="2052290"/>
            <a:chOff x="4875065" y="3840878"/>
            <a:chExt cx="2408904" cy="2052290"/>
          </a:xfrm>
        </p:grpSpPr>
        <p:sp>
          <p:nvSpPr>
            <p:cNvPr id="22" name="Солнце 21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923807" y="4362679"/>
            <a:ext cx="2727034" cy="1725712"/>
            <a:chOff x="9403942" y="2940446"/>
            <a:chExt cx="2369574" cy="1649361"/>
          </a:xfrm>
        </p:grpSpPr>
        <p:sp>
          <p:nvSpPr>
            <p:cNvPr id="25" name="Сердце 24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dirty="0"/>
              <a:t>КОНЕЦ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какого возраста гражданин РФ может быть избран в президенты?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0967" y="1634018"/>
            <a:ext cx="2408904" cy="2052290"/>
            <a:chOff x="4875065" y="3840878"/>
            <a:chExt cx="2408904" cy="2052290"/>
          </a:xfrm>
        </p:grpSpPr>
        <p:sp>
          <p:nvSpPr>
            <p:cNvPr id="19" name="Солнце 18"/>
            <p:cNvSpPr/>
            <p:nvPr/>
          </p:nvSpPr>
          <p:spPr>
            <a:xfrm>
              <a:off x="4875065" y="3840878"/>
              <a:ext cx="2408904" cy="205229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14060" y="4393909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  <p:pic>
        <p:nvPicPr>
          <p:cNvPr id="4098" name="Picture 2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21" y="4081075"/>
            <a:ext cx="1121660" cy="16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2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35 лет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2844" y="1147329"/>
            <a:ext cx="4856020" cy="23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какого возраста гражданин РФ может быть избран в законодательные органы субъектов РФ?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9899" y="1901748"/>
            <a:ext cx="2369574" cy="1649361"/>
            <a:chOff x="9403942" y="2940446"/>
            <a:chExt cx="2369574" cy="1649361"/>
          </a:xfrm>
        </p:grpSpPr>
        <p:sp>
          <p:nvSpPr>
            <p:cNvPr id="22" name="Сердце 21"/>
            <p:cNvSpPr/>
            <p:nvPr/>
          </p:nvSpPr>
          <p:spPr>
            <a:xfrm>
              <a:off x="9403942" y="2940446"/>
              <a:ext cx="2369574" cy="16493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323271" y="3343697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3</a:t>
              </a:r>
            </a:p>
          </p:txBody>
        </p:sp>
      </p:grpSp>
      <p:pic>
        <p:nvPicPr>
          <p:cNvPr id="3076" name="Picture 4" descr="Picture backgroun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85" y="4223298"/>
            <a:ext cx="1927783" cy="14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3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Правильный ответ: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21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28850-8D93-4258-94C5-9335006265EF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  <ds:schemaRef ds:uri="http://www.w3.org/XML/1998/namespace"/>
    <ds:schemaRef ds:uri="2547570a-e5f4-4946-a4c3-82580e42479e"/>
    <ds:schemaRef ds:uri="http://schemas.openxmlformats.org/package/2006/metadata/core-properties"/>
    <ds:schemaRef ds:uri="6ee78bd2-4339-4042-adc0-bcc646419980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528</Words>
  <Application>Microsoft Office PowerPoint</Application>
  <PresentationFormat>Широкоэкранный</PresentationFormat>
  <Paragraphs>125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Arial</vt:lpstr>
      <vt:lpstr>Calibri</vt:lpstr>
      <vt:lpstr>Times New Roman</vt:lpstr>
      <vt:lpstr>Verdana</vt:lpstr>
      <vt:lpstr>Тема Office</vt:lpstr>
      <vt:lpstr>Деловая игра   «Избирательное право»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2026-02-04T17:46:54Z</dcterms:created>
  <dcterms:modified xsi:type="dcterms:W3CDTF">2026-02-06T02:51:26Z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