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304" r:id="rId2"/>
    <p:sldId id="300" r:id="rId3"/>
    <p:sldId id="282" r:id="rId4"/>
    <p:sldId id="283" r:id="rId5"/>
    <p:sldId id="299" r:id="rId6"/>
    <p:sldId id="291" r:id="rId7"/>
    <p:sldId id="292" r:id="rId8"/>
    <p:sldId id="298" r:id="rId9"/>
    <p:sldId id="293" r:id="rId10"/>
    <p:sldId id="294" r:id="rId11"/>
    <p:sldId id="301" r:id="rId12"/>
    <p:sldId id="296" r:id="rId13"/>
    <p:sldId id="302" r:id="rId14"/>
    <p:sldId id="303" r:id="rId15"/>
    <p:sldId id="295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9" autoAdjust="0"/>
    <p:restoredTop sz="66383" autoAdjust="0"/>
  </p:normalViewPr>
  <p:slideViewPr>
    <p:cSldViewPr>
      <p:cViewPr>
        <p:scale>
          <a:sx n="60" d="100"/>
          <a:sy n="60" d="100"/>
        </p:scale>
        <p:origin x="-2172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742CC-B16D-4183-8C0E-BCDC1AAABC6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6A02A-0FE6-4094-9DC3-49C7E45FD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2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F1ACF6-34A5-4269-8F6D-D03B85083FB4}" type="slidenum">
              <a:rPr lang="ru-RU" altLang="ru-RU" smtClean="0">
                <a:solidFill>
                  <a:prstClr val="black"/>
                </a:solidFill>
              </a:rPr>
              <a:pPr/>
              <a:t>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ответ</a:t>
            </a:r>
            <a:r>
              <a:rPr lang="ru-RU" dirty="0"/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469784</a:t>
            </a:r>
            <a:r>
              <a:rPr lang="ru-RU" dirty="0"/>
              <a:t>      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511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6A02A-0FE6-4094-9DC3-49C7E45FDF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2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Копируем данные с текстового файла в </a:t>
            </a:r>
            <a:r>
              <a:rPr lang="en-US" dirty="0"/>
              <a:t>Excel</a:t>
            </a:r>
            <a:r>
              <a:rPr lang="ru-RU" dirty="0"/>
              <a:t>. Отсортируем данные по возрастанию. Мы видим что 36 пунктов не будут участвовать в скидочной акции.  Тогда по оставшимся =</a:t>
            </a:r>
            <a:r>
              <a:rPr lang="ru-RU" b="1" dirty="0"/>
              <a:t>1000-С36 </a:t>
            </a:r>
            <a:r>
              <a:rPr lang="ru-RU" b="0" dirty="0"/>
              <a:t>(964) позициям сумма будет высчитана с учетом скидки. Т.к. скидка предоставляется только на каждый второй товар, а количество позиций 964, то со скидкой будут 964/2=482 позиции. Т.к. продавцу выгодно предоставить скидку на более дешевые товары, то это будут товары с 37 по 518 строки. Поэтому стоимость самого дорогого товара, на которого распространяется скидка это позиция на 518 строки стоимостью  </a:t>
            </a:r>
            <a:r>
              <a:rPr lang="ru-RU" b="1" dirty="0"/>
              <a:t>511р. </a:t>
            </a:r>
          </a:p>
          <a:p>
            <a:r>
              <a:rPr lang="ru-RU" b="0" dirty="0"/>
              <a:t>Для выбранных позиций рассчитаем сумму скидки. В ячейку В37 введем  формулу =</a:t>
            </a:r>
            <a:r>
              <a:rPr lang="ru-RU" b="1" dirty="0"/>
              <a:t>А37*0,25</a:t>
            </a:r>
            <a:r>
              <a:rPr lang="ru-RU" b="0" dirty="0"/>
              <a:t>. Скопируем эту формулу на диапазон ячеек В38:В518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6A02A-0FE6-4094-9DC3-49C7E45FDF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7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Рассчитаем общую сумму, сумму скидки и сумму с учетом скидки</a:t>
            </a:r>
          </a:p>
          <a:p>
            <a:r>
              <a:rPr lang="ru-RU" dirty="0"/>
              <a:t>Округлим полученный результат и запишем ответ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6A02A-0FE6-4094-9DC3-49C7E45FDF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4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СтатГрад</a:t>
            </a:r>
            <a:r>
              <a:rPr lang="ru-RU" dirty="0"/>
              <a:t> 02.02.20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6A02A-0FE6-4094-9DC3-49C7E45FDF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8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СтатГрад</a:t>
            </a:r>
            <a:r>
              <a:rPr lang="ru-RU" dirty="0"/>
              <a:t> 17.03.21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6A02A-0FE6-4094-9DC3-49C7E45FDFA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4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909" tIns="48455" rIns="96909" bIns="484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315675" algn="r"/>
              </a:tabLst>
              <a:defRPr/>
            </a:pPr>
            <a:endParaRPr lang="ru-RU" sz="1500" i="1" dirty="0">
              <a:solidFill>
                <a:srgbClr val="7F7F7F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84543" indent="0" algn="ctr">
              <a:buNone/>
              <a:defRPr/>
            </a:lvl2pPr>
            <a:lvl3pPr marL="969086" indent="0" algn="ctr">
              <a:buNone/>
              <a:defRPr/>
            </a:lvl3pPr>
            <a:lvl4pPr marL="1453629" indent="0" algn="ctr">
              <a:buNone/>
              <a:defRPr/>
            </a:lvl4pPr>
            <a:lvl5pPr marL="1938171" indent="0" algn="ctr">
              <a:buNone/>
              <a:defRPr/>
            </a:lvl5pPr>
            <a:lvl6pPr marL="2422714" indent="0" algn="ctr">
              <a:buNone/>
              <a:defRPr/>
            </a:lvl6pPr>
            <a:lvl7pPr marL="2907258" indent="0" algn="ctr">
              <a:buNone/>
              <a:defRPr/>
            </a:lvl7pPr>
            <a:lvl8pPr marL="3391800" indent="0" algn="ctr">
              <a:buNone/>
              <a:defRPr/>
            </a:lvl8pPr>
            <a:lvl9pPr marL="387634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6BCA-235C-4D2D-A792-E99382E3196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5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909" tIns="48455" rIns="96909" bIns="4845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i="1" dirty="0" smtClean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КЕГЭ </a:t>
            </a:r>
            <a:r>
              <a:rPr lang="ru-RU" sz="1500" i="1" dirty="0" smtClean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Задание26 </a:t>
            </a:r>
            <a:endParaRPr lang="ru-RU" sz="1500" i="1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909" tIns="48455" rIns="96909" bIns="48455" anchor="ctr"/>
          <a:lstStyle/>
          <a:p>
            <a:pPr defTabSz="969086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  <a:tabLst>
                <a:tab pos="9315675" algn="r"/>
              </a:tabLst>
              <a:defRPr/>
            </a:pPr>
            <a:r>
              <a:rPr lang="ru-RU" sz="1500" i="1" dirty="0">
                <a:solidFill>
                  <a:srgbClr val="7F7F7F"/>
                </a:solidFill>
                <a:cs typeface="Arial" pitchFamily="34" charset="0"/>
                <a:sym typeface="Symbol" pitchFamily="18" charset="2"/>
              </a:rPr>
              <a:t>	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909" tIns="48455" rIns="96909" bIns="4845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9" y="301272"/>
            <a:ext cx="8376082" cy="471086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22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09" tIns="48455" rIns="96909" bIns="484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5939" y="155577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64E1E-AE3B-4C70-9247-84C8A0897D7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1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84543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69086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453629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938171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63407" indent="-363407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7383" indent="-302839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211357" indent="-242272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95900" indent="-242272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80443" indent="-242272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64986" indent="-24227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49529" indent="-24227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34072" indent="-24227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18615" indent="-242272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690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4543" algn="l" defTabSz="9690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9086" algn="l" defTabSz="9690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3629" algn="l" defTabSz="9690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171" algn="l" defTabSz="9690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2714" algn="l" defTabSz="9690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7258" algn="l" defTabSz="9690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800" algn="l" defTabSz="9690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343" algn="l" defTabSz="9690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4" y="1881476"/>
            <a:ext cx="9107487" cy="2271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5700" b="1" dirty="0">
                <a:solidFill>
                  <a:schemeClr val="accent2"/>
                </a:solidFill>
              </a:rPr>
              <a:t>Компьютерное ЕГЭ по информатике 2021</a:t>
            </a:r>
            <a:br>
              <a:rPr lang="ru-RU" altLang="ru-RU" sz="5700" b="1" dirty="0">
                <a:solidFill>
                  <a:schemeClr val="accent2"/>
                </a:solidFill>
              </a:rPr>
            </a:br>
            <a:r>
              <a:rPr lang="ru-RU" altLang="ru-RU" sz="5700" b="1" dirty="0">
                <a:solidFill>
                  <a:schemeClr val="accent2"/>
                </a:solidFill>
              </a:rPr>
              <a:t>Задание </a:t>
            </a:r>
            <a:r>
              <a:rPr lang="ru-RU" altLang="ru-RU" sz="5700" b="1" dirty="0" smtClean="0">
                <a:solidFill>
                  <a:schemeClr val="accent2"/>
                </a:solidFill>
              </a:rPr>
              <a:t>26</a:t>
            </a:r>
            <a:endParaRPr lang="ru-RU" altLang="ru-RU" sz="57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443BAA-8FE6-4A46-853F-4C6002DF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05" y="980728"/>
            <a:ext cx="856699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481500-2AED-429A-A7A5-0235D758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0" y="1196752"/>
            <a:ext cx="866302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10F3FE-D9A3-4D40-9A53-D0CEC62F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2629267" cy="4439270"/>
          </a:xfrm>
          <a:prstGeom prst="rect">
            <a:avLst/>
          </a:prstGeom>
        </p:spPr>
      </p:pic>
      <p:sp>
        <p:nvSpPr>
          <p:cNvPr id="4" name="Стрелка: штриховая вправо 3">
            <a:extLst>
              <a:ext uri="{FF2B5EF4-FFF2-40B4-BE49-F238E27FC236}">
                <a16:creationId xmlns:a16="http://schemas.microsoft.com/office/drawing/2014/main" xmlns="" id="{5CF4DAE2-77C1-4F59-B35B-9620D585647E}"/>
              </a:ext>
            </a:extLst>
          </p:cNvPr>
          <p:cNvSpPr/>
          <p:nvPr/>
        </p:nvSpPr>
        <p:spPr>
          <a:xfrm>
            <a:off x="2199658" y="2753141"/>
            <a:ext cx="614928" cy="471086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6374099-6FC9-475A-AE03-CE480C058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72"/>
          <a:stretch/>
        </p:blipFill>
        <p:spPr>
          <a:xfrm>
            <a:off x="3147813" y="980728"/>
            <a:ext cx="3187903" cy="4439269"/>
          </a:xfrm>
          <a:prstGeom prst="rect">
            <a:avLst/>
          </a:prstGeom>
        </p:spPr>
      </p:pic>
      <p:sp>
        <p:nvSpPr>
          <p:cNvPr id="11" name="Скругленная прямоугольная выноска 6">
            <a:extLst>
              <a:ext uri="{FF2B5EF4-FFF2-40B4-BE49-F238E27FC236}">
                <a16:creationId xmlns:a16="http://schemas.microsoft.com/office/drawing/2014/main" xmlns="" id="{DEDD62DD-B647-4389-8F9D-6C61060D3EFB}"/>
              </a:ext>
            </a:extLst>
          </p:cNvPr>
          <p:cNvSpPr/>
          <p:nvPr/>
        </p:nvSpPr>
        <p:spPr bwMode="auto">
          <a:xfrm>
            <a:off x="6335716" y="2339192"/>
            <a:ext cx="2237524" cy="887412"/>
          </a:xfrm>
          <a:prstGeom prst="wedgeRoundRectCallout">
            <a:avLst>
              <a:gd name="adj1" fmla="val -69048"/>
              <a:gd name="adj2" fmla="val 79266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оставшаяся сумма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01F2194-D422-4792-A2E1-77770EFC7306}"/>
              </a:ext>
            </a:extLst>
          </p:cNvPr>
          <p:cNvSpPr/>
          <p:nvPr/>
        </p:nvSpPr>
        <p:spPr>
          <a:xfrm>
            <a:off x="5292080" y="3356992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CF6673-8F44-4ADE-A948-723C8CDB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88" y="1052736"/>
            <a:ext cx="5246969" cy="43301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516A1BA-C797-43C6-8724-4AC92A8A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477" y="1086472"/>
            <a:ext cx="3200847" cy="4296375"/>
          </a:xfrm>
          <a:prstGeom prst="rect">
            <a:avLst/>
          </a:prstGeom>
        </p:spPr>
      </p:pic>
      <p:sp>
        <p:nvSpPr>
          <p:cNvPr id="7" name="Скругленная прямоугольная выноска 6">
            <a:extLst>
              <a:ext uri="{FF2B5EF4-FFF2-40B4-BE49-F238E27FC236}">
                <a16:creationId xmlns:a16="http://schemas.microsoft.com/office/drawing/2014/main" xmlns="" id="{843F25BB-DB7E-450D-9616-18AE60DF3659}"/>
              </a:ext>
            </a:extLst>
          </p:cNvPr>
          <p:cNvSpPr/>
          <p:nvPr/>
        </p:nvSpPr>
        <p:spPr bwMode="auto">
          <a:xfrm>
            <a:off x="2987824" y="3439217"/>
            <a:ext cx="2237524" cy="887412"/>
          </a:xfrm>
          <a:prstGeom prst="wedgeRoundRectCallout">
            <a:avLst>
              <a:gd name="adj1" fmla="val 44231"/>
              <a:gd name="adj2" fmla="val -106932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/>
              <a:t>количество закупленных изделий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EF743B3-01B7-4F93-B034-AA940614F77D}"/>
              </a:ext>
            </a:extLst>
          </p:cNvPr>
          <p:cNvSpPr/>
          <p:nvPr/>
        </p:nvSpPr>
        <p:spPr>
          <a:xfrm>
            <a:off x="4721291" y="2618114"/>
            <a:ext cx="813965" cy="234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1D005D-0734-4671-83A1-21C4842B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07663"/>
            <a:ext cx="3304229" cy="41764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FBAE21-7A15-4A97-99DA-CF0D2907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1" y="1107663"/>
            <a:ext cx="6350825" cy="4841617"/>
          </a:xfrm>
          <a:prstGeom prst="rect">
            <a:avLst/>
          </a:prstGeom>
        </p:spPr>
      </p:pic>
      <p:sp>
        <p:nvSpPr>
          <p:cNvPr id="9" name="Скругленная прямоугольная выноска 6">
            <a:extLst>
              <a:ext uri="{FF2B5EF4-FFF2-40B4-BE49-F238E27FC236}">
                <a16:creationId xmlns:a16="http://schemas.microsoft.com/office/drawing/2014/main" xmlns="" id="{50338432-492F-462D-BA17-5320B392D44E}"/>
              </a:ext>
            </a:extLst>
          </p:cNvPr>
          <p:cNvSpPr/>
          <p:nvPr/>
        </p:nvSpPr>
        <p:spPr bwMode="auto">
          <a:xfrm>
            <a:off x="1636997" y="4729292"/>
            <a:ext cx="2237524" cy="887412"/>
          </a:xfrm>
          <a:prstGeom prst="wedgeRoundRectCallout">
            <a:avLst>
              <a:gd name="adj1" fmla="val 19855"/>
              <a:gd name="adj2" fmla="val -70776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dirty="0"/>
              <a:t>количество изделий на оставшуюся сумму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ая прямоугольная выноска 6">
            <a:extLst>
              <a:ext uri="{FF2B5EF4-FFF2-40B4-BE49-F238E27FC236}">
                <a16:creationId xmlns:a16="http://schemas.microsoft.com/office/drawing/2014/main" xmlns="" id="{4F0561A6-367F-4D87-92D5-407C576F827E}"/>
              </a:ext>
            </a:extLst>
          </p:cNvPr>
          <p:cNvSpPr/>
          <p:nvPr/>
        </p:nvSpPr>
        <p:spPr bwMode="auto">
          <a:xfrm>
            <a:off x="4303193" y="4729292"/>
            <a:ext cx="2237524" cy="887412"/>
          </a:xfrm>
          <a:prstGeom prst="wedgeRoundRectCallout">
            <a:avLst>
              <a:gd name="adj1" fmla="val -40370"/>
              <a:gd name="adj2" fmla="val -72585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dirty="0"/>
              <a:t>количество закупленных изделий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ая прямоугольная выноска 6">
            <a:extLst>
              <a:ext uri="{FF2B5EF4-FFF2-40B4-BE49-F238E27FC236}">
                <a16:creationId xmlns:a16="http://schemas.microsoft.com/office/drawing/2014/main" xmlns="" id="{C49CDFE7-18ED-4C11-92BD-AEE022C2EB2D}"/>
              </a:ext>
            </a:extLst>
          </p:cNvPr>
          <p:cNvSpPr/>
          <p:nvPr/>
        </p:nvSpPr>
        <p:spPr bwMode="auto">
          <a:xfrm>
            <a:off x="5421955" y="3429000"/>
            <a:ext cx="2237524" cy="471086"/>
          </a:xfrm>
          <a:prstGeom prst="wedgeRoundRectCallout">
            <a:avLst>
              <a:gd name="adj1" fmla="val -44671"/>
              <a:gd name="adj2" fmla="val 109914"/>
              <a:gd name="adj3" fmla="val 16667"/>
            </a:avLst>
          </a:prstGeom>
          <a:solidFill>
            <a:srgbClr val="E6E6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/>
              <a:t>оставшаяся сумма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25F304D-BA89-481C-9486-E9477F2E5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516" y="1124463"/>
            <a:ext cx="3647746" cy="504052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FA96FA8-1879-4EE0-8F9C-7B09B46616E5}"/>
              </a:ext>
            </a:extLst>
          </p:cNvPr>
          <p:cNvSpPr/>
          <p:nvPr/>
        </p:nvSpPr>
        <p:spPr>
          <a:xfrm>
            <a:off x="7449784" y="4513268"/>
            <a:ext cx="123701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D519D0-7705-4BB3-83AB-258A45BCB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7" y="877337"/>
            <a:ext cx="7666923" cy="564800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СтатГрад</a:t>
            </a:r>
            <a:r>
              <a:rPr lang="ru-RU" dirty="0" smtClean="0"/>
              <a:t> </a:t>
            </a:r>
            <a:r>
              <a:rPr lang="ru-RU" dirty="0" smtClean="0"/>
              <a:t> 17.03.2021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32656"/>
            <a:ext cx="896448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6336704" cy="646330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f = </a:t>
            </a:r>
            <a:r>
              <a:rPr lang="en-US" sz="23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23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26_3.txt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')</a:t>
            </a:r>
            <a:endParaRPr lang="ru-RU" sz="23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n = </a:t>
            </a:r>
            <a:r>
              <a:rPr lang="en-US" sz="2300" b="1" dirty="0" err="1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f.readline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())</a:t>
            </a:r>
            <a:endParaRPr lang="ru-RU" sz="23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sz="23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()</a:t>
            </a:r>
            <a:endParaRPr lang="ru-RU" sz="23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b = []</a:t>
            </a:r>
            <a:endParaRPr lang="ru-RU" sz="23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(n):</a:t>
            </a: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  x = </a:t>
            </a:r>
            <a:r>
              <a:rPr lang="en-US" sz="2300" b="1" dirty="0" err="1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f.readline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a.add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3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(x))</a:t>
            </a: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x%2</a:t>
            </a:r>
            <a:r>
              <a:rPr lang="ru-RU" sz="2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kern="0" spc="-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ru-RU" sz="2300" b="1" kern="0" spc="-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kern="0" spc="-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ru-RU" sz="2300" b="1" kern="0" spc="-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300" b="1" kern="0" spc="-8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0: 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b.append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(x)</a:t>
            </a:r>
            <a:endParaRPr lang="ru-RU" sz="23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k = 0</a:t>
            </a: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m = -1</a:t>
            </a:r>
          </a:p>
          <a:p>
            <a:pPr>
              <a:defRPr/>
            </a:pPr>
            <a:r>
              <a:rPr lang="en-US" sz="2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(b)-1):</a:t>
            </a: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j </a:t>
            </a:r>
            <a:r>
              <a:rPr lang="en-US" sz="2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(i+1, 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(b)):</a:t>
            </a: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     s = (b[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]+b[j])/2</a:t>
            </a: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s </a:t>
            </a:r>
            <a:r>
              <a:rPr lang="en-US" sz="23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a:</a:t>
            </a: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        k += 1</a:t>
            </a:r>
          </a:p>
          <a:p>
            <a:pPr>
              <a:defRPr/>
            </a:pP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        m = </a:t>
            </a:r>
            <a:r>
              <a:rPr lang="en-US" sz="23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(m, </a:t>
            </a:r>
            <a:r>
              <a:rPr lang="en-US" sz="2300" b="1" dirty="0" err="1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(s))</a:t>
            </a:r>
          </a:p>
          <a:p>
            <a:pPr>
              <a:defRPr/>
            </a:pPr>
            <a:r>
              <a:rPr lang="en-US" sz="23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(k, m)</a:t>
            </a:r>
            <a:endParaRPr lang="ru-RU" sz="23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f.close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()</a:t>
            </a:r>
            <a:endParaRPr lang="ru-RU" sz="23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/>
          <a:stretch/>
        </p:blipFill>
        <p:spPr bwMode="auto">
          <a:xfrm>
            <a:off x="5868144" y="5013176"/>
            <a:ext cx="326206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8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2D0921E-4576-4E2D-A576-E8A27394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Спецификация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8843DD-FDDA-4CE7-A8C7-4920A656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1" y="816474"/>
            <a:ext cx="8447506" cy="324036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4299404"/>
            <a:ext cx="8836550" cy="2009916"/>
          </a:xfrm>
          <a:prstGeom prst="rect">
            <a:avLst/>
          </a:prstGeom>
          <a:solidFill>
            <a:srgbClr val="E6E6FF"/>
          </a:solidFill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9033" tIns="42926" rIns="109033" bIns="42926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451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903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354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1806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725826" algn="l" defTabSz="10903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270992" algn="l" defTabSz="10903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816157" algn="l" defTabSz="10903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361322" algn="l" defTabSz="10903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2400" dirty="0" smtClean="0"/>
              <a:t>За верный ответ на задание </a:t>
            </a:r>
            <a:r>
              <a:rPr lang="ru-RU" sz="2400" dirty="0" smtClean="0"/>
              <a:t>26 </a:t>
            </a:r>
            <a:r>
              <a:rPr lang="ru-RU" sz="2400" dirty="0" smtClean="0"/>
              <a:t>ставится 2 балла</a:t>
            </a:r>
            <a:r>
              <a:rPr lang="en-US" sz="2400" dirty="0" smtClean="0"/>
              <a:t>; </a:t>
            </a:r>
            <a:r>
              <a:rPr lang="ru-RU" sz="2400" dirty="0" smtClean="0"/>
              <a:t>если значения в ответе перепутаны местами ИЛИ в ответе присутствует только одно верное значение (второе неверно или отсутствует) – ставится 1 балл. В остальных случаях – 0 баллов.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86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2103D4-68F8-4673-B273-8DA8518F8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t="27362" r="25588" b="16384"/>
          <a:stretch/>
        </p:blipFill>
        <p:spPr>
          <a:xfrm>
            <a:off x="179512" y="882868"/>
            <a:ext cx="8604535" cy="5665213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СтатГрад</a:t>
            </a:r>
            <a:r>
              <a:rPr lang="ru-RU" dirty="0" smtClean="0"/>
              <a:t> </a:t>
            </a:r>
            <a:r>
              <a:rPr lang="ru-RU" dirty="0" smtClean="0"/>
              <a:t>22.10.2020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3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D42858-6214-4EDF-ACA2-67934E03D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33192" r="26375" b="19186"/>
          <a:stretch/>
        </p:blipFill>
        <p:spPr>
          <a:xfrm>
            <a:off x="177416" y="938735"/>
            <a:ext cx="8789167" cy="49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57A6FC-A2BA-4988-AF0D-35507BB0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36" y="1133154"/>
            <a:ext cx="8440328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D8D1A7-E0E2-4802-86B5-F7D00B72E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6189" r="82288" b="50000"/>
          <a:stretch/>
        </p:blipFill>
        <p:spPr>
          <a:xfrm>
            <a:off x="107504" y="1028067"/>
            <a:ext cx="2667695" cy="20162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35FA10-FB31-4637-8EDD-A8D741A23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189" r="81953" b="54202"/>
          <a:stretch/>
        </p:blipFill>
        <p:spPr>
          <a:xfrm>
            <a:off x="2791231" y="1052736"/>
            <a:ext cx="3024336" cy="18475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3D359F-9214-480E-B567-C6E654E2BE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189" r="86224" b="40196"/>
          <a:stretch/>
        </p:blipFill>
        <p:spPr>
          <a:xfrm>
            <a:off x="3611302" y="3180653"/>
            <a:ext cx="2256841" cy="3096344"/>
          </a:xfrm>
          <a:prstGeom prst="rect">
            <a:avLst/>
          </a:prstGeom>
        </p:spPr>
      </p:pic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xmlns="" id="{761B50DD-20DD-478D-BE0B-EFBABE65F2FA}"/>
              </a:ext>
            </a:extLst>
          </p:cNvPr>
          <p:cNvSpPr/>
          <p:nvPr/>
        </p:nvSpPr>
        <p:spPr>
          <a:xfrm>
            <a:off x="2051720" y="1740962"/>
            <a:ext cx="614928" cy="471086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штриховая вправо 9">
            <a:extLst>
              <a:ext uri="{FF2B5EF4-FFF2-40B4-BE49-F238E27FC236}">
                <a16:creationId xmlns:a16="http://schemas.microsoft.com/office/drawing/2014/main" xmlns="" id="{9C531F44-729E-4708-A491-26F6A33A7684}"/>
              </a:ext>
            </a:extLst>
          </p:cNvPr>
          <p:cNvSpPr/>
          <p:nvPr/>
        </p:nvSpPr>
        <p:spPr>
          <a:xfrm>
            <a:off x="5220072" y="2212048"/>
            <a:ext cx="614928" cy="471086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F00191-D943-4FAF-8C61-C48037B56B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052"/>
          <a:stretch/>
        </p:blipFill>
        <p:spPr>
          <a:xfrm>
            <a:off x="5868143" y="1049758"/>
            <a:ext cx="3275857" cy="16671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5D445F4-409A-4934-B105-5A3D0893C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276" y="3590029"/>
            <a:ext cx="2486372" cy="1381318"/>
          </a:xfrm>
          <a:prstGeom prst="rect">
            <a:avLst/>
          </a:prstGeom>
        </p:spPr>
      </p:pic>
      <p:sp>
        <p:nvSpPr>
          <p:cNvPr id="12" name="Стрелка: штриховая вправо 11">
            <a:extLst>
              <a:ext uri="{FF2B5EF4-FFF2-40B4-BE49-F238E27FC236}">
                <a16:creationId xmlns:a16="http://schemas.microsoft.com/office/drawing/2014/main" xmlns="" id="{B35F3E9B-5C6C-4D92-B25B-5FE51782C8B3}"/>
              </a:ext>
            </a:extLst>
          </p:cNvPr>
          <p:cNvSpPr/>
          <p:nvPr/>
        </p:nvSpPr>
        <p:spPr>
          <a:xfrm>
            <a:off x="2775199" y="4045145"/>
            <a:ext cx="614928" cy="471086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A93386-3509-4ECB-A6F6-0ABB081A4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1" t="26680" r="85666" b="59313"/>
          <a:stretch/>
        </p:blipFill>
        <p:spPr>
          <a:xfrm>
            <a:off x="0" y="1052736"/>
            <a:ext cx="2771800" cy="15121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D236A74-6039-4368-97CB-79AA328952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189" r="76775" b="59804"/>
          <a:stretch/>
        </p:blipFill>
        <p:spPr>
          <a:xfrm>
            <a:off x="3635896" y="1124744"/>
            <a:ext cx="4353642" cy="1476164"/>
          </a:xfrm>
          <a:prstGeom prst="rect">
            <a:avLst/>
          </a:prstGeom>
        </p:spPr>
      </p:pic>
      <p:sp>
        <p:nvSpPr>
          <p:cNvPr id="7" name="Стрелка: штриховая вправо 6">
            <a:extLst>
              <a:ext uri="{FF2B5EF4-FFF2-40B4-BE49-F238E27FC236}">
                <a16:creationId xmlns:a16="http://schemas.microsoft.com/office/drawing/2014/main" xmlns="" id="{A615BF42-0DF9-447A-8E9A-DC0D2EC507BB}"/>
              </a:ext>
            </a:extLst>
          </p:cNvPr>
          <p:cNvSpPr/>
          <p:nvPr/>
        </p:nvSpPr>
        <p:spPr>
          <a:xfrm>
            <a:off x="2915816" y="1700808"/>
            <a:ext cx="614928" cy="471086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62FB886-B473-4B3D-9602-F82A24B48F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26" t="31033" r="66113" b="61981"/>
          <a:stretch/>
        </p:blipFill>
        <p:spPr>
          <a:xfrm>
            <a:off x="1907705" y="3173938"/>
            <a:ext cx="410445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0457C8-1C18-40CC-AA09-EE2E3AB3BEDA}"/>
              </a:ext>
            </a:extLst>
          </p:cNvPr>
          <p:cNvSpPr/>
          <p:nvPr/>
        </p:nvSpPr>
        <p:spPr>
          <a:xfrm>
            <a:off x="107504" y="332656"/>
            <a:ext cx="896448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BCA83A2-DDC0-4EB4-8690-EFB34B8B4ED2}"/>
              </a:ext>
            </a:extLst>
          </p:cNvPr>
          <p:cNvSpPr/>
          <p:nvPr/>
        </p:nvSpPr>
        <p:spPr>
          <a:xfrm>
            <a:off x="251520" y="359360"/>
            <a:ext cx="6984776" cy="60939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from math import ceil</a:t>
            </a:r>
          </a:p>
          <a:p>
            <a:pPr>
              <a:defRPr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f = </a:t>
            </a:r>
            <a:r>
              <a:rPr lang="en-US" sz="26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2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26_1.txt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')</a:t>
            </a:r>
            <a:endParaRPr lang="ru-RU" sz="2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n = </a:t>
            </a:r>
            <a:r>
              <a:rPr lang="en-US" sz="2600" b="1" dirty="0" err="1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f.readline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())</a:t>
            </a:r>
            <a:endParaRPr lang="ru-RU" sz="2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a = []</a:t>
            </a:r>
          </a:p>
          <a:p>
            <a:pPr>
              <a:defRPr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k = 0</a:t>
            </a:r>
          </a:p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(n):</a:t>
            </a:r>
          </a:p>
          <a:p>
            <a:pPr>
              <a:defRPr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a.append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f.readline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()))</a:t>
            </a:r>
          </a:p>
          <a:p>
            <a:pPr>
              <a:defRPr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a[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] &lt;= 50: k += 1</a:t>
            </a:r>
            <a:endParaRPr lang="ru-RU" sz="2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a.sort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defRPr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s = 0</a:t>
            </a:r>
          </a:p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(k, (n-k)//2+k):</a:t>
            </a:r>
          </a:p>
          <a:p>
            <a:pPr>
              <a:defRPr/>
            </a:pP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pt-BR" sz="2600" b="1" dirty="0">
                <a:latin typeface="Courier New" pitchFamily="49" charset="0"/>
                <a:cs typeface="Courier New" pitchFamily="49" charset="0"/>
              </a:rPr>
              <a:t>s += a[i]*0.25</a:t>
            </a:r>
          </a:p>
          <a:p>
            <a:pPr>
              <a:defRPr/>
            </a:pPr>
            <a:r>
              <a:rPr lang="pt-BR" sz="2600" b="1" dirty="0">
                <a:latin typeface="Courier New" pitchFamily="49" charset="0"/>
                <a:cs typeface="Courier New" pitchFamily="49" charset="0"/>
              </a:rPr>
              <a:t>m = a[i]</a:t>
            </a:r>
          </a:p>
          <a:p>
            <a:pPr>
              <a:defRPr/>
            </a:pPr>
            <a:r>
              <a:rPr lang="en-US" sz="26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 (ceil(</a:t>
            </a:r>
            <a:r>
              <a:rPr lang="en-US" sz="2600" b="1" dirty="0">
                <a:solidFill>
                  <a:srgbClr val="990099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(a)-s), m)</a:t>
            </a:r>
            <a:endParaRPr lang="ru-RU" sz="2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600" b="1" dirty="0" err="1">
                <a:latin typeface="Courier New" pitchFamily="49" charset="0"/>
                <a:cs typeface="Courier New" pitchFamily="49" charset="0"/>
              </a:rPr>
              <a:t>f.close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()</a:t>
            </a:r>
            <a:endParaRPr lang="ru-RU" sz="2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A805FA-9692-4439-9B1B-1EE8FED5C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666" t="55343" r="36853" b="-343"/>
          <a:stretch/>
        </p:blipFill>
        <p:spPr>
          <a:xfrm>
            <a:off x="6046323" y="4815752"/>
            <a:ext cx="2667977" cy="16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2E6708-FA64-4E54-AE4A-D573F0B5F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48231"/>
            <a:ext cx="7723797" cy="567711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СтатГрад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02</a:t>
            </a:r>
            <a:r>
              <a:rPr lang="ru-RU" dirty="0" smtClean="0"/>
              <a:t>.02.2021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9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CC00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2999</TotalTime>
  <Words>403</Words>
  <Application>Microsoft Office PowerPoint</Application>
  <PresentationFormat>Экран (4:3)</PresentationFormat>
  <Paragraphs>57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Компьютерное ЕГЭ по информатике 2021 Задание 26</vt:lpstr>
      <vt:lpstr>Спецификация</vt:lpstr>
      <vt:lpstr>СтатГрад 22.10.2020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СтатГрад  02.02.2021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СтатГрад  17.03.2021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K104-Cn</dc:creator>
  <cp:lastModifiedBy>K307-Inf</cp:lastModifiedBy>
  <cp:revision>81</cp:revision>
  <dcterms:created xsi:type="dcterms:W3CDTF">2019-04-12T06:01:39Z</dcterms:created>
  <dcterms:modified xsi:type="dcterms:W3CDTF">2021-03-25T09:19:57Z</dcterms:modified>
</cp:coreProperties>
</file>