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9"/>
  </p:handoutMasterIdLst>
  <p:sldIdLst>
    <p:sldId id="256" r:id="rId2"/>
    <p:sldId id="257" r:id="rId3"/>
    <p:sldId id="275" r:id="rId4"/>
    <p:sldId id="259" r:id="rId5"/>
    <p:sldId id="266" r:id="rId6"/>
    <p:sldId id="263" r:id="rId7"/>
    <p:sldId id="265" r:id="rId8"/>
    <p:sldId id="262" r:id="rId9"/>
    <p:sldId id="268" r:id="rId10"/>
    <p:sldId id="269" r:id="rId11"/>
    <p:sldId id="267" r:id="rId12"/>
    <p:sldId id="270" r:id="rId13"/>
    <p:sldId id="271" r:id="rId14"/>
    <p:sldId id="264" r:id="rId15"/>
    <p:sldId id="261" r:id="rId16"/>
    <p:sldId id="276" r:id="rId17"/>
    <p:sldId id="274" r:id="rId18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2B7A4-7D0F-487B-840D-C076382DA6EF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C9EB65-D6BD-4D99-AC4F-975AA7EDCB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2601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832533" y="1371600"/>
            <a:ext cx="9359467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32533" y="4462272"/>
            <a:ext cx="9359467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black">
          <a:xfrm>
            <a:off x="3175199" y="1943842"/>
            <a:ext cx="8500062" cy="2387600"/>
          </a:xfrm>
        </p:spPr>
        <p:txBody>
          <a:bodyPr anchor="b"/>
          <a:lstStyle>
            <a:lvl1pPr algn="l">
              <a:lnSpc>
                <a:spcPct val="90000"/>
              </a:lnSpc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75199" y="4538659"/>
            <a:ext cx="8500062" cy="865321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32D67-5A78-4B9A-B917-81FFA3507B7B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0D47-0716-4EA9-B545-E878A2503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41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32D67-5A78-4B9A-B917-81FFA3507B7B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0D47-0716-4EA9-B545-E878A2503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08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78199" y="462249"/>
            <a:ext cx="9693088" cy="571471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78199" y="6356350"/>
            <a:ext cx="1971947" cy="365125"/>
          </a:xfrm>
        </p:spPr>
        <p:txBody>
          <a:bodyPr/>
          <a:lstStyle/>
          <a:p>
            <a:fld id="{10832D67-5A78-4B9A-B917-81FFA3507B7B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82374" y="6356350"/>
            <a:ext cx="5687786" cy="365125"/>
          </a:xfrm>
        </p:spPr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 rot="5400000">
            <a:off x="7523375" y="2743540"/>
            <a:ext cx="6857433" cy="137148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 rot="5400000">
            <a:off x="8267671" y="3370131"/>
            <a:ext cx="6858000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266348" y="462249"/>
            <a:ext cx="1370886" cy="571471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02389" y="6356350"/>
            <a:ext cx="1968898" cy="365125"/>
          </a:xfrm>
        </p:spPr>
        <p:txBody>
          <a:bodyPr/>
          <a:lstStyle/>
          <a:p>
            <a:fld id="{6E9B0D47-0716-4EA9-B545-E878A2503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92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32D67-5A78-4B9A-B917-81FFA3507B7B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0D47-0716-4EA9-B545-E878A2503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43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502152" y="-20637"/>
            <a:ext cx="7315200" cy="434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502152" y="4462272"/>
            <a:ext cx="7315200" cy="1719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black">
          <a:xfrm>
            <a:off x="3838015" y="658346"/>
            <a:ext cx="6597464" cy="3664417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38014" y="4589463"/>
            <a:ext cx="6597465" cy="150018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32D67-5A78-4B9A-B917-81FFA3507B7B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0D47-0716-4EA9-B545-E878A2503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72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80160" y="2194560"/>
            <a:ext cx="4489704" cy="3986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15368" y="2194560"/>
            <a:ext cx="4493424" cy="3986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32D67-5A78-4B9A-B917-81FFA3507B7B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0D47-0716-4EA9-B545-E878A2503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61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80160" y="1828456"/>
            <a:ext cx="4489704" cy="830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80160" y="2743194"/>
            <a:ext cx="4489704" cy="343376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19088" y="1828456"/>
            <a:ext cx="4489704" cy="830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19088" y="2743194"/>
            <a:ext cx="4489704" cy="343376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32D67-5A78-4B9A-B917-81FFA3507B7B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0D47-0716-4EA9-B545-E878A2503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84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32D67-5A78-4B9A-B917-81FFA3507B7B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0D47-0716-4EA9-B545-E878A2503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45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32D67-5A78-4B9A-B917-81FFA3507B7B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0D47-0716-4EA9-B545-E878A2503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82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18896" y="2465294"/>
            <a:ext cx="5389895" cy="4392706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91818" y="2465294"/>
            <a:ext cx="3834874" cy="3711669"/>
          </a:xfrm>
        </p:spPr>
        <p:txBody>
          <a:bodyPr>
            <a:normAutofit/>
          </a:bodyPr>
          <a:lstStyle>
            <a:lvl1pPr marL="0" indent="0">
              <a:spcBef>
                <a:spcPts val="1500"/>
              </a:spcBef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32D67-5A78-4B9A-B917-81FFA3507B7B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0D47-0716-4EA9-B545-E878A2503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12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518896" y="1828456"/>
            <a:ext cx="5389895" cy="5029544"/>
          </a:xfrm>
        </p:spPr>
        <p:txBody>
          <a:bodyPr tIns="13716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91819" y="2465293"/>
            <a:ext cx="3834874" cy="3711669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32D67-5A78-4B9A-B917-81FFA3507B7B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0D47-0716-4EA9-B545-E878A2503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16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347472"/>
            <a:ext cx="12188952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457200"/>
            <a:ext cx="12188952" cy="137125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black">
          <a:xfrm>
            <a:off x="1280160" y="466343"/>
            <a:ext cx="9628632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80160" y="2190749"/>
            <a:ext cx="9628632" cy="3986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</a:t>
            </a:r>
            <a:r>
              <a:rPr lang="ru-RU" noProof="0" dirty="0" smtClean="0"/>
              <a:t>уровень</a:t>
            </a:r>
          </a:p>
          <a:p>
            <a:pPr lvl="5"/>
            <a:r>
              <a:rPr lang="ru-RU" dirty="0" smtClean="0"/>
              <a:t>Шестая</a:t>
            </a:r>
          </a:p>
          <a:p>
            <a:pPr lvl="6"/>
            <a:r>
              <a:rPr lang="ru-RU" dirty="0" smtClean="0"/>
              <a:t>Седьмая</a:t>
            </a:r>
          </a:p>
          <a:p>
            <a:pPr lvl="7"/>
            <a:r>
              <a:rPr lang="ru-RU" dirty="0" smtClean="0"/>
              <a:t>Восьмая</a:t>
            </a:r>
          </a:p>
          <a:p>
            <a:pPr lvl="8"/>
            <a:r>
              <a:rPr lang="ru-RU" dirty="0" smtClean="0"/>
              <a:t>Девятая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80160" y="6356350"/>
            <a:ext cx="19719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32D67-5A78-4B9A-B917-81FFA3507B7B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252107" y="6356350"/>
            <a:ext cx="5687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939894" y="6356350"/>
            <a:ext cx="1968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B0D47-0716-4EA9-B545-E878A2503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44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79107" y="1421326"/>
            <a:ext cx="9878950" cy="2845873"/>
          </a:xfrm>
        </p:spPr>
        <p:txBody>
          <a:bodyPr>
            <a:noAutofit/>
          </a:bodyPr>
          <a:lstStyle/>
          <a:p>
            <a:r>
              <a:rPr lang="ru-RU" sz="4000" dirty="0"/>
              <a:t>Исследовательский и междисциплинарный подходы в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обучении </a:t>
            </a:r>
            <a:r>
              <a:rPr lang="ru-RU" sz="4000" dirty="0"/>
              <a:t>и воспитании при формировании естественно-научной грамотности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Юодвиршис Станислав Эдвардович, учитель химии и биологии </a:t>
            </a:r>
          </a:p>
          <a:p>
            <a:r>
              <a:rPr lang="ru-RU" dirty="0" smtClean="0"/>
              <a:t>ЧОУ гимназия во имя Святителя Николая Чудотворца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126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104" y="1964326"/>
            <a:ext cx="11930743" cy="1921263"/>
          </a:xfrm>
        </p:spPr>
        <p:txBody>
          <a:bodyPr/>
          <a:lstStyle/>
          <a:p>
            <a:endParaRPr lang="ru-RU" dirty="0"/>
          </a:p>
          <a:p>
            <a:pPr lvl="1"/>
            <a:endParaRPr lang="ru-RU" dirty="0" smtClean="0"/>
          </a:p>
          <a:p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black">
          <a:xfrm>
            <a:off x="796598" y="470698"/>
            <a:ext cx="10595753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000" b="1" dirty="0">
                <a:latin typeface="Andantino script" panose="02000400000000000000" pitchFamily="2" charset="0"/>
                <a:cs typeface="AngsanaUPC" panose="02020603050405020304" pitchFamily="18" charset="-34"/>
              </a:rPr>
              <a:t>Порт Д.И. Менделеева</a:t>
            </a:r>
            <a:endParaRPr lang="ru-RU" sz="8000" b="1" dirty="0">
              <a:latin typeface="Andantino script" panose="02000400000000000000" pitchFamily="2" charset="0"/>
              <a:cs typeface="AngsanaUPC" panose="02020603050405020304" pitchFamily="18" charset="-34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129104" y="1863611"/>
            <a:ext cx="7073362" cy="1921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/>
              <a:t>«Научные Переменки» - 4 станции:</a:t>
            </a:r>
          </a:p>
          <a:p>
            <a:pPr lvl="1"/>
            <a:r>
              <a:rPr lang="ru-RU" sz="2800" dirty="0" smtClean="0"/>
              <a:t>Больное место образования</a:t>
            </a:r>
          </a:p>
          <a:p>
            <a:pPr lvl="1"/>
            <a:r>
              <a:rPr lang="ru-RU" sz="2800" dirty="0" smtClean="0"/>
              <a:t>Взрывная легенда </a:t>
            </a:r>
            <a:endParaRPr lang="ru-RU" sz="2800" dirty="0" smtClean="0"/>
          </a:p>
          <a:p>
            <a:pPr lvl="1"/>
            <a:r>
              <a:rPr lang="ru-RU" sz="2800" dirty="0" smtClean="0"/>
              <a:t>Вклад </a:t>
            </a:r>
            <a:r>
              <a:rPr lang="ru-RU" sz="2800" dirty="0" smtClean="0"/>
              <a:t>в климатологию</a:t>
            </a:r>
          </a:p>
          <a:p>
            <a:pPr lvl="1"/>
            <a:r>
              <a:rPr lang="ru-RU" sz="2800" dirty="0" smtClean="0"/>
              <a:t>«Кровь цивилизации»</a:t>
            </a:r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26" y="4246792"/>
            <a:ext cx="5267891" cy="237055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7" r="19041"/>
          <a:stretch/>
        </p:blipFill>
        <p:spPr>
          <a:xfrm>
            <a:off x="6974280" y="1964326"/>
            <a:ext cx="5085567" cy="3924139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526093" y="2805830"/>
            <a:ext cx="480999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543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2" r="11849"/>
          <a:stretch/>
        </p:blipFill>
        <p:spPr>
          <a:xfrm>
            <a:off x="4152458" y="2924957"/>
            <a:ext cx="4935254" cy="3324116"/>
          </a:xfrm>
          <a:prstGeom prst="rect">
            <a:avLst/>
          </a:prstGeom>
        </p:spPr>
      </p:pic>
      <p:sp>
        <p:nvSpPr>
          <p:cNvPr id="13" name="Объект 2"/>
          <p:cNvSpPr txBox="1">
            <a:spLocks/>
          </p:cNvSpPr>
          <p:nvPr/>
        </p:nvSpPr>
        <p:spPr>
          <a:xfrm>
            <a:off x="-356930" y="1807769"/>
            <a:ext cx="8331155" cy="1921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sz="2800" dirty="0" smtClean="0"/>
              <a:t>Взрывная легенда </a:t>
            </a:r>
          </a:p>
          <a:p>
            <a:pPr marL="457200" lvl="1" indent="0">
              <a:buNone/>
            </a:pPr>
            <a:r>
              <a:rPr lang="ru-RU" sz="2800" dirty="0" smtClean="0"/>
              <a:t>(Музей Бородино, организован после </a:t>
            </a:r>
            <a:r>
              <a:rPr lang="ru-RU" sz="2800" dirty="0" smtClean="0"/>
              <a:t>фестиваля</a:t>
            </a:r>
          </a:p>
          <a:p>
            <a:pPr marL="457200" lvl="1" indent="0">
              <a:buNone/>
            </a:pPr>
            <a:r>
              <a:rPr lang="ru-RU" sz="2800" dirty="0" smtClean="0"/>
              <a:t>Три Ратных Поля России</a:t>
            </a:r>
            <a:r>
              <a:rPr lang="ru-RU" sz="2800" dirty="0" smtClean="0"/>
              <a:t>)</a:t>
            </a:r>
            <a:endParaRPr lang="ru-RU" sz="2800" dirty="0" smtClean="0"/>
          </a:p>
          <a:p>
            <a:endParaRPr lang="ru-RU" sz="2800" dirty="0" smtClean="0"/>
          </a:p>
          <a:p>
            <a:endParaRPr lang="ru-RU" sz="28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39"/>
          <a:stretch/>
        </p:blipFill>
        <p:spPr>
          <a:xfrm>
            <a:off x="129104" y="4258961"/>
            <a:ext cx="4308952" cy="243546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114" y="1973101"/>
            <a:ext cx="3223837" cy="4298449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 bwMode="black">
          <a:xfrm>
            <a:off x="796598" y="470698"/>
            <a:ext cx="10595753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000" b="1" dirty="0">
                <a:latin typeface="Andantino script" panose="02000400000000000000" pitchFamily="2" charset="0"/>
                <a:cs typeface="AngsanaUPC" panose="02020603050405020304" pitchFamily="18" charset="-34"/>
              </a:rPr>
              <a:t>Порт Д.И. Менделеева</a:t>
            </a:r>
            <a:endParaRPr lang="ru-RU" sz="8000" b="1" dirty="0">
              <a:latin typeface="Andantino script" panose="02000400000000000000" pitchFamily="2" charset="0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1320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бъект 2"/>
          <p:cNvSpPr txBox="1">
            <a:spLocks/>
          </p:cNvSpPr>
          <p:nvPr/>
        </p:nvSpPr>
        <p:spPr>
          <a:xfrm>
            <a:off x="129104" y="1863611"/>
            <a:ext cx="7073362" cy="1921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sz="2800" dirty="0" smtClean="0"/>
              <a:t>Вклад в климатологию</a:t>
            </a:r>
          </a:p>
          <a:p>
            <a:pPr marL="457200" lvl="1" indent="0">
              <a:buNone/>
            </a:pPr>
            <a:r>
              <a:rPr lang="ru-RU" sz="2800" dirty="0"/>
              <a:t>	</a:t>
            </a:r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819" y="2054269"/>
            <a:ext cx="5578257" cy="41836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7" t="-6393" r="14021" b="6393"/>
          <a:stretch/>
        </p:blipFill>
        <p:spPr>
          <a:xfrm>
            <a:off x="300625" y="2502074"/>
            <a:ext cx="5377389" cy="309907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 bwMode="black">
          <a:xfrm>
            <a:off x="796598" y="470698"/>
            <a:ext cx="10595753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000" b="1" dirty="0">
                <a:latin typeface="Andantino script" panose="02000400000000000000" pitchFamily="2" charset="0"/>
                <a:cs typeface="AngsanaUPC" panose="02020603050405020304" pitchFamily="18" charset="-34"/>
              </a:rPr>
              <a:t>Порт Д.И. Менделеева</a:t>
            </a:r>
            <a:endParaRPr lang="ru-RU" sz="8000" b="1" dirty="0">
              <a:latin typeface="Andantino script" panose="02000400000000000000" pitchFamily="2" charset="0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8765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104" y="1964326"/>
            <a:ext cx="11930743" cy="1921263"/>
          </a:xfrm>
        </p:spPr>
        <p:txBody>
          <a:bodyPr/>
          <a:lstStyle/>
          <a:p>
            <a:endParaRPr lang="ru-RU" dirty="0"/>
          </a:p>
          <a:p>
            <a:pPr lvl="1"/>
            <a:endParaRPr lang="ru-RU" dirty="0" smtClean="0"/>
          </a:p>
          <a:p>
            <a:endParaRPr lang="ru-RU" dirty="0"/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-125260" y="1832811"/>
            <a:ext cx="5436296" cy="1921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sz="2800" dirty="0" smtClean="0"/>
              <a:t>«Кровь цивилизации»</a:t>
            </a:r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5"/>
          <a:stretch/>
        </p:blipFill>
        <p:spPr>
          <a:xfrm>
            <a:off x="490354" y="2526245"/>
            <a:ext cx="3735503" cy="40709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2"/>
          <a:stretch/>
        </p:blipFill>
        <p:spPr>
          <a:xfrm>
            <a:off x="9154573" y="1964326"/>
            <a:ext cx="2708649" cy="4417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6" r="21096"/>
          <a:stretch/>
        </p:blipFill>
        <p:spPr>
          <a:xfrm>
            <a:off x="4382620" y="2932628"/>
            <a:ext cx="4644771" cy="3258192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 bwMode="black">
          <a:xfrm>
            <a:off x="796598" y="470698"/>
            <a:ext cx="10595753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000" b="1" dirty="0">
                <a:latin typeface="Andantino script" panose="02000400000000000000" pitchFamily="2" charset="0"/>
                <a:cs typeface="AngsanaUPC" panose="02020603050405020304" pitchFamily="18" charset="-34"/>
              </a:rPr>
              <a:t>Порт Д.И. Менделеева</a:t>
            </a:r>
            <a:endParaRPr lang="ru-RU" sz="8000" b="1" dirty="0">
              <a:latin typeface="Andantino script" panose="02000400000000000000" pitchFamily="2" charset="0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4335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250" y="515772"/>
            <a:ext cx="11942834" cy="102470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Bookman Old Style" panose="02050604050505020204" pitchFamily="18" charset="0"/>
                <a:ea typeface="Batang" panose="02030600000101010101" pitchFamily="18" charset="-127"/>
              </a:rPr>
              <a:t/>
            </a:r>
            <a:br>
              <a:rPr lang="ru-RU" sz="2400" b="1" dirty="0" smtClean="0">
                <a:latin typeface="Bookman Old Style" panose="02050604050505020204" pitchFamily="18" charset="0"/>
                <a:ea typeface="Batang" panose="02030600000101010101" pitchFamily="18" charset="-127"/>
              </a:rPr>
            </a:br>
            <a:r>
              <a:rPr lang="ru-RU" sz="2400" b="1" dirty="0" smtClean="0">
                <a:latin typeface="Bookman Old Style" panose="02050604050505020204" pitchFamily="18" charset="0"/>
                <a:ea typeface="Batang" panose="02030600000101010101" pitchFamily="18" charset="-127"/>
              </a:rPr>
              <a:t>«Главное предназначение любого человека – это бескорыстное служение Отечеству.»</a:t>
            </a:r>
            <a:br>
              <a:rPr lang="ru-RU" sz="2400" b="1" dirty="0" smtClean="0">
                <a:latin typeface="Bookman Old Style" panose="02050604050505020204" pitchFamily="18" charset="0"/>
                <a:ea typeface="Batang" panose="02030600000101010101" pitchFamily="18" charset="-127"/>
              </a:rPr>
            </a:br>
            <a:r>
              <a:rPr lang="ru-RU" sz="2400" b="1" dirty="0">
                <a:latin typeface="Bookman Old Style" panose="02050604050505020204" pitchFamily="18" charset="0"/>
                <a:ea typeface="Batang" panose="02030600000101010101" pitchFamily="18" charset="-127"/>
              </a:rPr>
              <a:t>	</a:t>
            </a:r>
            <a:r>
              <a:rPr lang="ru-RU" sz="2400" b="1" dirty="0" smtClean="0">
                <a:latin typeface="Bookman Old Style" panose="02050604050505020204" pitchFamily="18" charset="0"/>
                <a:ea typeface="Batang" panose="02030600000101010101" pitchFamily="18" charset="-127"/>
              </a:rPr>
              <a:t>								(с) </a:t>
            </a:r>
            <a:r>
              <a:rPr lang="ru-RU" sz="2400" b="1" dirty="0" err="1" smtClean="0">
                <a:latin typeface="Bookman Old Style" panose="02050604050505020204" pitchFamily="18" charset="0"/>
                <a:ea typeface="Batang" panose="02030600000101010101" pitchFamily="18" charset="-127"/>
              </a:rPr>
              <a:t>Д.И.Менделеев</a:t>
            </a:r>
            <a:endParaRPr lang="ru-RU" sz="2400" b="1" dirty="0">
              <a:latin typeface="Bookman Old Style" panose="02050604050505020204" pitchFamily="18" charset="0"/>
              <a:ea typeface="Batang" panose="02030600000101010101" pitchFamily="18" charset="-127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0250" y="1828456"/>
            <a:ext cx="5517298" cy="50295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smtClean="0">
                <a:latin typeface="Book Antiqua" panose="02040602050305030304" pitchFamily="18" charset="0"/>
              </a:rPr>
              <a:t>Историко-патриотический проект – «Три ратных поля России»</a:t>
            </a:r>
          </a:p>
          <a:p>
            <a:r>
              <a:rPr lang="ru-RU" dirty="0" smtClean="0"/>
              <a:t>Куликово поле – 4-5 класс, Бородино – 6-7 класс, Прохоровка – 8-9 класс, СВО – 10-11 класс.</a:t>
            </a:r>
          </a:p>
          <a:p>
            <a:r>
              <a:rPr lang="ru-RU" dirty="0" smtClean="0"/>
              <a:t>Из классов выбирается команда путем выполнения тестового задания, по поиску информации и сдаче «зачета», в будущем – викторины.</a:t>
            </a:r>
          </a:p>
          <a:p>
            <a:r>
              <a:rPr lang="ru-RU" dirty="0" smtClean="0"/>
              <a:t>Каждый участник команды выбирает конкретную личность и ищет информацию о ней </a:t>
            </a:r>
            <a:r>
              <a:rPr lang="ru-RU" b="1" i="1" dirty="0" smtClean="0"/>
              <a:t>(исследовательский подход)</a:t>
            </a:r>
            <a:r>
              <a:rPr lang="ru-RU" dirty="0" smtClean="0"/>
              <a:t>.</a:t>
            </a:r>
          </a:p>
          <a:p>
            <a:r>
              <a:rPr lang="ru-RU" dirty="0" smtClean="0"/>
              <a:t>На ярмарках и фестивалях Команды делятся друг с другом знаниями, придумывают тематические аттракционы.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277" y="1828456"/>
            <a:ext cx="6684723" cy="501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53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8" y="428765"/>
            <a:ext cx="9628632" cy="1362113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История </a:t>
            </a:r>
            <a:r>
              <a:rPr lang="ru-RU" sz="4800" b="1" smtClean="0"/>
              <a:t>через деятельность:</a:t>
            </a:r>
            <a:endParaRPr lang="ru-RU" sz="4800" b="1" dirty="0"/>
          </a:p>
        </p:txBody>
      </p:sp>
      <p:pic>
        <p:nvPicPr>
          <p:cNvPr id="4" name="0-02-05-9bc688d0c799495ed575ca91dd5f7883243c5f65e243fa533172dd2c32de94ac_1a93a4bc7f7d6f3c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517.6666"/>
                </p14:media>
              </p:ext>
            </p:extLst>
          </p:nvPr>
        </p:nvPicPr>
        <p:blipFill rotWithShape="1">
          <a:blip r:embed="rId4"/>
          <a:srcRect l="18309" r="17782"/>
          <a:stretch>
            <a:fillRect/>
          </a:stretch>
        </p:blipFill>
        <p:spPr>
          <a:xfrm rot="5400000">
            <a:off x="4217504" y="3648191"/>
            <a:ext cx="3118981" cy="274949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7" y="1941534"/>
            <a:ext cx="4058433" cy="30438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6"/>
          <a:stretch/>
        </p:blipFill>
        <p:spPr>
          <a:xfrm>
            <a:off x="7365304" y="1941534"/>
            <a:ext cx="4637196" cy="293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2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3858" y="466343"/>
            <a:ext cx="9628632" cy="1362113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/>
              <a:t>Результаты деятельности </a:t>
            </a:r>
            <a:br>
              <a:rPr lang="ru-RU" sz="4400" b="1" dirty="0" smtClean="0"/>
            </a:br>
            <a:r>
              <a:rPr lang="ru-RU" sz="4400" b="1" dirty="0" smtClean="0"/>
              <a:t>«Кафедры Естествознания»: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8558" y="1828456"/>
            <a:ext cx="11711835" cy="4923073"/>
          </a:xfrm>
        </p:spPr>
        <p:txBody>
          <a:bodyPr>
            <a:noAutofit/>
          </a:bodyPr>
          <a:lstStyle/>
          <a:p>
            <a:r>
              <a:rPr lang="ru-RU" sz="2000" dirty="0" smtClean="0"/>
              <a:t>Появление интереса </a:t>
            </a:r>
            <a:r>
              <a:rPr lang="ru-RU" sz="2000" dirty="0" smtClean="0"/>
              <a:t>к личности Д. И. </a:t>
            </a:r>
            <a:r>
              <a:rPr lang="ru-RU" sz="2000" dirty="0" smtClean="0"/>
              <a:t>Менделеева среди гимназистов и преподавателей;</a:t>
            </a:r>
            <a:endParaRPr lang="ru-RU" sz="2000" dirty="0" smtClean="0"/>
          </a:p>
          <a:p>
            <a:r>
              <a:rPr lang="ru-RU" sz="2000" dirty="0" smtClean="0"/>
              <a:t>Интерес к предметам естественно-научной направленности, даже к тем, которых еще не </a:t>
            </a:r>
            <a:r>
              <a:rPr lang="ru-RU" sz="2000" dirty="0" smtClean="0"/>
              <a:t>было в учебном плане (физика, химия);</a:t>
            </a:r>
            <a:endParaRPr lang="ru-RU" sz="2000" dirty="0" smtClean="0"/>
          </a:p>
          <a:p>
            <a:r>
              <a:rPr lang="ru-RU" sz="2000" dirty="0" smtClean="0"/>
              <a:t>Повышение общенаучной грамотности </a:t>
            </a:r>
            <a:r>
              <a:rPr lang="ru-RU" sz="2000" dirty="0" smtClean="0"/>
              <a:t>среди 5-10 классов гимназии (как </a:t>
            </a:r>
            <a:r>
              <a:rPr lang="ru-RU" sz="2000" dirty="0" smtClean="0"/>
              <a:t>думаете, каким по счету среди открытий Д.И. Менделеева 6 класс назвал ПСХЭ? </a:t>
            </a:r>
            <a:r>
              <a:rPr lang="ru-RU" sz="20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</a:t>
            </a:r>
            <a:r>
              <a:rPr lang="ru-RU" sz="2000" dirty="0" smtClean="0"/>
              <a:t>);</a:t>
            </a:r>
          </a:p>
          <a:p>
            <a:r>
              <a:rPr lang="ru-RU" sz="2000" dirty="0" smtClean="0"/>
              <a:t>Формирование навыка публичного выступления и ведения дискуссий;</a:t>
            </a:r>
            <a:endParaRPr lang="ru-RU" sz="2000" dirty="0" smtClean="0"/>
          </a:p>
          <a:p>
            <a:r>
              <a:rPr lang="ru-RU" sz="2000" dirty="0" smtClean="0"/>
              <a:t>Переосмысление детьми ценностей внутреннего мира (в 5-м классе с трудом можно было на что-то упросить, теперь же минимум 5 ребят всегда готовы прийти на помощь);</a:t>
            </a:r>
          </a:p>
          <a:p>
            <a:r>
              <a:rPr lang="ru-RU" sz="2000" dirty="0" smtClean="0"/>
              <a:t>Сплочение коллектива 6-го класса (раннее деление на «А-</a:t>
            </a:r>
            <a:r>
              <a:rPr lang="ru-RU" sz="2000" dirty="0" err="1" smtClean="0"/>
              <a:t>шек</a:t>
            </a:r>
            <a:r>
              <a:rPr lang="ru-RU" sz="2000" dirty="0" smtClean="0"/>
              <a:t>» и «Б-</a:t>
            </a:r>
            <a:r>
              <a:rPr lang="ru-RU" sz="2000" dirty="0" err="1" smtClean="0"/>
              <a:t>шек</a:t>
            </a:r>
            <a:r>
              <a:rPr lang="ru-RU" sz="2000" dirty="0" smtClean="0"/>
              <a:t>» теперь не прослеживается, дети не подтрунивают друг друга, вместе играют, помогают друг другу – </a:t>
            </a:r>
            <a:r>
              <a:rPr lang="ru-RU" sz="2000" b="1" i="1" dirty="0" smtClean="0"/>
              <a:t>как единая команда</a:t>
            </a:r>
            <a:r>
              <a:rPr lang="ru-RU" sz="2000" dirty="0" smtClean="0"/>
              <a:t>).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54497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8015" y="1013254"/>
            <a:ext cx="6597464" cy="2848190"/>
          </a:xfrm>
        </p:spPr>
        <p:txBody>
          <a:bodyPr/>
          <a:lstStyle/>
          <a:p>
            <a:pPr algn="ctr"/>
            <a:r>
              <a:rPr lang="en-US" dirty="0" err="1" smtClean="0">
                <a:latin typeface="Stencil" panose="040409050D0802020404" pitchFamily="82" charset="0"/>
              </a:rPr>
              <a:t>Cognitio</a:t>
            </a:r>
            <a:r>
              <a:rPr lang="en-US" dirty="0" smtClean="0">
                <a:latin typeface="Stencil" panose="040409050D0802020404" pitchFamily="82" charset="0"/>
              </a:rPr>
              <a:t> </a:t>
            </a:r>
            <a:r>
              <a:rPr lang="en-US" dirty="0" err="1" smtClean="0">
                <a:latin typeface="Stencil" panose="040409050D0802020404" pitchFamily="82" charset="0"/>
              </a:rPr>
              <a:t>est</a:t>
            </a:r>
            <a:r>
              <a:rPr lang="en-US" dirty="0" smtClean="0">
                <a:latin typeface="Stencil" panose="040409050D0802020404" pitchFamily="82" charset="0"/>
              </a:rPr>
              <a:t> via ad </a:t>
            </a:r>
            <a:r>
              <a:rPr lang="en-US" dirty="0" err="1" smtClean="0">
                <a:latin typeface="Stencil" panose="040409050D0802020404" pitchFamily="82" charset="0"/>
              </a:rPr>
              <a:t>successum</a:t>
            </a:r>
            <a:r>
              <a:rPr lang="en-US" dirty="0" smtClean="0">
                <a:latin typeface="Stencil" panose="040409050D0802020404" pitchFamily="82" charset="0"/>
              </a:rPr>
              <a:t>!</a:t>
            </a:r>
            <a:r>
              <a:rPr lang="ru-RU" dirty="0" smtClean="0">
                <a:latin typeface="Stencil" panose="040409050D0802020404" pitchFamily="82" charset="0"/>
              </a:rPr>
              <a:t/>
            </a:r>
            <a:br>
              <a:rPr lang="ru-RU" dirty="0" smtClean="0">
                <a:latin typeface="Stencil" panose="040409050D0802020404" pitchFamily="82" charset="0"/>
              </a:rPr>
            </a:br>
            <a:r>
              <a:rPr lang="ru-RU" dirty="0">
                <a:latin typeface="Stencil" panose="040409050D0802020404" pitchFamily="82" charset="0"/>
              </a:rPr>
              <a:t/>
            </a:r>
            <a:br>
              <a:rPr lang="ru-RU" dirty="0">
                <a:latin typeface="Stencil" panose="040409050D0802020404" pitchFamily="82" charset="0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4400" b="1" dirty="0" smtClean="0"/>
              <a:t>Благодарю за внимание.</a:t>
            </a:r>
            <a:endParaRPr lang="ru-RU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645841" y="2594238"/>
            <a:ext cx="69818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dirty="0">
                <a:latin typeface="Stencil" panose="040409050D0802020404" pitchFamily="82" charset="0"/>
                <a:ea typeface="+mj-ea"/>
                <a:cs typeface="+mj-cs"/>
              </a:rPr>
              <a:t>Познание</a:t>
            </a:r>
            <a:r>
              <a:rPr lang="ru-RU" dirty="0">
                <a:latin typeface="Stencil" panose="040409050D0802020404" pitchFamily="82" charset="0"/>
              </a:rPr>
              <a:t> </a:t>
            </a:r>
            <a:r>
              <a:rPr lang="ru-RU" sz="5000" b="1" dirty="0">
                <a:latin typeface="Stencil" panose="040409050D0802020404" pitchFamily="82" charset="0"/>
                <a:ea typeface="+mj-ea"/>
                <a:cs typeface="+mj-cs"/>
              </a:rPr>
              <a:t>есть путь к счастью!</a:t>
            </a:r>
          </a:p>
        </p:txBody>
      </p:sp>
    </p:spTree>
    <p:extLst>
      <p:ext uri="{BB962C8B-B14F-4D97-AF65-F5344CB8AC3E}">
        <p14:creationId xmlns:p14="http://schemas.microsoft.com/office/powerpoint/2010/main" val="231210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2381" y="457954"/>
            <a:ext cx="9628632" cy="1362113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Arial Black" panose="020B0A04020102020204" pitchFamily="34" charset="0"/>
              </a:rPr>
              <a:t>Структура </a:t>
            </a:r>
            <a:r>
              <a:rPr lang="ru-RU" sz="4800" dirty="0" smtClean="0">
                <a:latin typeface="Arial Black" panose="020B0A04020102020204" pitchFamily="34" charset="0"/>
              </a:rPr>
              <a:t>доклада:</a:t>
            </a:r>
            <a:endParaRPr lang="ru-RU" sz="4800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4766" y="1991411"/>
            <a:ext cx="11719420" cy="3986213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800" b="1" dirty="0" smtClean="0"/>
              <a:t>Формирование воспитательной и учебной среды </a:t>
            </a:r>
            <a:r>
              <a:rPr lang="ru-RU" sz="2800" b="1" dirty="0" smtClean="0"/>
              <a:t>через преобразование </a:t>
            </a:r>
            <a:r>
              <a:rPr lang="ru-RU" sz="2800" b="1" dirty="0" smtClean="0"/>
              <a:t>кабинета </a:t>
            </a:r>
            <a:r>
              <a:rPr lang="ru-RU" sz="2800" b="1" dirty="0" smtClean="0"/>
              <a:t>химии и биологии ЧОУ гимназии во имя Святителя Николая Чудотворца </a:t>
            </a:r>
            <a:r>
              <a:rPr lang="ru-RU" sz="2800" b="1" dirty="0" smtClean="0"/>
              <a:t>в «Кафедру Естествознания» и «Порт Менделеева».</a:t>
            </a:r>
            <a:endParaRPr lang="ru-RU" sz="2800" b="1" dirty="0" smtClean="0"/>
          </a:p>
          <a:p>
            <a:pPr marL="457200" indent="-457200">
              <a:buFont typeface="+mj-lt"/>
              <a:buAutoNum type="arabicPeriod"/>
            </a:pPr>
            <a:r>
              <a:rPr lang="ru-RU" sz="2800" b="1" dirty="0" smtClean="0"/>
              <a:t>«</a:t>
            </a:r>
            <a:r>
              <a:rPr lang="ru-RU" sz="2800" b="1" dirty="0" smtClean="0"/>
              <a:t>Кафедра Естествознания</a:t>
            </a:r>
            <a:r>
              <a:rPr lang="ru-RU" sz="2800" b="1" dirty="0" smtClean="0"/>
              <a:t>» - курс к духовным и научным вершинам.</a:t>
            </a:r>
            <a:endParaRPr lang="ru-RU" sz="2800" b="1" dirty="0" smtClean="0"/>
          </a:p>
          <a:p>
            <a:pPr marL="457200" indent="-457200">
              <a:buFont typeface="+mj-lt"/>
              <a:buAutoNum type="arabicPeriod"/>
            </a:pPr>
            <a:r>
              <a:rPr lang="ru-RU" sz="2800" b="1" dirty="0" smtClean="0"/>
              <a:t>Результаты </a:t>
            </a:r>
            <a:r>
              <a:rPr lang="ru-RU" sz="2800" b="1" dirty="0" smtClean="0"/>
              <a:t>деятельности «Кафедры Естествознания» в образовательном процессе ЧОУ гимназии во имя Святителя Николая Чудотворца.</a:t>
            </a:r>
            <a:endParaRPr lang="ru-RU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85261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>
                <a:latin typeface="Arial Black" panose="020B0A04020102020204" pitchFamily="34" charset="0"/>
              </a:rPr>
              <a:t>Актуальность воспитания: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1500" y="1938623"/>
            <a:ext cx="11285951" cy="3986213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Федеральный закон "Об образовании в Российской Федерации" от 29.12.2012 </a:t>
            </a:r>
            <a:r>
              <a:rPr lang="ru-RU" b="1" dirty="0" smtClean="0"/>
              <a:t>№ 273 гл.1, ст. 2, п.1:</a:t>
            </a:r>
          </a:p>
          <a:p>
            <a:pPr marL="457200" lvl="1" indent="0">
              <a:buNone/>
            </a:pPr>
            <a:r>
              <a:rPr lang="ru-RU" b="1" dirty="0"/>
              <a:t>	</a:t>
            </a:r>
            <a:r>
              <a:rPr lang="ru-RU" b="1" dirty="0" smtClean="0"/>
              <a:t>«</a:t>
            </a:r>
            <a:r>
              <a:rPr lang="ru-RU" dirty="0" smtClean="0"/>
              <a:t>образование </a:t>
            </a:r>
            <a:r>
              <a:rPr lang="ru-RU" dirty="0"/>
              <a:t>- единый целенаправленный процесс воспитания и обучения, являющийся общественно значимым благом и осуществляемый в интересах человека, семьи, общества и </a:t>
            </a:r>
            <a:r>
              <a:rPr lang="ru-RU" dirty="0" smtClean="0"/>
              <a:t>государства…» </a:t>
            </a:r>
          </a:p>
          <a:p>
            <a:r>
              <a:rPr lang="ru-RU" b="1" dirty="0" smtClean="0"/>
              <a:t>Указ президента № 809 от 9.11.22 </a:t>
            </a:r>
            <a:r>
              <a:rPr lang="ru-RU" dirty="0" smtClean="0"/>
              <a:t>– </a:t>
            </a:r>
            <a:r>
              <a:rPr lang="ru-RU" b="1" dirty="0" smtClean="0"/>
              <a:t>Основы государственной </a:t>
            </a:r>
            <a:r>
              <a:rPr lang="ru-RU" b="1" dirty="0"/>
              <a:t>политики по сохранению и укреплению традиционных российских духовно-нравственных </a:t>
            </a:r>
            <a:r>
              <a:rPr lang="ru-RU" b="1" dirty="0" smtClean="0"/>
              <a:t>ценностей:</a:t>
            </a:r>
          </a:p>
          <a:p>
            <a:pPr marL="457200" lvl="1" indent="0">
              <a:buNone/>
            </a:pPr>
            <a:r>
              <a:rPr lang="ru-RU" b="1" dirty="0"/>
              <a:t>	</a:t>
            </a:r>
            <a:r>
              <a:rPr lang="ru-RU" b="1" dirty="0" smtClean="0"/>
              <a:t>«</a:t>
            </a:r>
            <a:r>
              <a:rPr lang="ru-RU" dirty="0" smtClean="0"/>
              <a:t>Традиционные </a:t>
            </a:r>
            <a:r>
              <a:rPr lang="ru-RU" dirty="0"/>
              <a:t>ценности - это нравственные ориентиры, формирующие мировоззрение граждан России, передаваемые от поколения к поколению, лежащие в основе общероссийской гражданской идентичности и единого культурного пространства страны, укрепляющие гражданское единство, нашедшие свое уникальное, самобытное проявление в духовном, историческом и культурном развитии многонационального народа России</a:t>
            </a:r>
            <a:r>
              <a:rPr lang="ru-RU" dirty="0" smtClean="0"/>
              <a:t>.</a:t>
            </a:r>
            <a:r>
              <a:rPr lang="ru-RU" b="1" dirty="0" smtClean="0"/>
              <a:t>»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37581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Объект 2"/>
          <p:cNvSpPr txBox="1">
            <a:spLocks/>
          </p:cNvSpPr>
          <p:nvPr/>
        </p:nvSpPr>
        <p:spPr>
          <a:xfrm>
            <a:off x="5027634" y="4477347"/>
            <a:ext cx="2335153" cy="587285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rgbClr val="00B050"/>
            </a:solidFill>
            <a:prstDash val="solid"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ru-RU" sz="1600" dirty="0" smtClean="0">
                <a:solidFill>
                  <a:schemeClr val="bg2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«Кафедра Естествознания»</a:t>
            </a:r>
            <a:endParaRPr lang="ru-RU" sz="1600" dirty="0">
              <a:solidFill>
                <a:schemeClr val="bg2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5" name="Стрелка вниз 24"/>
          <p:cNvSpPr/>
          <p:nvPr/>
        </p:nvSpPr>
        <p:spPr>
          <a:xfrm>
            <a:off x="6055034" y="3982162"/>
            <a:ext cx="245212" cy="566930"/>
          </a:xfrm>
          <a:prstGeom prst="downArrow">
            <a:avLst>
              <a:gd name="adj1" fmla="val 50000"/>
              <a:gd name="adj2" fmla="val 12955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6055034" y="2498848"/>
            <a:ext cx="280363" cy="1044941"/>
          </a:xfrm>
          <a:prstGeom prst="downArrow">
            <a:avLst>
              <a:gd name="adj1" fmla="val 50000"/>
              <a:gd name="adj2" fmla="val 12955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753" y="466343"/>
            <a:ext cx="11897749" cy="1362113"/>
          </a:xfrm>
        </p:spPr>
        <p:txBody>
          <a:bodyPr>
            <a:noAutofit/>
          </a:bodyPr>
          <a:lstStyle/>
          <a:p>
            <a:pPr algn="ctr"/>
            <a:r>
              <a:rPr lang="ru-RU" sz="4800" b="1" i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Дорожная карта </a:t>
            </a:r>
            <a:br>
              <a:rPr lang="ru-RU" sz="4800" b="1" i="1" dirty="0" smtClean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ru-RU" sz="4800" b="1" i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«Кафедры Естествознания»</a:t>
            </a:r>
            <a:endParaRPr lang="ru-RU" sz="4800" b="1" i="1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13399" y="1838923"/>
            <a:ext cx="4286838" cy="708922"/>
          </a:xfr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 smtClean="0">
                <a:solidFill>
                  <a:schemeClr val="bg2">
                    <a:lumMod val="95000"/>
                  </a:schemeClr>
                </a:solidFill>
                <a:latin typeface="Arial Black" panose="020B0A04020102020204" pitchFamily="34" charset="0"/>
              </a:rPr>
              <a:t>Русские маяки науки – как Образ Преображения мира</a:t>
            </a:r>
            <a:endParaRPr lang="ru-RU" sz="2000" dirty="0">
              <a:solidFill>
                <a:schemeClr val="bg2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0" r="2956" b="18232"/>
          <a:stretch/>
        </p:blipFill>
        <p:spPr>
          <a:xfrm>
            <a:off x="57538" y="1889579"/>
            <a:ext cx="3007359" cy="44592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3" t="12641" r="14353" b="14607"/>
          <a:stretch/>
        </p:blipFill>
        <p:spPr>
          <a:xfrm>
            <a:off x="8770676" y="1932067"/>
            <a:ext cx="3306827" cy="241598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554332" y="2883647"/>
            <a:ext cx="1281761" cy="9658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781391" y="2727675"/>
            <a:ext cx="1926993" cy="587285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rgbClr val="00B050"/>
            </a:solidFill>
            <a:prstDash val="solid"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ru-RU" sz="3600" dirty="0" smtClean="0">
                <a:solidFill>
                  <a:schemeClr val="bg2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ИДЕЯ</a:t>
            </a:r>
            <a:endParaRPr lang="ru-RU" sz="3600" dirty="0">
              <a:solidFill>
                <a:schemeClr val="bg2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5231715" y="3531927"/>
            <a:ext cx="1926993" cy="587285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rgbClr val="00B050"/>
            </a:solidFill>
            <a:prstDash val="solid"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ru-RU" sz="1600" dirty="0" smtClean="0">
                <a:solidFill>
                  <a:schemeClr val="bg2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Порт Д.И. Менделеева</a:t>
            </a:r>
            <a:endParaRPr lang="ru-RU" sz="1600" dirty="0">
              <a:solidFill>
                <a:schemeClr val="bg2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3" name="Объект 2"/>
          <p:cNvSpPr txBox="1">
            <a:spLocks/>
          </p:cNvSpPr>
          <p:nvPr/>
        </p:nvSpPr>
        <p:spPr>
          <a:xfrm>
            <a:off x="3178070" y="5357461"/>
            <a:ext cx="2335153" cy="1312149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rgbClr val="00B050"/>
            </a:solidFill>
            <a:prstDash val="solid"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ru-RU" sz="1600" dirty="0" smtClean="0">
                <a:solidFill>
                  <a:schemeClr val="bg2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Деятельность учащихся по популяризации естественно-научных знаний</a:t>
            </a:r>
            <a:endParaRPr lang="ru-RU" sz="1600" dirty="0">
              <a:solidFill>
                <a:schemeClr val="bg2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088039" y="2734679"/>
            <a:ext cx="2515214" cy="491099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rgbClr val="00B050"/>
            </a:solidFill>
            <a:prstDash val="solid"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ru-RU" sz="2800" dirty="0" smtClean="0">
                <a:solidFill>
                  <a:schemeClr val="bg2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ЛИЧНОСТЬ</a:t>
            </a:r>
            <a:endParaRPr lang="ru-RU" sz="2800" dirty="0">
              <a:solidFill>
                <a:schemeClr val="bg2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4" name="Объект 2"/>
          <p:cNvSpPr txBox="1">
            <a:spLocks/>
          </p:cNvSpPr>
          <p:nvPr/>
        </p:nvSpPr>
        <p:spPr>
          <a:xfrm>
            <a:off x="5865084" y="5720935"/>
            <a:ext cx="2335153" cy="581946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rgbClr val="00B050"/>
            </a:solidFill>
            <a:prstDash val="solid"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ru-RU" sz="1600" dirty="0" smtClean="0">
                <a:solidFill>
                  <a:schemeClr val="bg2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Класс – команда с единым Укладом</a:t>
            </a:r>
            <a:endParaRPr lang="ru-RU" sz="1600" dirty="0">
              <a:solidFill>
                <a:schemeClr val="bg2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Стрелка углом вверх 8"/>
          <p:cNvSpPr/>
          <p:nvPr/>
        </p:nvSpPr>
        <p:spPr>
          <a:xfrm rot="10800000">
            <a:off x="4169171" y="4703928"/>
            <a:ext cx="858462" cy="684479"/>
          </a:xfrm>
          <a:prstGeom prst="bentUpArrow">
            <a:avLst>
              <a:gd name="adj1" fmla="val 12813"/>
              <a:gd name="adj2" fmla="val 10782"/>
              <a:gd name="adj3" fmla="val 3718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8552099" y="4849290"/>
            <a:ext cx="2335153" cy="1445914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indent="0" algn="ctr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None/>
              <a:defRPr sz="2000">
                <a:solidFill>
                  <a:schemeClr val="bg2">
                    <a:lumMod val="95000"/>
                  </a:schemeClr>
                </a:solidFill>
                <a:latin typeface="Arial Black" panose="020B0A0402010202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/>
            </a:lvl2pPr>
            <a:lvl3pPr marL="11430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/>
            </a:lvl4pPr>
            <a:lvl5pPr marL="20574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/>
            </a:lvl5pPr>
            <a:lvl6pPr marL="25146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/>
            </a:lvl6pPr>
            <a:lvl7pPr marL="29718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/>
            </a:lvl7pPr>
            <a:lvl8pPr marL="3429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/>
            </a:lvl8pPr>
            <a:lvl9pPr marL="3886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/>
            </a:lvl9pPr>
          </a:lstStyle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Духовные и научные вершины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Стрелка вниз 26"/>
          <p:cNvSpPr/>
          <p:nvPr/>
        </p:nvSpPr>
        <p:spPr>
          <a:xfrm rot="16200000">
            <a:off x="5563018" y="5743772"/>
            <a:ext cx="245212" cy="566930"/>
          </a:xfrm>
          <a:prstGeom prst="downArrow">
            <a:avLst>
              <a:gd name="adj1" fmla="val 50000"/>
              <a:gd name="adj2" fmla="val 12955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 rot="16200000">
            <a:off x="8253562" y="5743771"/>
            <a:ext cx="245212" cy="566930"/>
          </a:xfrm>
          <a:prstGeom prst="downArrow">
            <a:avLst>
              <a:gd name="adj1" fmla="val 50000"/>
              <a:gd name="adj2" fmla="val 12955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73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66343"/>
            <a:ext cx="12192000" cy="1362113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latin typeface="Cambria" panose="02040503050406030204" pitchFamily="18" charset="0"/>
              </a:rPr>
              <a:t>«Кафедра Естествознания» - это:</a:t>
            </a:r>
            <a:endParaRPr lang="ru-RU" sz="5400" b="1" dirty="0"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224" y="3259281"/>
            <a:ext cx="11385502" cy="3419606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Олицетворение главной идеи Дмитрия Ивановича – учимся без ограничений на </a:t>
            </a:r>
            <a:r>
              <a:rPr lang="ru-RU" dirty="0" smtClean="0"/>
              <a:t>предмет, с оглядкой на историю </a:t>
            </a:r>
            <a:r>
              <a:rPr lang="ru-RU" dirty="0" smtClean="0"/>
              <a:t>Отечества</a:t>
            </a:r>
            <a:r>
              <a:rPr lang="en-US" dirty="0" smtClean="0"/>
              <a:t>;</a:t>
            </a:r>
            <a:endParaRPr lang="ru-RU" dirty="0" smtClean="0"/>
          </a:p>
          <a:p>
            <a:r>
              <a:rPr lang="ru-RU" dirty="0" smtClean="0"/>
              <a:t>Погружение в труды, идеи, ценности Д. И. Менделеева;</a:t>
            </a:r>
            <a:endParaRPr lang="ru-RU" dirty="0" smtClean="0"/>
          </a:p>
          <a:p>
            <a:r>
              <a:rPr lang="ru-RU" dirty="0" smtClean="0"/>
              <a:t>Мотивация на личные победы в области естественно-научных знаний и формировании личных духовно-нравственных ценностей;</a:t>
            </a:r>
          </a:p>
          <a:p>
            <a:r>
              <a:rPr lang="ru-RU" dirty="0" smtClean="0"/>
              <a:t>Создание «формулы класса», как уклада «Кафедры Естествознания» через опору на идеи и труды Д.И. Менделеева;</a:t>
            </a:r>
          </a:p>
          <a:p>
            <a:r>
              <a:rPr lang="ru-RU" dirty="0" smtClean="0"/>
              <a:t>Популяризация среди гимназистов трудов Д.И. Менделеева через организацию деятельности «Кафедры», и актуализация их для учащихся гимназии.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079104" y="1943704"/>
            <a:ext cx="82032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 - Дмитрий Иванович Менделеев.</a:t>
            </a:r>
          </a:p>
          <a:p>
            <a:r>
              <a:rPr lang="ru-RU" sz="3600" b="1" dirty="0" smtClean="0"/>
              <a:t> - «Ученье себе, плод ученья – другим».</a:t>
            </a:r>
            <a:endParaRPr lang="ru-RU" sz="3600" b="1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14224" y="1917576"/>
            <a:ext cx="3702667" cy="587285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rgbClr val="00B050"/>
            </a:solidFill>
            <a:prstDash val="solid"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ru-RU" sz="3600" dirty="0" smtClean="0">
                <a:solidFill>
                  <a:schemeClr val="bg2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ЛИЧНОСТЬ</a:t>
            </a:r>
            <a:endParaRPr lang="ru-RU" sz="3600" dirty="0">
              <a:solidFill>
                <a:schemeClr val="bg2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804617" y="2569274"/>
            <a:ext cx="2412274" cy="587285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rgbClr val="00B050"/>
            </a:solidFill>
            <a:prstDash val="solid"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ru-RU" sz="3600" dirty="0" smtClean="0">
                <a:solidFill>
                  <a:schemeClr val="bg2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ИДЕЯ</a:t>
            </a:r>
            <a:endParaRPr lang="ru-RU" sz="3600" dirty="0">
              <a:solidFill>
                <a:schemeClr val="bg2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27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995" y="466343"/>
            <a:ext cx="11649205" cy="1362113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/>
              <a:t>Уклад – Периодическая система Победы и формула класса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98377" y="1828456"/>
            <a:ext cx="4493623" cy="3986213"/>
          </a:xfrm>
        </p:spPr>
        <p:txBody>
          <a:bodyPr>
            <a:normAutofit/>
          </a:bodyPr>
          <a:lstStyle/>
          <a:p>
            <a:r>
              <a:rPr lang="ru-RU" sz="2000" dirty="0" smtClean="0"/>
              <a:t>«Народным» голосованием в 5-м классе были выбраны три элемента, с точки зрения детей, какие элементы нам нужны – как в духовной, так и в глобальной Победе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157" t="17025" r="16165" b="11232"/>
          <a:stretch/>
        </p:blipFill>
        <p:spPr>
          <a:xfrm>
            <a:off x="0" y="1954061"/>
            <a:ext cx="7916449" cy="47912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4760" t="20639" r="42671" b="10868"/>
          <a:stretch/>
        </p:blipFill>
        <p:spPr>
          <a:xfrm>
            <a:off x="8666606" y="3560305"/>
            <a:ext cx="2557164" cy="302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6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616" t="23378" r="27672" b="10686"/>
          <a:stretch/>
        </p:blipFill>
        <p:spPr>
          <a:xfrm>
            <a:off x="406249" y="0"/>
            <a:ext cx="11376454" cy="687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4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1499"/>
            <a:ext cx="6611238" cy="1362113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latin typeface="Elzevir" panose="020B0603050302020204" pitchFamily="34" charset="0"/>
              </a:rPr>
              <a:t>Книжный клуб</a:t>
            </a:r>
            <a:endParaRPr lang="ru-RU" sz="6600" b="1" dirty="0">
              <a:latin typeface="Elzevir" panose="020B06030503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60" t="4457" r="13651" b="2475"/>
          <a:stretch/>
        </p:blipFill>
        <p:spPr>
          <a:xfrm>
            <a:off x="202491" y="1903612"/>
            <a:ext cx="1776549" cy="478993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17842"/>
          <a:stretch/>
        </p:blipFill>
        <p:spPr>
          <a:xfrm>
            <a:off x="8616985" y="1834817"/>
            <a:ext cx="3575015" cy="5023183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1547788" y="1805354"/>
            <a:ext cx="7170326" cy="4888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u="sng" dirty="0" smtClean="0"/>
              <a:t>Цель:</a:t>
            </a:r>
            <a:r>
              <a:rPr lang="ru-RU" sz="2400" b="1" dirty="0" smtClean="0"/>
              <a:t> формирование духовно-нравственных ценностей через душеполезное чтение</a:t>
            </a:r>
          </a:p>
          <a:p>
            <a:pPr marL="0" indent="0" algn="ctr">
              <a:buNone/>
            </a:pPr>
            <a:endParaRPr lang="ru-RU" sz="3600" b="1" dirty="0" smtClean="0">
              <a:latin typeface="Elzevir" panose="020B0603050302020204" pitchFamily="34" charset="0"/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ru-RU" sz="3600" b="1" dirty="0" smtClean="0">
                <a:latin typeface="Elzevir" panose="020B0603050302020204" pitchFamily="34" charset="0"/>
                <a:ea typeface="+mj-ea"/>
                <a:cs typeface="+mj-cs"/>
              </a:rPr>
              <a:t>Кодекс </a:t>
            </a:r>
            <a:r>
              <a:rPr lang="ru-RU" sz="3600" b="1" dirty="0">
                <a:latin typeface="Elzevir" panose="020B0603050302020204" pitchFamily="34" charset="0"/>
                <a:ea typeface="+mj-ea"/>
                <a:cs typeface="+mj-cs"/>
              </a:rPr>
              <a:t>Книжного клуба:</a:t>
            </a:r>
          </a:p>
          <a:p>
            <a:pPr lvl="1"/>
            <a:r>
              <a:rPr lang="ru-RU" sz="2800" dirty="0" smtClean="0"/>
              <a:t>Говорит один человек.</a:t>
            </a:r>
          </a:p>
          <a:p>
            <a:pPr lvl="1"/>
            <a:r>
              <a:rPr lang="ru-RU" sz="2800" dirty="0" smtClean="0"/>
              <a:t>«Плохих» книг – не бывает.</a:t>
            </a:r>
          </a:p>
          <a:p>
            <a:pPr lvl="1"/>
            <a:r>
              <a:rPr lang="ru-RU" sz="2800" dirty="0" smtClean="0"/>
              <a:t>Раскрылся сам – дай раскрыться другим.</a:t>
            </a:r>
          </a:p>
          <a:p>
            <a:endParaRPr lang="ru-RU" sz="3600" dirty="0" smtClean="0"/>
          </a:p>
          <a:p>
            <a:endParaRPr lang="ru-RU" sz="3600" dirty="0" smtClean="0"/>
          </a:p>
          <a:p>
            <a:endParaRPr lang="ru-RU" sz="3600" dirty="0" smtClean="0"/>
          </a:p>
          <a:p>
            <a:endParaRPr lang="ru-RU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6460946" y="541499"/>
            <a:ext cx="5623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2"/>
                </a:solidFill>
              </a:rPr>
              <a:t>Книги были страстью Менделеева. В его кабинете можно было увидеть множество книг, которые лежали везде, где была точка опоры: на полках вдоль стен, на столах, диване, на полу.</a:t>
            </a:r>
            <a:endParaRPr lang="ru-RU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91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003" y="466348"/>
            <a:ext cx="11954997" cy="1362113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/>
              <a:t>Неделя Монумента Русской науки: </a:t>
            </a:r>
            <a:br>
              <a:rPr lang="ru-RU" sz="5400" b="1" dirty="0" smtClean="0"/>
            </a:br>
            <a:r>
              <a:rPr lang="ru-RU" sz="5400" b="1" dirty="0" smtClean="0"/>
              <a:t>к 190-летию Д.И. Менделеева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104" y="1964326"/>
            <a:ext cx="11930743" cy="1921263"/>
          </a:xfrm>
        </p:spPr>
        <p:txBody>
          <a:bodyPr>
            <a:normAutofit/>
          </a:bodyPr>
          <a:lstStyle/>
          <a:p>
            <a:r>
              <a:rPr lang="ru-RU" sz="3500" b="1" dirty="0" smtClean="0"/>
              <a:t>«Кафедра Естествознания» - дежурный форпост науки;</a:t>
            </a:r>
          </a:p>
          <a:p>
            <a:r>
              <a:rPr lang="ru-RU" dirty="0" smtClean="0"/>
              <a:t>Цитадель </a:t>
            </a:r>
            <a:r>
              <a:rPr lang="ru-RU" dirty="0"/>
              <a:t>в кабинете химии и биологии (Порт Д.И. Менделеева);</a:t>
            </a:r>
          </a:p>
          <a:p>
            <a:r>
              <a:rPr lang="ru-RU" dirty="0" smtClean="0"/>
              <a:t>10 «Научных аванпостов» на территории гимназии;</a:t>
            </a:r>
          </a:p>
          <a:p>
            <a:pPr marL="0" indent="0">
              <a:buNone/>
            </a:pPr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6" t="4425" r="23704" b="57080"/>
          <a:stretch/>
        </p:blipFill>
        <p:spPr>
          <a:xfrm>
            <a:off x="10178797" y="4021454"/>
            <a:ext cx="1881050" cy="2660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413" y="4021453"/>
            <a:ext cx="1823277" cy="2660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8091944" y="3970038"/>
            <a:ext cx="2001448" cy="1165042"/>
          </a:xfrm>
          <a:prstGeom prst="wedgeRoundRectCallout">
            <a:avLst>
              <a:gd name="adj1" fmla="val 85400"/>
              <a:gd name="adj2" fmla="val 49122"/>
              <a:gd name="adj3" fmla="val 16667"/>
            </a:avLst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 нас есть Академия Наук, и нормальная школа!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8091944" y="5219529"/>
            <a:ext cx="2001448" cy="1165042"/>
          </a:xfrm>
          <a:prstGeom prst="wedgeRoundRectCallout">
            <a:avLst>
              <a:gd name="adj1" fmla="val -89468"/>
              <a:gd name="adj2" fmla="val -40717"/>
              <a:gd name="adj3" fmla="val 16667"/>
            </a:avLst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А у меня есть – Менделеев!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9104" y="3885589"/>
            <a:ext cx="62891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000" dirty="0" smtClean="0">
                <a:latin typeface="Calibri" panose="020F0502020204030204" pitchFamily="34" charset="0"/>
              </a:rPr>
              <a:t>Дети готовили вопросы по всем предметам </a:t>
            </a:r>
            <a:r>
              <a:rPr lang="ru-RU" sz="2000" b="1" i="1" dirty="0" smtClean="0">
                <a:latin typeface="Calibri" panose="020F0502020204030204" pitchFamily="34" charset="0"/>
              </a:rPr>
              <a:t>(междисциплинарный подход)</a:t>
            </a:r>
            <a:r>
              <a:rPr lang="ru-RU" sz="2000" dirty="0" smtClean="0">
                <a:latin typeface="Calibri" panose="020F0502020204030204" pitchFamily="34" charset="0"/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>
                <a:latin typeface="Calibri" panose="020F0502020204030204" pitchFamily="34" charset="0"/>
              </a:rPr>
              <a:t>Задавали вопросы ученикам и выдавали за правильные ответы «колбочки»;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>
                <a:latin typeface="Calibri" panose="020F0502020204030204" pitchFamily="34" charset="0"/>
              </a:rPr>
              <a:t>7 «колбочек» дают +1 балл к любой оценке по химии или биологии;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>
                <a:latin typeface="Calibri" panose="020F0502020204030204" pitchFamily="34" charset="0"/>
              </a:rPr>
              <a:t>Дежурному классу – вопросы по ботанике.</a:t>
            </a:r>
            <a:endParaRPr lang="ru-RU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77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ucation 16x9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ucation_16x9.potx" id="{AA5F22BC-61EA-4F01-AB22-75117871E196}" vid="{BD0EB374-1DDC-4F15-88A9-D386288C58A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000095</Template>
  <TotalTime>759</TotalTime>
  <Words>751</Words>
  <Application>Microsoft Office PowerPoint</Application>
  <PresentationFormat>Широкоэкранный</PresentationFormat>
  <Paragraphs>91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31" baseType="lpstr">
      <vt:lpstr>Arial Unicode MS</vt:lpstr>
      <vt:lpstr>Batang</vt:lpstr>
      <vt:lpstr>Andantino script</vt:lpstr>
      <vt:lpstr>AngsanaUPC</vt:lpstr>
      <vt:lpstr>Arial Black</vt:lpstr>
      <vt:lpstr>Book Antiqua</vt:lpstr>
      <vt:lpstr>Bookman Old Style</vt:lpstr>
      <vt:lpstr>Calibri</vt:lpstr>
      <vt:lpstr>Cambria</vt:lpstr>
      <vt:lpstr>Consolas</vt:lpstr>
      <vt:lpstr>Elzevir</vt:lpstr>
      <vt:lpstr>Stencil</vt:lpstr>
      <vt:lpstr>Wingdings</vt:lpstr>
      <vt:lpstr>Education 16x9</vt:lpstr>
      <vt:lpstr>Исследовательский и междисциплинарный подходы в  обучении и воспитании при формировании естественно-научной грамотности</vt:lpstr>
      <vt:lpstr>Структура доклада:</vt:lpstr>
      <vt:lpstr>Актуальность воспитания:</vt:lpstr>
      <vt:lpstr>Дорожная карта  «Кафедры Естествознания»</vt:lpstr>
      <vt:lpstr>«Кафедра Естествознания» - это:</vt:lpstr>
      <vt:lpstr>Уклад – Периодическая система Победы и формула класса</vt:lpstr>
      <vt:lpstr>Презентация PowerPoint</vt:lpstr>
      <vt:lpstr>Книжный клуб</vt:lpstr>
      <vt:lpstr>Неделя Монумента Русской науки:  к 190-летию Д.И. Менделеева</vt:lpstr>
      <vt:lpstr>Презентация PowerPoint</vt:lpstr>
      <vt:lpstr>Презентация PowerPoint</vt:lpstr>
      <vt:lpstr>Презентация PowerPoint</vt:lpstr>
      <vt:lpstr>Презентация PowerPoint</vt:lpstr>
      <vt:lpstr> «Главное предназначение любого человека – это бескорыстное служение Отечеству.»          (с) Д.И.Менделеев</vt:lpstr>
      <vt:lpstr>История через деятельность:</vt:lpstr>
      <vt:lpstr>Результаты деятельности  «Кафедры Естествознания»:</vt:lpstr>
      <vt:lpstr>Cognitio est via ad successum!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Исследовательский и междисциплинарный подходы в  обучении и воспитании при формировании естественно-научной грамотности</dc:title>
  <dc:creator>Юодвиршис Станислав Эдвардович</dc:creator>
  <cp:lastModifiedBy>Юодвиршис Станислав Эдвардович</cp:lastModifiedBy>
  <cp:revision>60</cp:revision>
  <cp:lastPrinted>2024-02-16T04:52:15Z</cp:lastPrinted>
  <dcterms:created xsi:type="dcterms:W3CDTF">2024-02-13T09:57:45Z</dcterms:created>
  <dcterms:modified xsi:type="dcterms:W3CDTF">2024-02-16T08:50:41Z</dcterms:modified>
</cp:coreProperties>
</file>