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50" r:id="rId2"/>
  </p:sldMasterIdLst>
  <p:notesMasterIdLst>
    <p:notesMasterId r:id="rId14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7" r:id="rId13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50" d="100"/>
          <a:sy n="150" d="100"/>
        </p:scale>
        <p:origin x="47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12/15/2025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C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340200" y="449775"/>
            <a:ext cx="3983700" cy="1593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sz="251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Анализ результатов </a:t>
            </a:r>
            <a:r>
              <a:rPr lang="en-US" sz="2510" b="1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муниципального</a:t>
            </a:r>
            <a:r>
              <a:rPr lang="en-US" sz="251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 </a:t>
            </a:r>
            <a:r>
              <a:rPr lang="en-US" sz="2510" b="1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этапа</a:t>
            </a:r>
            <a:r>
              <a:rPr lang="en-US" sz="251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 </a:t>
            </a:r>
            <a:r>
              <a:rPr lang="ru-RU" sz="2510" b="1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ВсОШ</a:t>
            </a:r>
            <a:r>
              <a:rPr lang="ru-RU" sz="251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 </a:t>
            </a:r>
            <a:r>
              <a:rPr lang="en-US" sz="251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по английскому языку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251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2025-2026
</a:t>
            </a:r>
            <a:endParaRPr lang="en-US" sz="2510" dirty="0"/>
          </a:p>
        </p:txBody>
      </p:sp>
      <p:sp>
        <p:nvSpPr>
          <p:cNvPr id="5" name="Text 1"/>
          <p:cNvSpPr txBox="1"/>
          <p:nvPr/>
        </p:nvSpPr>
        <p:spPr>
          <a:xfrm>
            <a:off x="234315" y="4487545"/>
            <a:ext cx="4495165" cy="783590"/>
          </a:xfrm>
          <a:prstGeom prst="rect">
            <a:avLst/>
          </a:prstGeom>
          <a:noFill/>
        </p:spPr>
        <p:txBody>
          <a:bodyPr wrap="square" lIns="0" tIns="0" rIns="0" bIns="0" rtlCol="0" anchor="b"/>
          <a:lstStyle/>
          <a:p>
            <a:pPr marL="0" indent="0" algn="l">
              <a:lnSpc>
                <a:spcPct val="100000"/>
              </a:lnSpc>
              <a:buNone/>
            </a:pPr>
            <a:r>
              <a:rPr lang="ru-RU" altLang="en-US" sz="1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Председатель жюри: Шмелева Алена Николаевна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
</a:t>
            </a:r>
            <a:r>
              <a:rPr lang="en-US" sz="1200" i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
</a:t>
            </a:r>
            <a:endParaRPr lang="en-US" sz="1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C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763300" y="1165200"/>
            <a:ext cx="7374600" cy="2802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15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Итоговые выводы муниципального этапа </a:t>
            </a:r>
          </a:p>
          <a:p>
            <a:pPr marL="0" indent="0" algn="ctr">
              <a:lnSpc>
                <a:spcPct val="115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2025-2026
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Олимпиада успешно проведена. Необходимо усилить продуктивные навыки, особенно письмо и говорение, реализуя меры на школьном, муниципальном и региональном уровнях.
</a:t>
            </a:r>
            <a:endParaRPr lang="en-US" sz="24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C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763300" y="1165200"/>
            <a:ext cx="7374600" cy="2802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15000"/>
              </a:lnSpc>
              <a:buNone/>
            </a:pPr>
            <a:r>
              <a:rPr lang="ru-RU" alt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СПАСИБО ЗА ВНИМАНИЕ!</a:t>
            </a:r>
            <a:endParaRPr lang="ru-RU" altLang="en-US" sz="2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0632" y="501325"/>
            <a:ext cx="3754987" cy="42069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 0"/>
          <p:cNvSpPr txBox="1"/>
          <p:nvPr/>
        </p:nvSpPr>
        <p:spPr>
          <a:xfrm>
            <a:off x="337925" y="1985375"/>
            <a:ext cx="4234200" cy="1929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  <a:sym typeface="+mn-ea"/>
              </a:rPr>
              <a:t>Олимпиада в Сургуте охватила 138 школьников с 7 по 11 классы в пяти направлениях.
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Проведение олимпиады регламентировали приказы региональных и городских органов. Участники разделены по классам и школам для удобства и порядка</a:t>
            </a:r>
            <a:r>
              <a:rPr lang="ru-RU" altLang="en-US" sz="1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: МБОУ СОШ №24, 25, гимназия </a:t>
            </a:r>
            <a:r>
              <a:rPr lang="en-US" altLang="en-US" sz="1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им</a:t>
            </a:r>
            <a:r>
              <a:rPr lang="en-US" altLang="ru-RU" sz="1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. </a:t>
            </a:r>
            <a:r>
              <a:rPr lang="en-US" altLang="en-US" sz="1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Ф</a:t>
            </a:r>
            <a:r>
              <a:rPr lang="en-US" altLang="ru-RU" sz="1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.</a:t>
            </a:r>
            <a:r>
              <a:rPr lang="en-US" altLang="en-US" sz="1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К</a:t>
            </a:r>
            <a:r>
              <a:rPr lang="en-US" altLang="ru-RU" sz="1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.</a:t>
            </a:r>
            <a:r>
              <a:rPr lang="ru-RU" altLang="en-US" sz="1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Салманова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
</a:t>
            </a:r>
            <a:endParaRPr lang="en-US" sz="1400" dirty="0"/>
          </a:p>
        </p:txBody>
      </p:sp>
      <p:sp>
        <p:nvSpPr>
          <p:cNvPr id="7" name="Text 1"/>
          <p:cNvSpPr txBox="1"/>
          <p:nvPr/>
        </p:nvSpPr>
        <p:spPr>
          <a:xfrm>
            <a:off x="337925" y="393900"/>
            <a:ext cx="4366200" cy="9462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Организация и условия проведения олимпиады
</a:t>
            </a:r>
            <a:endParaRPr lang="en-US" sz="2400" dirty="0"/>
          </a:p>
        </p:txBody>
      </p:sp>
      <p:sp>
        <p:nvSpPr>
          <p:cNvPr id="8" name="Text 2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2</a:t>
            </a:r>
            <a:endParaRPr lang="en-US" sz="1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575" y="2988091"/>
            <a:ext cx="2019900" cy="1802919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9300" y="2988091"/>
            <a:ext cx="2019900" cy="1802919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80075" y="2988091"/>
            <a:ext cx="2019900" cy="1802919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60600" y="2988091"/>
            <a:ext cx="2019900" cy="1802919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3" name="Image 11" descr="preencoded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Text 0"/>
          <p:cNvSpPr txBox="1"/>
          <p:nvPr/>
        </p:nvSpPr>
        <p:spPr>
          <a:xfrm>
            <a:off x="418525" y="393900"/>
            <a:ext cx="8262000" cy="3324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Структура заданий для 7-8 классов
</a:t>
            </a:r>
            <a:endParaRPr lang="en-US" sz="2400" dirty="0"/>
          </a:p>
        </p:txBody>
      </p:sp>
      <p:sp>
        <p:nvSpPr>
          <p:cNvPr id="15" name="Text 1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3</a:t>
            </a:r>
            <a:endParaRPr lang="en-US" sz="1000" dirty="0"/>
          </a:p>
        </p:txBody>
      </p:sp>
      <p:sp>
        <p:nvSpPr>
          <p:cNvPr id="16" name="Text 2"/>
          <p:cNvSpPr txBox="1"/>
          <p:nvPr/>
        </p:nvSpPr>
        <p:spPr>
          <a:xfrm>
            <a:off x="739175" y="1129296"/>
            <a:ext cx="1526100" cy="16581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92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Аудирование: понимание устной речи
</a:t>
            </a:r>
            <a:r>
              <a:rPr lang="en-US" sz="1015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
</a:t>
            </a:r>
            <a:r>
              <a:rPr lang="en-US" sz="825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Включало 10 вопросов с прослушиванием заданий дважды, на выполнение отводилось 10 минут. Задания проверяли навыки восприятия информации и умение делать заметки.
</a:t>
            </a:r>
            <a:endParaRPr lang="en-US" sz="920" dirty="0"/>
          </a:p>
        </p:txBody>
      </p:sp>
      <p:sp>
        <p:nvSpPr>
          <p:cNvPr id="17" name="Text 3"/>
          <p:cNvSpPr txBox="1"/>
          <p:nvPr/>
        </p:nvSpPr>
        <p:spPr>
          <a:xfrm>
            <a:off x="2857034" y="1129296"/>
            <a:ext cx="1526100" cy="16581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92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Задания по чтению
</a:t>
            </a:r>
            <a:r>
              <a:rPr lang="en-US" sz="1015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
</a:t>
            </a:r>
            <a:r>
              <a:rPr lang="en-US" sz="825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Состояли из 15 вопросов с текстами о русских писателях и спорте. На выполнение отведено 30 минут, что способствует развитию навыков понимания письменного материала.
</a:t>
            </a:r>
            <a:endParaRPr lang="en-US" sz="920" dirty="0"/>
          </a:p>
        </p:txBody>
      </p:sp>
      <p:sp>
        <p:nvSpPr>
          <p:cNvPr id="18" name="Text 4"/>
          <p:cNvSpPr txBox="1"/>
          <p:nvPr/>
        </p:nvSpPr>
        <p:spPr>
          <a:xfrm>
            <a:off x="4937764" y="1129296"/>
            <a:ext cx="1526100" cy="16581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92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Лексико-грамматический тест
</a:t>
            </a:r>
            <a:r>
              <a:rPr lang="en-US" sz="1015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
</a:t>
            </a:r>
            <a:r>
              <a:rPr lang="en-US" sz="825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Включал 15 вопросов на знание лексики и грамматики в контексте, проверял уровень использования языка вне отдельного предложения.
</a:t>
            </a:r>
            <a:endParaRPr lang="en-US" sz="920" dirty="0"/>
          </a:p>
        </p:txBody>
      </p:sp>
      <p:sp>
        <p:nvSpPr>
          <p:cNvPr id="19" name="Text 5"/>
          <p:cNvSpPr txBox="1"/>
          <p:nvPr/>
        </p:nvSpPr>
        <p:spPr>
          <a:xfrm>
            <a:off x="7017878" y="1129296"/>
            <a:ext cx="1526100" cy="16581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92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Письмо и говорение
</a:t>
            </a:r>
            <a:r>
              <a:rPr lang="en-US" sz="1015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
</a:t>
            </a:r>
            <a:r>
              <a:rPr lang="en-US" sz="825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Письмо – рекомендация на 100-120 слов, 30 минут; говорение – монолог и диалог, 15 минут. Задания оценивали продуктивные навыки коммуникации.
</a:t>
            </a:r>
            <a:endParaRPr lang="en-US" sz="92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617" y="977025"/>
            <a:ext cx="2019815" cy="22629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9342" y="977025"/>
            <a:ext cx="2019815" cy="22629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0117" y="977025"/>
            <a:ext cx="2019815" cy="22629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60642" y="977025"/>
            <a:ext cx="2019815" cy="2262900"/>
          </a:xfrm>
          <a:prstGeom prst="rect">
            <a:avLst/>
          </a:prstGeom>
        </p:spPr>
      </p:pic>
      <p:sp>
        <p:nvSpPr>
          <p:cNvPr id="8" name="Text 0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4</a:t>
            </a:r>
            <a:endParaRPr lang="en-US" sz="1000" dirty="0"/>
          </a:p>
        </p:txBody>
      </p:sp>
      <p:sp>
        <p:nvSpPr>
          <p:cNvPr id="9" name="Text 1"/>
          <p:cNvSpPr txBox="1"/>
          <p:nvPr/>
        </p:nvSpPr>
        <p:spPr>
          <a:xfrm>
            <a:off x="418525" y="3706575"/>
            <a:ext cx="2011500" cy="108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15 вопросов, 15 минут. Задания требовали понимания сложных текстов, включая советы и психологическую лекцию, проверялись навыки анализа и оценки информации.
</a:t>
            </a:r>
            <a:endParaRPr lang="en-US" sz="900" dirty="0"/>
          </a:p>
        </p:txBody>
      </p:sp>
      <p:sp>
        <p:nvSpPr>
          <p:cNvPr id="10" name="Text 2"/>
          <p:cNvSpPr txBox="1"/>
          <p:nvPr/>
        </p:nvSpPr>
        <p:spPr>
          <a:xfrm>
            <a:off x="418525" y="3273625"/>
            <a:ext cx="2011500" cy="3771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Аудирование с расширенным объемом
</a:t>
            </a:r>
            <a:endParaRPr lang="en-US" sz="1200" dirty="0"/>
          </a:p>
        </p:txBody>
      </p:sp>
      <p:sp>
        <p:nvSpPr>
          <p:cNvPr id="11" name="Text 3"/>
          <p:cNvSpPr txBox="1"/>
          <p:nvPr/>
        </p:nvSpPr>
        <p:spPr>
          <a:xfrm>
            <a:off x="2499300" y="3706575"/>
            <a:ext cx="2011500" cy="108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15 вопросов с текстами о музыке и выборе колледжа. Задания способствовали развитию критического чтения и умения логически связывать информацию.
</a:t>
            </a:r>
            <a:endParaRPr lang="en-US" sz="900" dirty="0"/>
          </a:p>
        </p:txBody>
      </p:sp>
      <p:sp>
        <p:nvSpPr>
          <p:cNvPr id="12" name="Text 4"/>
          <p:cNvSpPr txBox="1"/>
          <p:nvPr/>
        </p:nvSpPr>
        <p:spPr>
          <a:xfrm>
            <a:off x="2499300" y="3273625"/>
            <a:ext cx="2011500" cy="3771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Чтение для старших классов
</a:t>
            </a:r>
            <a:endParaRPr lang="en-US" sz="1200" dirty="0"/>
          </a:p>
        </p:txBody>
      </p:sp>
      <p:sp>
        <p:nvSpPr>
          <p:cNvPr id="13" name="Text 5"/>
          <p:cNvSpPr txBox="1"/>
          <p:nvPr/>
        </p:nvSpPr>
        <p:spPr>
          <a:xfrm>
            <a:off x="4580075" y="3706575"/>
            <a:ext cx="2011500" cy="108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20 вопросов с заданиями на выбор правильного варианта и идиомами, на выполнение отводилось 20 минут, проверялся усвоенный лексико-грамматический материал.
</a:t>
            </a:r>
            <a:endParaRPr lang="en-US" sz="900" dirty="0"/>
          </a:p>
        </p:txBody>
      </p:sp>
      <p:sp>
        <p:nvSpPr>
          <p:cNvPr id="14" name="Text 6"/>
          <p:cNvSpPr txBox="1"/>
          <p:nvPr/>
        </p:nvSpPr>
        <p:spPr>
          <a:xfrm>
            <a:off x="4580075" y="3273625"/>
            <a:ext cx="2011500" cy="3771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04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Лексико-грамматический тест повышенной сложности
</a:t>
            </a:r>
            <a:endParaRPr lang="en-US" sz="1040" dirty="0"/>
          </a:p>
        </p:txBody>
      </p:sp>
      <p:sp>
        <p:nvSpPr>
          <p:cNvPr id="15" name="Text 7"/>
          <p:cNvSpPr txBox="1"/>
          <p:nvPr/>
        </p:nvSpPr>
        <p:spPr>
          <a:xfrm>
            <a:off x="6660600" y="3706575"/>
            <a:ext cx="2011500" cy="108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Письмо – отзыв 200-250 слов за 30 минут. Говорение – презентация и диалог, 15 минут. Оценивалась связность, аргументация и умение вести диалог.
</a:t>
            </a:r>
            <a:endParaRPr lang="en-US" sz="900" dirty="0"/>
          </a:p>
        </p:txBody>
      </p:sp>
      <p:sp>
        <p:nvSpPr>
          <p:cNvPr id="16" name="Text 8"/>
          <p:cNvSpPr txBox="1"/>
          <p:nvPr/>
        </p:nvSpPr>
        <p:spPr>
          <a:xfrm>
            <a:off x="6660600" y="3273625"/>
            <a:ext cx="2011500" cy="3771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Письмо и говорение как выразительные навыки
</a:t>
            </a:r>
            <a:endParaRPr lang="en-US" sz="1200" dirty="0"/>
          </a:p>
        </p:txBody>
      </p:sp>
      <p:sp>
        <p:nvSpPr>
          <p:cNvPr id="17" name="Text 9"/>
          <p:cNvSpPr txBox="1"/>
          <p:nvPr/>
        </p:nvSpPr>
        <p:spPr>
          <a:xfrm>
            <a:off x="418525" y="393900"/>
            <a:ext cx="8262000" cy="3324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Структура заданий для 9-11 классов
</a:t>
            </a:r>
            <a:endParaRPr lang="en-US" sz="24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729" y="1521533"/>
            <a:ext cx="4149693" cy="24012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4674625" y="4073600"/>
            <a:ext cx="4227600" cy="246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r">
              <a:lnSpc>
                <a:spcPct val="115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Департамент образования ХМАО-Югры, 2025
</a:t>
            </a:r>
            <a:endParaRPr lang="en-US" sz="1000" dirty="0"/>
          </a:p>
        </p:txBody>
      </p:sp>
      <p:sp>
        <p:nvSpPr>
          <p:cNvPr id="5" name="Text 1"/>
          <p:cNvSpPr txBox="1"/>
          <p:nvPr/>
        </p:nvSpPr>
        <p:spPr>
          <a:xfrm>
            <a:off x="415925" y="1699750"/>
            <a:ext cx="3540900" cy="2037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Аудирование стало наиболее успешной частью теста, что отражает сильные рецептивные навыки учеников.
Низкий уровень говорения указывает на необходимость усиления продуктивных умений в устной речи.
</a:t>
            </a:r>
            <a:endParaRPr lang="en-US" sz="1300" dirty="0"/>
          </a:p>
        </p:txBody>
      </p:sp>
      <p:sp>
        <p:nvSpPr>
          <p:cNvPr id="6" name="Text 2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5</a:t>
            </a:r>
            <a:endParaRPr lang="en-US" sz="1000" dirty="0"/>
          </a:p>
        </p:txBody>
      </p:sp>
      <p:sp>
        <p:nvSpPr>
          <p:cNvPr id="7" name="Text 3"/>
          <p:cNvSpPr txBox="1"/>
          <p:nvPr/>
        </p:nvSpPr>
        <p:spPr>
          <a:xfrm>
            <a:off x="415925" y="393900"/>
            <a:ext cx="8214600" cy="772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Процент выполнения заданий 7-8 классы
</a:t>
            </a:r>
            <a:endParaRPr lang="en-US" sz="24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729" y="1521533"/>
            <a:ext cx="4149693" cy="24012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4674625" y="4073600"/>
            <a:ext cx="4227600" cy="246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r">
              <a:lnSpc>
                <a:spcPct val="115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Департамент образования ХМАО-Югры, 2025
</a:t>
            </a:r>
            <a:endParaRPr lang="en-US" sz="1000" dirty="0"/>
          </a:p>
        </p:txBody>
      </p:sp>
      <p:sp>
        <p:nvSpPr>
          <p:cNvPr id="5" name="Text 1"/>
          <p:cNvSpPr txBox="1"/>
          <p:nvPr/>
        </p:nvSpPr>
        <p:spPr>
          <a:xfrm>
            <a:off x="415925" y="1699750"/>
            <a:ext cx="3540900" cy="2037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Высокие результаты чтения и аудирования подтверждают зрелые навыки анализа информации у старшеклассников.
Значительно низкий процент по письму требует акцента на развитии навыков продуктивного письма.
</a:t>
            </a:r>
            <a:endParaRPr lang="en-US" sz="1300" dirty="0"/>
          </a:p>
        </p:txBody>
      </p:sp>
      <p:sp>
        <p:nvSpPr>
          <p:cNvPr id="6" name="Text 2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6</a:t>
            </a:r>
            <a:endParaRPr lang="en-US" sz="1000" dirty="0"/>
          </a:p>
        </p:txBody>
      </p:sp>
      <p:sp>
        <p:nvSpPr>
          <p:cNvPr id="7" name="Text 3"/>
          <p:cNvSpPr txBox="1"/>
          <p:nvPr/>
        </p:nvSpPr>
        <p:spPr>
          <a:xfrm>
            <a:off x="415925" y="393900"/>
            <a:ext cx="8214600" cy="772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Процент выполнения заданий 9-11 классы
</a:t>
            </a:r>
            <a:endParaRPr lang="en-US" sz="24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100" y="1863463"/>
            <a:ext cx="4152000" cy="1691329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420100" y="4191525"/>
            <a:ext cx="3554700" cy="246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Аналитический отчёт Олимпиады, 2025
</a:t>
            </a:r>
            <a:endParaRPr lang="en-US" sz="1000" dirty="0"/>
          </a:p>
        </p:txBody>
      </p:sp>
      <p:sp>
        <p:nvSpPr>
          <p:cNvPr id="6" name="Text 1"/>
          <p:cNvSpPr txBox="1"/>
          <p:nvPr/>
        </p:nvSpPr>
        <p:spPr>
          <a:xfrm>
            <a:off x="4957350" y="2001700"/>
            <a:ext cx="3696300" cy="17121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165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Обзор основных ошибок при выполнении заданий в чтении, письме и говорении выявил проблемные зоны.
Ошибки указывают на необходимость усиления лексико-грамматической подготовки и разви</a:t>
            </a:r>
            <a:r>
              <a:rPr lang="ru-RU" sz="1165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тие</a:t>
            </a:r>
            <a:r>
              <a:rPr lang="en-US" sz="1165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 коммуникативны</a:t>
            </a:r>
            <a:r>
              <a:rPr lang="ru-RU" sz="1165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х</a:t>
            </a:r>
            <a:r>
              <a:rPr lang="en-US" sz="1165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 навык</a:t>
            </a:r>
            <a:r>
              <a:rPr lang="ru-RU" sz="1165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ов</a:t>
            </a:r>
            <a:r>
              <a:rPr lang="en-US" sz="1165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
</a:t>
            </a:r>
            <a:endParaRPr lang="en-US" sz="1165" dirty="0"/>
          </a:p>
        </p:txBody>
      </p:sp>
      <p:sp>
        <p:nvSpPr>
          <p:cNvPr id="7" name="Text 2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7</a:t>
            </a:r>
            <a:endParaRPr lang="en-US" sz="1000" dirty="0"/>
          </a:p>
        </p:txBody>
      </p:sp>
      <p:sp>
        <p:nvSpPr>
          <p:cNvPr id="8" name="Text 3"/>
          <p:cNvSpPr txBox="1"/>
          <p:nvPr/>
        </p:nvSpPr>
        <p:spPr>
          <a:xfrm>
            <a:off x="420100" y="393900"/>
            <a:ext cx="8493300" cy="772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Типичные ошибки участников
</a:t>
            </a:r>
            <a:endParaRPr lang="en-US" sz="24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6183700" y="1565975"/>
            <a:ext cx="2517000" cy="24747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Недостаток метапредметных умений, ограниченный словарный запас и синтаксические ошибки усложняют написание связных текстов.
</a:t>
            </a:r>
            <a:endParaRPr lang="en-US" sz="1200" dirty="0"/>
          </a:p>
        </p:txBody>
      </p:sp>
      <p:sp>
        <p:nvSpPr>
          <p:cNvPr id="6" name="Text 1"/>
          <p:cNvSpPr txBox="1"/>
          <p:nvPr/>
        </p:nvSpPr>
        <p:spPr>
          <a:xfrm>
            <a:off x="418525" y="1565975"/>
            <a:ext cx="2380800" cy="24747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Участники недостаточно владеют продуктивными умениями, что сказывается на качестве письменных и устных работ.
</a:t>
            </a:r>
            <a:endParaRPr lang="en-US" sz="1200" dirty="0"/>
          </a:p>
        </p:txBody>
      </p:sp>
      <p:sp>
        <p:nvSpPr>
          <p:cNvPr id="7" name="Text 2"/>
          <p:cNvSpPr txBox="1"/>
          <p:nvPr/>
        </p:nvSpPr>
        <p:spPr>
          <a:xfrm>
            <a:off x="3338125" y="1565975"/>
            <a:ext cx="2380800" cy="24747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Отсутствие чётких временных рамок и требований к количеству ответов в говорении затрудняет выполнение задания.
</a:t>
            </a:r>
            <a:endParaRPr lang="en-US" sz="1200" dirty="0"/>
          </a:p>
        </p:txBody>
      </p:sp>
      <p:sp>
        <p:nvSpPr>
          <p:cNvPr id="8" name="Text 3"/>
          <p:cNvSpPr txBox="1"/>
          <p:nvPr/>
        </p:nvSpPr>
        <p:spPr>
          <a:xfrm>
            <a:off x="418525" y="393900"/>
            <a:ext cx="8211900" cy="3324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1905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Анализ причин низкой успеваемости по письму и говорению
</a:t>
            </a:r>
            <a:endParaRPr lang="en-US" sz="1905" dirty="0"/>
          </a:p>
        </p:txBody>
      </p:sp>
      <p:sp>
        <p:nvSpPr>
          <p:cNvPr id="9" name="Text 4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8</a:t>
            </a:r>
            <a:endParaRPr lang="en-US" sz="10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684625" y="1392850"/>
            <a:ext cx="3550200" cy="11787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Проанализировать итоги олимпиад на школьном и муниципальном уровнях для выявления и устранения пробелов в подготовке.
</a:t>
            </a:r>
            <a:endParaRPr lang="en-US" sz="1200" dirty="0"/>
          </a:p>
        </p:txBody>
      </p:sp>
      <p:sp>
        <p:nvSpPr>
          <p:cNvPr id="4" name="Text 1"/>
          <p:cNvSpPr txBox="1"/>
          <p:nvPr/>
        </p:nvSpPr>
        <p:spPr>
          <a:xfrm>
            <a:off x="4902425" y="1392925"/>
            <a:ext cx="3550200" cy="11787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Системно работать с одарёнными детьми, учитывать типичные ошибки и активно использовать олимпиадные задания в учебном процессе.
</a:t>
            </a:r>
            <a:endParaRPr lang="en-US" sz="1200" dirty="0"/>
          </a:p>
        </p:txBody>
      </p:sp>
      <p:sp>
        <p:nvSpPr>
          <p:cNvPr id="5" name="Text 2"/>
          <p:cNvSpPr txBox="1"/>
          <p:nvPr/>
        </p:nvSpPr>
        <p:spPr>
          <a:xfrm>
            <a:off x="684625" y="3266225"/>
            <a:ext cx="3550200" cy="11787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Развивать языковые и коммуникативные навыки через разнообразные формы занятий и мотивационные мероприятия для участников.
</a:t>
            </a:r>
            <a:endParaRPr lang="en-US" sz="1200" dirty="0"/>
          </a:p>
        </p:txBody>
      </p:sp>
      <p:sp>
        <p:nvSpPr>
          <p:cNvPr id="6" name="Text 3"/>
          <p:cNvSpPr txBox="1"/>
          <p:nvPr/>
        </p:nvSpPr>
        <p:spPr>
          <a:xfrm>
            <a:off x="4902425" y="3266225"/>
            <a:ext cx="3550200" cy="11787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Обеспечить поддержку на всех этапах и усилить взаимодействие между наставниками и обучающимися для повышения результатов.
</a:t>
            </a:r>
            <a:endParaRPr lang="en-US" sz="1200" dirty="0"/>
          </a:p>
        </p:txBody>
      </p:sp>
      <p:sp>
        <p:nvSpPr>
          <p:cNvPr id="7" name="Text 4"/>
          <p:cNvSpPr txBox="1"/>
          <p:nvPr/>
        </p:nvSpPr>
        <p:spPr>
          <a:xfrm>
            <a:off x="418525" y="393900"/>
            <a:ext cx="8319900" cy="4017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Рекомендации по улучшению подготовки
</a:t>
            </a:r>
            <a:endParaRPr lang="en-US" sz="2400" dirty="0"/>
          </a:p>
        </p:txBody>
      </p:sp>
      <p:sp>
        <p:nvSpPr>
          <p:cNvPr id="8" name="Text 5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9</a:t>
            </a:r>
            <a:endParaRPr lang="en-US" sz="10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640</Words>
  <Application>Microsoft Office PowerPoint</Application>
  <PresentationFormat>Экран (16:9)</PresentationFormat>
  <Paragraphs>59</Paragraphs>
  <Slides>11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Calibri</vt:lpstr>
      <vt:lpstr>Office Theme</vt:lpstr>
      <vt:lpstr>1_Office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Наталья Ширшикова</cp:lastModifiedBy>
  <cp:revision>5</cp:revision>
  <dcterms:created xsi:type="dcterms:W3CDTF">2025-12-14T10:03:00Z</dcterms:created>
  <dcterms:modified xsi:type="dcterms:W3CDTF">2025-12-15T03:51:56Z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4DE24F2DF02D4C47AEF2BA6C0466B678_12</vt:lpwstr>
  </property>
  <property fmtid="{D5CDD505-2E9C-101B-9397-08002B2CF9AE}" pid="3" name="KSOProductBuildVer">
    <vt:lpwstr>1049-12.2.0.23155</vt:lpwstr>
  </property>
</Properties>
</file>