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78" r:id="rId4"/>
    <p:sldId id="258" r:id="rId5"/>
    <p:sldId id="276" r:id="rId6"/>
    <p:sldId id="268" r:id="rId7"/>
    <p:sldId id="280" r:id="rId8"/>
    <p:sldId id="269" r:id="rId9"/>
    <p:sldId id="270" r:id="rId10"/>
    <p:sldId id="273" r:id="rId11"/>
    <p:sldId id="275" r:id="rId12"/>
    <p:sldId id="271" r:id="rId13"/>
    <p:sldId id="259" r:id="rId14"/>
    <p:sldId id="260" r:id="rId15"/>
    <p:sldId id="262" r:id="rId16"/>
    <p:sldId id="266" r:id="rId17"/>
    <p:sldId id="265" r:id="rId18"/>
    <p:sldId id="263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4660"/>
  </p:normalViewPr>
  <p:slideViewPr>
    <p:cSldViewPr>
      <p:cViewPr varScale="1">
        <p:scale>
          <a:sx n="69" d="100"/>
          <a:sy n="69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DB2E-F1B0-4BF7-89C6-4082E1B9C3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2708F-A58C-41C9-8B90-6186D6CC3F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5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203F3-5A47-4C00-8818-A0AEB847CF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1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88C2-7694-4855-A544-4182D263AF4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5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B019-DB3F-40E9-9098-F47A2529A4F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2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2C813-2CCC-4E90-A6FF-C32A37D851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4CC8D-9363-43D1-8AAD-7F200A36FB9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25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EBA0-7D0C-441D-887C-E84EB94D08B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1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3E2A2-489B-4115-AC8C-CBCB798380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8E54-3E0F-4E86-9B0D-AC71E911E71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FBCC-412C-4F1F-B642-3B5420AB7AF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8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B28B-8FED-4F35-8337-2FB5AC7A5D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8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EF7699-C757-4BFE-AADC-2B6D8326DD5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6120680" cy="31683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проектной и учебно-исследовательской деятельности в МБОУ СОШ №46 с УИОП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581128"/>
            <a:ext cx="3960440" cy="9605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Шамсутдинова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Гульшат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Баяновна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, методист</a:t>
            </a:r>
          </a:p>
          <a:p>
            <a:pPr algn="ctr"/>
            <a:endParaRPr lang="ru-RU" sz="2000" b="1" dirty="0">
              <a:latin typeface="+mj-lt"/>
              <a:cs typeface="Times New Roman" pitchFamily="18" charset="0"/>
            </a:endParaRPr>
          </a:p>
          <a:p>
            <a:pPr algn="ctr"/>
            <a:endParaRPr lang="ru-RU" sz="20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0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95536" y="781050"/>
            <a:ext cx="3456383" cy="889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b="1" dirty="0"/>
              <a:t>Методы </a:t>
            </a:r>
          </a:p>
          <a:p>
            <a:pPr algn="ctr" eaLnBrk="1" hangingPunct="1"/>
            <a:r>
              <a:rPr lang="ru-RU" b="1" dirty="0"/>
              <a:t>исследования</a:t>
            </a:r>
          </a:p>
        </p:txBody>
      </p:sp>
      <p:sp>
        <p:nvSpPr>
          <p:cNvPr id="9221" name="Стрелка вниз 4"/>
          <p:cNvSpPr>
            <a:spLocks noChangeArrowheads="1"/>
          </p:cNvSpPr>
          <p:nvPr/>
        </p:nvSpPr>
        <p:spPr bwMode="auto">
          <a:xfrm>
            <a:off x="2813050" y="2870200"/>
            <a:ext cx="215900" cy="339725"/>
          </a:xfrm>
          <a:prstGeom prst="downArrow">
            <a:avLst>
              <a:gd name="adj1" fmla="val 50000"/>
              <a:gd name="adj2" fmla="val 5001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395538" y="3297238"/>
            <a:ext cx="3456384" cy="7096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b="1"/>
              <a:t>Исследование </a:t>
            </a:r>
          </a:p>
        </p:txBody>
      </p:sp>
      <p:sp>
        <p:nvSpPr>
          <p:cNvPr id="9223" name="Стрелка вниз 6"/>
          <p:cNvSpPr>
            <a:spLocks noChangeArrowheads="1"/>
          </p:cNvSpPr>
          <p:nvPr/>
        </p:nvSpPr>
        <p:spPr bwMode="auto">
          <a:xfrm>
            <a:off x="2794000" y="4048125"/>
            <a:ext cx="215900" cy="360363"/>
          </a:xfrm>
          <a:prstGeom prst="downArrow">
            <a:avLst>
              <a:gd name="adj1" fmla="val 50000"/>
              <a:gd name="adj2" fmla="val 5007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9224" name="Прямоугольник 7"/>
          <p:cNvSpPr>
            <a:spLocks noChangeArrowheads="1"/>
          </p:cNvSpPr>
          <p:nvPr/>
        </p:nvSpPr>
        <p:spPr bwMode="auto">
          <a:xfrm>
            <a:off x="539553" y="4437063"/>
            <a:ext cx="3312370" cy="5969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b="1"/>
              <a:t>Выводы</a:t>
            </a:r>
          </a:p>
        </p:txBody>
      </p:sp>
      <p:sp>
        <p:nvSpPr>
          <p:cNvPr id="9225" name="Прямоугольник 8"/>
          <p:cNvSpPr>
            <a:spLocks noChangeArrowheads="1"/>
          </p:cNvSpPr>
          <p:nvPr/>
        </p:nvSpPr>
        <p:spPr bwMode="auto">
          <a:xfrm>
            <a:off x="539554" y="5373688"/>
            <a:ext cx="3312370" cy="72072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/>
              <a:t>Презентация</a:t>
            </a:r>
          </a:p>
        </p:txBody>
      </p:sp>
      <p:sp>
        <p:nvSpPr>
          <p:cNvPr id="9226" name="Стрелка вниз 9"/>
          <p:cNvSpPr>
            <a:spLocks noChangeArrowheads="1"/>
          </p:cNvSpPr>
          <p:nvPr/>
        </p:nvSpPr>
        <p:spPr bwMode="auto">
          <a:xfrm>
            <a:off x="2854325" y="5033963"/>
            <a:ext cx="215900" cy="339725"/>
          </a:xfrm>
          <a:prstGeom prst="downArrow">
            <a:avLst>
              <a:gd name="adj1" fmla="val 50000"/>
              <a:gd name="adj2" fmla="val 5001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9227" name="Прямоугольник 10"/>
          <p:cNvSpPr>
            <a:spLocks noChangeArrowheads="1"/>
          </p:cNvSpPr>
          <p:nvPr/>
        </p:nvSpPr>
        <p:spPr bwMode="auto">
          <a:xfrm>
            <a:off x="4427984" y="548681"/>
            <a:ext cx="4562029" cy="112137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sz="1600" dirty="0"/>
              <a:t>Теоретические: анализ, обобщение, 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сравнение</a:t>
            </a:r>
            <a:endParaRPr lang="ru-RU" sz="1600" dirty="0"/>
          </a:p>
          <a:p>
            <a:pPr eaLnBrk="1" hangingPunct="1"/>
            <a:r>
              <a:rPr lang="ru-RU" sz="1600" dirty="0"/>
              <a:t>Эмпирические: эксперимент, опыт,</a:t>
            </a:r>
          </a:p>
          <a:p>
            <a:pPr eaLnBrk="1" hangingPunct="1"/>
            <a:r>
              <a:rPr lang="ru-RU" sz="1600" dirty="0"/>
              <a:t>наблюдение, анкетирование.</a:t>
            </a:r>
          </a:p>
        </p:txBody>
      </p:sp>
      <p:sp>
        <p:nvSpPr>
          <p:cNvPr id="9228" name="Стрелка вправо 11"/>
          <p:cNvSpPr>
            <a:spLocks noChangeArrowheads="1"/>
          </p:cNvSpPr>
          <p:nvPr/>
        </p:nvSpPr>
        <p:spPr bwMode="auto">
          <a:xfrm>
            <a:off x="3846151" y="11176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9229" name="Прямоугольник 12"/>
          <p:cNvSpPr>
            <a:spLocks noChangeArrowheads="1"/>
          </p:cNvSpPr>
          <p:nvPr/>
        </p:nvSpPr>
        <p:spPr bwMode="auto">
          <a:xfrm>
            <a:off x="4572001" y="3209925"/>
            <a:ext cx="4432300" cy="796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sz="1800"/>
              <a:t>    Теоретическая часть (анализ литературы)</a:t>
            </a:r>
          </a:p>
          <a:p>
            <a:pPr eaLnBrk="1" hangingPunct="1"/>
            <a:r>
              <a:rPr lang="ru-RU" sz="1800"/>
              <a:t>    Практическая (материалы исследования)</a:t>
            </a:r>
          </a:p>
        </p:txBody>
      </p:sp>
      <p:sp>
        <p:nvSpPr>
          <p:cNvPr id="9230" name="Стрелка вправо 13"/>
          <p:cNvSpPr>
            <a:spLocks noChangeArrowheads="1"/>
          </p:cNvSpPr>
          <p:nvPr/>
        </p:nvSpPr>
        <p:spPr bwMode="auto">
          <a:xfrm>
            <a:off x="3968028" y="3495675"/>
            <a:ext cx="576263" cy="225425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9231" name="Прямоугольник 14"/>
          <p:cNvSpPr>
            <a:spLocks noChangeArrowheads="1"/>
          </p:cNvSpPr>
          <p:nvPr/>
        </p:nvSpPr>
        <p:spPr bwMode="auto">
          <a:xfrm>
            <a:off x="4716016" y="4227513"/>
            <a:ext cx="4288284" cy="92075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dirty="0"/>
              <a:t>  </a:t>
            </a:r>
            <a:r>
              <a:rPr lang="ru-RU" sz="1600" dirty="0"/>
              <a:t>Результаты (подтверждение </a:t>
            </a:r>
          </a:p>
          <a:p>
            <a:pPr eaLnBrk="1" hangingPunct="1"/>
            <a:r>
              <a:rPr lang="ru-RU" sz="1600" dirty="0"/>
              <a:t>   или опровержение гипотезы, выполнение </a:t>
            </a:r>
          </a:p>
          <a:p>
            <a:pPr eaLnBrk="1" hangingPunct="1"/>
            <a:r>
              <a:rPr lang="ru-RU" sz="1600" dirty="0"/>
              <a:t>   цели и задач)</a:t>
            </a:r>
          </a:p>
        </p:txBody>
      </p:sp>
      <p:sp>
        <p:nvSpPr>
          <p:cNvPr id="9232" name="Стрелка вправо 15"/>
          <p:cNvSpPr>
            <a:spLocks noChangeArrowheads="1"/>
          </p:cNvSpPr>
          <p:nvPr/>
        </p:nvSpPr>
        <p:spPr bwMode="auto">
          <a:xfrm>
            <a:off x="4011613" y="4665231"/>
            <a:ext cx="560387" cy="23971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9233" name="Прямоугольник 1"/>
          <p:cNvSpPr>
            <a:spLocks noChangeArrowheads="1"/>
          </p:cNvSpPr>
          <p:nvPr/>
        </p:nvSpPr>
        <p:spPr bwMode="auto">
          <a:xfrm>
            <a:off x="395537" y="2133600"/>
            <a:ext cx="3456384" cy="7366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/>
              <a:t>Практическая значимость</a:t>
            </a:r>
          </a:p>
        </p:txBody>
      </p:sp>
      <p:sp>
        <p:nvSpPr>
          <p:cNvPr id="9234" name="Стрелка вправо 11"/>
          <p:cNvSpPr>
            <a:spLocks noChangeArrowheads="1"/>
          </p:cNvSpPr>
          <p:nvPr/>
        </p:nvSpPr>
        <p:spPr bwMode="auto">
          <a:xfrm>
            <a:off x="3911889" y="2470222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9235" name="Прямоугольник 2"/>
          <p:cNvSpPr>
            <a:spLocks noChangeArrowheads="1"/>
          </p:cNvSpPr>
          <p:nvPr/>
        </p:nvSpPr>
        <p:spPr bwMode="auto">
          <a:xfrm>
            <a:off x="4544291" y="1916113"/>
            <a:ext cx="4445722" cy="113188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sz="1600" dirty="0"/>
              <a:t>Где, кем могут быть использованы </a:t>
            </a:r>
          </a:p>
          <a:p>
            <a:pPr eaLnBrk="1" hangingPunct="1"/>
            <a:r>
              <a:rPr lang="ru-RU" sz="1600" dirty="0"/>
              <a:t>результаты исследования, кому будут 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Полезны полученные </a:t>
            </a:r>
            <a:r>
              <a:rPr lang="ru-RU" sz="1600" dirty="0"/>
              <a:t>результаты,</a:t>
            </a:r>
          </a:p>
          <a:p>
            <a:pPr eaLnBrk="1" hangingPunct="1"/>
            <a:r>
              <a:rPr lang="ru-RU" sz="1600" dirty="0"/>
              <a:t> разработанные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3826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Общие требования к оформлению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Шрифт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размер – 14, полуторный интервал, выравнивание по ширине.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Объем работы –до 15 страниц.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защите – исследовательская работа (проект) в папке, презентация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Power Point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доклад (кратное содержание работы), регламент выступления 5-7 минут.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23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орнамент ханты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соревнование юных исследователей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будущее. Юниор»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Чехол для сотового телефона 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орнаментом  народов 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ханты и манси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229200"/>
            <a:ext cx="45365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Валиева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Русалина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5 класс, МБОУ СОШ №46 с УИОП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Шамсутдинова Г.Б.,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едагог дополнительного образования.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pxhere.com/photos/cd/63/sun_flower_bees_summer_garden_blossom_bloom_yellow_insect-499982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6"/>
          <a:stretch/>
        </p:blipFill>
        <p:spPr bwMode="auto">
          <a:xfrm>
            <a:off x="0" y="209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532654"/>
            <a:ext cx="6132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A7330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Факторы, влияющие на суточную активность </a:t>
            </a:r>
          </a:p>
          <a:p>
            <a:r>
              <a:rPr lang="ru-RU" sz="3600" b="1" dirty="0">
                <a:solidFill>
                  <a:srgbClr val="A7330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продуктивность пчелиной семьи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93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Российское соревнование юных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исследователей 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«Шаг в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будущее. Юниор»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67" y="5363096"/>
            <a:ext cx="5015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Шамсутдинов </a:t>
            </a:r>
            <a:r>
              <a:rPr lang="ru-RU" b="1" i="1" dirty="0" smtClean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Вадим, г</a:t>
            </a:r>
            <a:r>
              <a:rPr lang="ru-RU" b="1" i="1" dirty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. Сургут</a:t>
            </a:r>
            <a:r>
              <a:rPr lang="ru-RU" b="1" i="1" dirty="0" smtClean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,</a:t>
            </a:r>
          </a:p>
          <a:p>
            <a:r>
              <a:rPr lang="ru-RU" b="1" i="1" dirty="0" smtClean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МБОУ </a:t>
            </a:r>
            <a:r>
              <a:rPr lang="ru-RU" b="1" i="1" dirty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СОШ №46 с </a:t>
            </a:r>
            <a:r>
              <a:rPr lang="ru-RU" b="1" i="1" dirty="0" smtClean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УИОП,7 </a:t>
            </a:r>
            <a:r>
              <a:rPr lang="ru-RU" b="1" i="1" dirty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класс</a:t>
            </a:r>
          </a:p>
          <a:p>
            <a:r>
              <a:rPr lang="ru-RU" b="1" i="1" dirty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Научный руководитель : </a:t>
            </a:r>
            <a:endParaRPr lang="ru-RU" b="1" i="1" dirty="0" smtClean="0">
              <a:solidFill>
                <a:srgbClr val="7A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Шамсутдинова </a:t>
            </a:r>
            <a:r>
              <a:rPr lang="ru-RU" b="1" i="1" dirty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Г.О.,</a:t>
            </a:r>
          </a:p>
          <a:p>
            <a:r>
              <a:rPr lang="ru-RU" b="1" i="1" dirty="0">
                <a:solidFill>
                  <a:srgbClr val="7A0000"/>
                </a:solidFill>
                <a:latin typeface="Century Gothic" panose="020B0502020202020204" pitchFamily="34" charset="0"/>
                <a:cs typeface="Times New Roman" pitchFamily="18" charset="0"/>
              </a:rPr>
              <a:t>педагог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947671455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 будущее. Юниор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420888"/>
            <a:ext cx="590465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7544" y="1277471"/>
            <a:ext cx="7056784" cy="402373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как способ развития креативных способностей младших школьников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530120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Тухватуллина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№46 с УИОП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Шамсутдинова Г.Б.,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9"/>
            <a:ext cx="9144000" cy="68539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547664" y="2276872"/>
            <a:ext cx="7524328" cy="4447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E438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содержания </a:t>
            </a: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ферментированном </a:t>
            </a: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кипрея узколистного, произрастающего 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г. Сургута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 smtClean="0">
              <a:solidFill>
                <a:srgbClr val="E438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Казанина </a:t>
            </a:r>
            <a:r>
              <a:rPr lang="ru-RU" sz="2000" b="1" dirty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</a:t>
            </a:r>
            <a:endParaRPr lang="ru-RU" sz="2000" b="1" dirty="0" smtClean="0">
              <a:solidFill>
                <a:srgbClr val="E438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МБОУ </a:t>
            </a:r>
            <a:r>
              <a:rPr lang="ru-RU" sz="2000" b="1" dirty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№46 с </a:t>
            </a:r>
            <a:r>
              <a:rPr lang="ru-RU" sz="2000" b="1" dirty="0" smtClean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УИОП 4 класс      </a:t>
            </a:r>
          </a:p>
          <a:p>
            <a:pPr algn="ctr"/>
            <a:r>
              <a:rPr lang="ru-RU" sz="2000" b="1" dirty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Руководитель</a:t>
            </a:r>
            <a:r>
              <a:rPr lang="ru-RU" sz="2000" b="1" dirty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Шамсутдинова Г.Б</a:t>
            </a:r>
            <a:r>
              <a:rPr lang="ru-RU" sz="2000" b="1" dirty="0" smtClean="0">
                <a:solidFill>
                  <a:srgbClr val="E438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 smtClean="0">
              <a:solidFill>
                <a:srgbClr val="E438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00" b="1" dirty="0">
              <a:solidFill>
                <a:srgbClr val="E438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5896" y="1612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соревнования юных исследователей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будущее. Юниор»</a:t>
            </a:r>
          </a:p>
        </p:txBody>
      </p:sp>
    </p:spTree>
    <p:extLst>
      <p:ext uri="{BB962C8B-B14F-4D97-AF65-F5344CB8AC3E}">
        <p14:creationId xmlns:p14="http://schemas.microsoft.com/office/powerpoint/2010/main" val="428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9734" y="1556792"/>
            <a:ext cx="6768752" cy="2492990"/>
          </a:xfrm>
          <a:prstGeom prst="rect">
            <a:avLst/>
          </a:prstGeom>
          <a:solidFill>
            <a:srgbClr val="FFECA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Arial Black" pitchFamily="34" charset="0"/>
              </a:rPr>
              <a:t>Кешбэк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- 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эффективный инструмент дополнительных доходов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55113"/>
            <a:ext cx="7704856" cy="830997"/>
          </a:xfrm>
          <a:prstGeom prst="rect">
            <a:avLst/>
          </a:prstGeom>
          <a:solidFill>
            <a:srgbClr val="FFECA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Городское соревнование юных исследователей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«Шаг в будущее. Юниор»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2518" y="4581128"/>
            <a:ext cx="4502661" cy="1938992"/>
          </a:xfrm>
          <a:prstGeom prst="rect">
            <a:avLst/>
          </a:prstGeom>
          <a:solidFill>
            <a:srgbClr val="FFECA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Автор: </a:t>
            </a:r>
            <a:r>
              <a:rPr lang="ru-RU" sz="2400" b="1" dirty="0" err="1">
                <a:solidFill>
                  <a:srgbClr val="C00000"/>
                </a:solidFill>
              </a:rPr>
              <a:t>Зайкин</a:t>
            </a:r>
            <a:r>
              <a:rPr lang="ru-RU" sz="2400" b="1" dirty="0">
                <a:solidFill>
                  <a:srgbClr val="C00000"/>
                </a:solidFill>
              </a:rPr>
              <a:t> Савелий, 4 класс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Научный руководитель: Шамсутдинова Г.Б.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педагог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230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5 каб.User-ПК\Desktop\ba1c217db818ca387d166cbf4016f4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7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88640"/>
            <a:ext cx="5198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Городские соревнования юных исследователей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«Шаг в будущее. Юниор»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700808"/>
            <a:ext cx="68407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люминофора в домашних условиях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373216"/>
            <a:ext cx="379745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Шамсутдинов Алмаз, 4 класс,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№46 С УИОП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Шамсутдинова Г.Б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5 каб.User-ПК\Desktop\Depositphotos_4213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5 каб.User-ПК\Desktop\Depositphotos_421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4" y="10880"/>
            <a:ext cx="2134036" cy="24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00808"/>
            <a:ext cx="675844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«Анализ условий ипотечного кредитования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экономического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кризиса»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Российское соревнование юных исследователей «Шаг в будущее. Юниор»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9" y="58052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Трофимов Александр, 6 класс МБОУ СОШ №46 с УИОП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Научный руководитель: Шамсутдинова Г.Б.,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педагог дополнительного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Гульшат\фото неделя науки\IMG_82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15 каб.User-ПК\Desktop\ДО, Внеур\фото откр.зан\20161019_115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90193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7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5 каб.User-ПК\Desktop\МБОУ СОШ 46 с УИОП\фото\Международный форум Шаг в будущее 2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3765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Гульшат\я\Со старшим сыном на конференции молодых исследователей Шаг в будущее в г.Москв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78788"/>
            <a:ext cx="33970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7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Гульшат\фото неделя науки\Вадим Шамсутдинов_ гордость школы!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18745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15 каб.User-ПК\Downloads\IMG-95748342b26cb0973f3a7921262b669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1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115 каб.User-ПК\Desktop\slide_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066800" y="1752600"/>
            <a:ext cx="3792538" cy="44132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Удивительный мир бабочек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Почему береза плачет?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Безобидны ли наши рюкзаки?</a:t>
            </a:r>
          </a:p>
          <a:p>
            <a:endParaRPr lang="ru-RU" dirty="0" smtClean="0"/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003800" y="1844675"/>
            <a:ext cx="352901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0000"/>
                </a:solidFill>
              </a:rPr>
              <a:t>Исследование процесса превращения гусеницы в бабочку  в домашних условиях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0000"/>
                </a:solidFill>
              </a:rPr>
              <a:t>Исследование состава березового сока на содержание витамина С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0000"/>
                </a:solidFill>
              </a:rPr>
              <a:t>Изучение влияния школьного рюкзака на осанку учеников начальной школы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051050" y="1123950"/>
            <a:ext cx="26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0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учебно-исследовательской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7704856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(проблема)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исследования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931224" cy="58532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Теоретическая часть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Практическая часть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 и источников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48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611560" y="331788"/>
            <a:ext cx="7632848" cy="553561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endParaRPr lang="ru-RU" dirty="0" smtClean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042988" y="415925"/>
            <a:ext cx="7561262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0000"/>
                </a:solidFill>
              </a:rPr>
              <a:t>Структура учебно-исследовательской работы </a:t>
            </a:r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1042988" y="1130300"/>
            <a:ext cx="3406775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/>
            <a:r>
              <a:rPr lang="ru-RU" b="1">
                <a:solidFill>
                  <a:srgbClr val="FF0000"/>
                </a:solidFill>
              </a:rPr>
              <a:t>Тема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42988" y="1901825"/>
            <a:ext cx="3424237" cy="5508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Актуальность </a:t>
            </a:r>
          </a:p>
        </p:txBody>
      </p:sp>
      <p:sp>
        <p:nvSpPr>
          <p:cNvPr id="6150" name="Стрелка вниз 8"/>
          <p:cNvSpPr>
            <a:spLocks noChangeArrowheads="1"/>
          </p:cNvSpPr>
          <p:nvPr/>
        </p:nvSpPr>
        <p:spPr bwMode="auto">
          <a:xfrm>
            <a:off x="2794000" y="1552575"/>
            <a:ext cx="215900" cy="358775"/>
          </a:xfrm>
          <a:prstGeom prst="downArrow">
            <a:avLst>
              <a:gd name="adj1" fmla="val 50000"/>
              <a:gd name="adj2" fmla="val 49853"/>
            </a:avLst>
          </a:prstGeom>
          <a:solidFill>
            <a:srgbClr val="FF000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51" name="Стрелка вниз 13"/>
          <p:cNvSpPr>
            <a:spLocks noChangeArrowheads="1"/>
          </p:cNvSpPr>
          <p:nvPr/>
        </p:nvSpPr>
        <p:spPr bwMode="auto">
          <a:xfrm>
            <a:off x="2762250" y="2320925"/>
            <a:ext cx="215900" cy="287338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52" name="Прямоугольник 14"/>
          <p:cNvSpPr>
            <a:spLocks noChangeArrowheads="1"/>
          </p:cNvSpPr>
          <p:nvPr/>
        </p:nvSpPr>
        <p:spPr bwMode="auto">
          <a:xfrm>
            <a:off x="1042988" y="4960938"/>
            <a:ext cx="3387725" cy="57308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b="1"/>
              <a:t> Цель</a:t>
            </a:r>
          </a:p>
        </p:txBody>
      </p:sp>
      <p:sp>
        <p:nvSpPr>
          <p:cNvPr id="6153" name="Прямоугольник 15"/>
          <p:cNvSpPr>
            <a:spLocks noChangeArrowheads="1"/>
          </p:cNvSpPr>
          <p:nvPr/>
        </p:nvSpPr>
        <p:spPr bwMode="auto">
          <a:xfrm>
            <a:off x="1042988" y="5868988"/>
            <a:ext cx="3375025" cy="57626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b="1"/>
              <a:t>Задачи</a:t>
            </a:r>
            <a:endParaRPr lang="ru-RU"/>
          </a:p>
        </p:txBody>
      </p:sp>
      <p:sp>
        <p:nvSpPr>
          <p:cNvPr id="6154" name="Стрелка вниз 16"/>
          <p:cNvSpPr>
            <a:spLocks noChangeArrowheads="1"/>
          </p:cNvSpPr>
          <p:nvPr/>
        </p:nvSpPr>
        <p:spPr bwMode="auto">
          <a:xfrm>
            <a:off x="2684463" y="4708525"/>
            <a:ext cx="217487" cy="287338"/>
          </a:xfrm>
          <a:prstGeom prst="downArrow">
            <a:avLst>
              <a:gd name="adj1" fmla="val 50000"/>
              <a:gd name="adj2" fmla="val 495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55" name="Прямоугольник 18"/>
          <p:cNvSpPr>
            <a:spLocks noChangeArrowheads="1"/>
          </p:cNvSpPr>
          <p:nvPr/>
        </p:nvSpPr>
        <p:spPr bwMode="auto">
          <a:xfrm>
            <a:off x="1042988" y="4095750"/>
            <a:ext cx="3419475" cy="5048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b="1">
                <a:solidFill>
                  <a:srgbClr val="FFFF00"/>
                </a:solidFill>
              </a:rPr>
              <a:t>Гипотеза</a:t>
            </a:r>
            <a:r>
              <a:rPr lang="ru-RU"/>
              <a:t> </a:t>
            </a:r>
          </a:p>
        </p:txBody>
      </p:sp>
      <p:sp>
        <p:nvSpPr>
          <p:cNvPr id="6156" name="Стрелка вниз 19"/>
          <p:cNvSpPr>
            <a:spLocks noChangeArrowheads="1"/>
          </p:cNvSpPr>
          <p:nvPr/>
        </p:nvSpPr>
        <p:spPr bwMode="auto">
          <a:xfrm>
            <a:off x="2686050" y="5443538"/>
            <a:ext cx="215900" cy="369887"/>
          </a:xfrm>
          <a:prstGeom prst="downArrow">
            <a:avLst>
              <a:gd name="adj1" fmla="val 50000"/>
              <a:gd name="adj2" fmla="val 5000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57" name="Прямоугольник 20"/>
          <p:cNvSpPr>
            <a:spLocks noChangeArrowheads="1"/>
          </p:cNvSpPr>
          <p:nvPr/>
        </p:nvSpPr>
        <p:spPr bwMode="auto">
          <a:xfrm>
            <a:off x="1042988" y="2816225"/>
            <a:ext cx="3375025" cy="78105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/>
              <a:t>Объект, предмет </a:t>
            </a:r>
          </a:p>
          <a:p>
            <a:pPr algn="ctr" eaLnBrk="1" hangingPunct="1"/>
            <a:r>
              <a:rPr lang="ru-RU"/>
              <a:t>исследования</a:t>
            </a:r>
          </a:p>
        </p:txBody>
      </p:sp>
      <p:sp>
        <p:nvSpPr>
          <p:cNvPr id="6158" name="Стрелка вниз 21"/>
          <p:cNvSpPr>
            <a:spLocks noChangeArrowheads="1"/>
          </p:cNvSpPr>
          <p:nvPr/>
        </p:nvSpPr>
        <p:spPr bwMode="auto">
          <a:xfrm>
            <a:off x="2678113" y="6389688"/>
            <a:ext cx="204787" cy="227012"/>
          </a:xfrm>
          <a:prstGeom prst="downArrow">
            <a:avLst>
              <a:gd name="adj1" fmla="val 50000"/>
              <a:gd name="adj2" fmla="val 4969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59" name="Прямоугольник 26"/>
          <p:cNvSpPr>
            <a:spLocks noChangeArrowheads="1"/>
          </p:cNvSpPr>
          <p:nvPr/>
        </p:nvSpPr>
        <p:spPr bwMode="auto">
          <a:xfrm>
            <a:off x="4675188" y="1268760"/>
            <a:ext cx="4144962" cy="133950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sz="1800" dirty="0"/>
              <a:t>Почему данную проблему нужно </a:t>
            </a:r>
            <a:endParaRPr lang="ru-RU" sz="1800" dirty="0" smtClean="0"/>
          </a:p>
          <a:p>
            <a:pPr eaLnBrk="1" hangingPunct="1"/>
            <a:r>
              <a:rPr lang="ru-RU" sz="1800" dirty="0" smtClean="0"/>
              <a:t>изучать сейчас</a:t>
            </a:r>
            <a:r>
              <a:rPr lang="ru-RU" sz="1800" dirty="0"/>
              <a:t>, насколько она </a:t>
            </a:r>
            <a:endParaRPr lang="ru-RU" sz="1800" dirty="0" smtClean="0"/>
          </a:p>
          <a:p>
            <a:pPr eaLnBrk="1" hangingPunct="1"/>
            <a:r>
              <a:rPr lang="ru-RU" sz="1800" dirty="0" smtClean="0"/>
              <a:t>важна </a:t>
            </a:r>
            <a:r>
              <a:rPr lang="ru-RU" sz="1800" dirty="0"/>
              <a:t>и </a:t>
            </a:r>
            <a:r>
              <a:rPr lang="ru-RU" sz="1800" dirty="0" err="1" smtClean="0"/>
              <a:t>значимав</a:t>
            </a:r>
            <a:r>
              <a:rPr lang="ru-RU" sz="1800" dirty="0" smtClean="0"/>
              <a:t> </a:t>
            </a:r>
            <a:r>
              <a:rPr lang="ru-RU" sz="1800" dirty="0"/>
              <a:t>данное время, </a:t>
            </a:r>
            <a:endParaRPr lang="ru-RU" sz="1800" dirty="0" smtClean="0"/>
          </a:p>
          <a:p>
            <a:pPr eaLnBrk="1" hangingPunct="1"/>
            <a:r>
              <a:rPr lang="ru-RU" sz="1800" dirty="0" smtClean="0"/>
              <a:t>в </a:t>
            </a:r>
            <a:r>
              <a:rPr lang="ru-RU" sz="1800" dirty="0"/>
              <a:t>данной ситуации?</a:t>
            </a:r>
          </a:p>
        </p:txBody>
      </p:sp>
      <p:sp>
        <p:nvSpPr>
          <p:cNvPr id="6160" name="Стрелка вправо 27"/>
          <p:cNvSpPr>
            <a:spLocks noChangeArrowheads="1"/>
          </p:cNvSpPr>
          <p:nvPr/>
        </p:nvSpPr>
        <p:spPr bwMode="auto">
          <a:xfrm>
            <a:off x="4356100" y="2133600"/>
            <a:ext cx="414338" cy="201613"/>
          </a:xfrm>
          <a:prstGeom prst="rightArrow">
            <a:avLst>
              <a:gd name="adj1" fmla="val 50000"/>
              <a:gd name="adj2" fmla="val 5012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61" name="Прямоугольник 30"/>
          <p:cNvSpPr>
            <a:spLocks noChangeArrowheads="1"/>
          </p:cNvSpPr>
          <p:nvPr/>
        </p:nvSpPr>
        <p:spPr bwMode="auto">
          <a:xfrm>
            <a:off x="4621213" y="4960938"/>
            <a:ext cx="3949700" cy="75565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sz="1600"/>
              <a:t>Конечный результат, то что должно </a:t>
            </a:r>
          </a:p>
          <a:p>
            <a:pPr algn="ctr" eaLnBrk="1" hangingPunct="1"/>
            <a:r>
              <a:rPr lang="ru-RU" sz="1600"/>
              <a:t>получиться в результате исследования</a:t>
            </a:r>
          </a:p>
          <a:p>
            <a:pPr algn="ctr" eaLnBrk="1" hangingPunct="1"/>
            <a:r>
              <a:rPr lang="ru-RU" sz="1600"/>
              <a:t>Цель одна!!!!</a:t>
            </a:r>
          </a:p>
        </p:txBody>
      </p:sp>
      <p:sp>
        <p:nvSpPr>
          <p:cNvPr id="6162" name="Прямоугольник 31"/>
          <p:cNvSpPr>
            <a:spLocks noChangeArrowheads="1"/>
          </p:cNvSpPr>
          <p:nvPr/>
        </p:nvSpPr>
        <p:spPr bwMode="auto">
          <a:xfrm>
            <a:off x="4684713" y="5875338"/>
            <a:ext cx="3929062" cy="74136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sz="2000"/>
              <a:t>Что нужно сделать, чтобы </a:t>
            </a:r>
          </a:p>
          <a:p>
            <a:pPr eaLnBrk="1" hangingPunct="1"/>
            <a:r>
              <a:rPr lang="ru-RU" sz="2000"/>
              <a:t>достигнуть цели </a:t>
            </a:r>
          </a:p>
        </p:txBody>
      </p:sp>
      <p:sp>
        <p:nvSpPr>
          <p:cNvPr id="6163" name="Прямоугольник 32"/>
          <p:cNvSpPr>
            <a:spLocks noChangeArrowheads="1"/>
          </p:cNvSpPr>
          <p:nvPr/>
        </p:nvSpPr>
        <p:spPr bwMode="auto">
          <a:xfrm>
            <a:off x="4637088" y="4005263"/>
            <a:ext cx="3949700" cy="846137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sz="2000">
                <a:solidFill>
                  <a:schemeClr val="bg1"/>
                </a:solidFill>
              </a:rPr>
              <a:t>Предположение, утверждение, </a:t>
            </a:r>
          </a:p>
          <a:p>
            <a:pPr eaLnBrk="1" hangingPunct="1"/>
            <a:r>
              <a:rPr lang="ru-RU" sz="2000">
                <a:solidFill>
                  <a:schemeClr val="bg1"/>
                </a:solidFill>
              </a:rPr>
              <a:t>предполагающее доказательство</a:t>
            </a:r>
          </a:p>
          <a:p>
            <a:pPr eaLnBrk="1" hangingPunct="1"/>
            <a:endParaRPr lang="ru-RU" sz="1600"/>
          </a:p>
        </p:txBody>
      </p:sp>
      <p:sp>
        <p:nvSpPr>
          <p:cNvPr id="6164" name="Прямоугольник 33"/>
          <p:cNvSpPr>
            <a:spLocks noChangeArrowheads="1"/>
          </p:cNvSpPr>
          <p:nvPr/>
        </p:nvSpPr>
        <p:spPr bwMode="auto">
          <a:xfrm>
            <a:off x="4641850" y="2816225"/>
            <a:ext cx="3929063" cy="78105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sz="1800"/>
              <a:t>Объект  - Что изучаем? </a:t>
            </a:r>
          </a:p>
          <a:p>
            <a:pPr eaLnBrk="1" hangingPunct="1"/>
            <a:r>
              <a:rPr lang="ru-RU" sz="1800"/>
              <a:t>Предмет – Что изучается?</a:t>
            </a:r>
          </a:p>
        </p:txBody>
      </p:sp>
      <p:sp>
        <p:nvSpPr>
          <p:cNvPr id="6165" name="Стрелка вправо 27"/>
          <p:cNvSpPr>
            <a:spLocks noChangeArrowheads="1"/>
          </p:cNvSpPr>
          <p:nvPr/>
        </p:nvSpPr>
        <p:spPr bwMode="auto">
          <a:xfrm>
            <a:off x="4205288" y="3206750"/>
            <a:ext cx="415925" cy="201613"/>
          </a:xfrm>
          <a:prstGeom prst="rightArrow">
            <a:avLst>
              <a:gd name="adj1" fmla="val 50000"/>
              <a:gd name="adj2" fmla="val 5031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66" name="Стрелка вправо 27"/>
          <p:cNvSpPr>
            <a:spLocks noChangeArrowheads="1"/>
          </p:cNvSpPr>
          <p:nvPr/>
        </p:nvSpPr>
        <p:spPr bwMode="auto">
          <a:xfrm>
            <a:off x="4243388" y="4348163"/>
            <a:ext cx="414337" cy="201612"/>
          </a:xfrm>
          <a:prstGeom prst="rightArrow">
            <a:avLst>
              <a:gd name="adj1" fmla="val 50000"/>
              <a:gd name="adj2" fmla="val 5012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67" name="Стрелка вправо 27"/>
          <p:cNvSpPr>
            <a:spLocks noChangeArrowheads="1"/>
          </p:cNvSpPr>
          <p:nvPr/>
        </p:nvSpPr>
        <p:spPr bwMode="auto">
          <a:xfrm>
            <a:off x="4294188" y="5146675"/>
            <a:ext cx="414337" cy="201613"/>
          </a:xfrm>
          <a:prstGeom prst="rightArrow">
            <a:avLst>
              <a:gd name="adj1" fmla="val 50000"/>
              <a:gd name="adj2" fmla="val 5012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68" name="Стрелка вправо 27"/>
          <p:cNvSpPr>
            <a:spLocks noChangeArrowheads="1"/>
          </p:cNvSpPr>
          <p:nvPr/>
        </p:nvSpPr>
        <p:spPr bwMode="auto">
          <a:xfrm>
            <a:off x="4291013" y="6059488"/>
            <a:ext cx="414337" cy="201612"/>
          </a:xfrm>
          <a:prstGeom prst="rightArrow">
            <a:avLst>
              <a:gd name="adj1" fmla="val 50000"/>
              <a:gd name="adj2" fmla="val 5012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  <p:sp>
        <p:nvSpPr>
          <p:cNvPr id="6169" name="Стрелка вниз 24"/>
          <p:cNvSpPr>
            <a:spLocks noChangeArrowheads="1"/>
          </p:cNvSpPr>
          <p:nvPr/>
        </p:nvSpPr>
        <p:spPr bwMode="auto">
          <a:xfrm>
            <a:off x="2881313" y="3643313"/>
            <a:ext cx="196850" cy="361950"/>
          </a:xfrm>
          <a:prstGeom prst="downArrow">
            <a:avLst>
              <a:gd name="adj1" fmla="val 50000"/>
              <a:gd name="adj2" fmla="val 5049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304</TotalTime>
  <Words>550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Тетрадь</vt:lpstr>
      <vt:lpstr>Организация проектной и учебно-исследовательской деятельности в МБОУ СОШ №46 с УИОП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учебно-исследовательской работы</vt:lpstr>
      <vt:lpstr>Презентация PowerPoint</vt:lpstr>
      <vt:lpstr>Презентация PowerPoint</vt:lpstr>
      <vt:lpstr>Презентация PowerPoint</vt:lpstr>
      <vt:lpstr>Общие требования к оформлению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Организация проектной и учебно-исследовательской деятельности в МБОУ СОШ №46 с УИОП </dc:title>
  <dc:creator>115 каб</dc:creator>
  <cp:lastModifiedBy>115 каб</cp:lastModifiedBy>
  <cp:revision>14</cp:revision>
  <dcterms:created xsi:type="dcterms:W3CDTF">2023-05-15T08:08:55Z</dcterms:created>
  <dcterms:modified xsi:type="dcterms:W3CDTF">2023-05-18T10:25:03Z</dcterms:modified>
</cp:coreProperties>
</file>