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76" r:id="rId12"/>
    <p:sldId id="277" r:id="rId13"/>
    <p:sldId id="278" r:id="rId14"/>
    <p:sldId id="279" r:id="rId15"/>
    <p:sldId id="267" r:id="rId16"/>
    <p:sldId id="268" r:id="rId17"/>
    <p:sldId id="269" r:id="rId18"/>
    <p:sldId id="270" r:id="rId19"/>
    <p:sldId id="281" r:id="rId20"/>
    <p:sldId id="280" r:id="rId21"/>
    <p:sldId id="271" r:id="rId22"/>
    <p:sldId id="272" r:id="rId23"/>
    <p:sldId id="273" r:id="rId24"/>
    <p:sldId id="274" r:id="rId25"/>
    <p:sldId id="275" r:id="rId26"/>
    <p:sldId id="26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074;&#1089;&#1090;&#1091;&#1087;&#1083;&#1077;&#1085;&#1080;&#1077;.mp3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&#1062;&#1045;&#1051;&#1068;%20&#1055;&#1056;&#1048;&#1045;&#1047;&#1044;&#1040;%20&#1042;&#1086;&#1083;&#1072;&#1085;&#1076;&#1072;.mp3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hyperlink" Target="&#1062;&#1077;&#1083;&#1100;%20&#1042;&#1086;&#1083;&#1072;&#1085;&#1076;&#1072;.mp3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&#1084;&#1072;&#1089;&#1090;&#1077;&#1088;%20&#1080;%20&#1084;&#1072;&#1088;&#1075;&#1072;&#1088;&#1080;&#1090;&#1072;.wmv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&#1086;&#1090;&#1088;&#1099;&#1074;&#1086;&#1082;.wmv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улгаков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2564904"/>
            <a:ext cx="4128120" cy="41281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96779" y="332656"/>
            <a:ext cx="8347221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«Он не заслужил света, он заслужил покой»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(заключительный урок по роману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М.А. Булгакова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«Мастер и Маргарита»)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И́стина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— то что есть реально. Действительное же её восприятие и познавание не обусловлено ничем, хотя само осознание истины производится непосредственно субъектом в меру готовности самого субъекта к восприятию её. Истиной может называться само знание (содержание знания в противовес невежественному, искажённому восприятию реальной действительности) или сама познанная действительность. Ничего кроме истины не существует в действительности. Её реальность может лишь осознаваться или не осознаваться. В целом, истина есть универсальная абстрактная категория, понятие, используемое, в частности, в богословии и философии. В качестве антонима используется понятие «ложь»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92080" y="5661248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Н.Н. Ге. «Что есть истина?» </a:t>
            </a: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Христос и Пилат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332656"/>
            <a:ext cx="3790950" cy="52387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7456" y="116632"/>
            <a:ext cx="835292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проекта</a:t>
            </a:r>
            <a:r>
              <a:rPr lang="ru-RU" sz="2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sz="2800" dirty="0"/>
              <a:t> </a:t>
            </a:r>
            <a:r>
              <a:rPr lang="ru-RU" sz="2800" dirty="0" smtClean="0"/>
              <a:t>    </a:t>
            </a: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Князь Тьмы совершает в романе Булгакова не только злые, но и добрые поступки».</a:t>
            </a:r>
            <a:endParaRPr lang="ru-RU" sz="2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8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700807"/>
            <a:ext cx="88569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</a:t>
            </a:r>
            <a:r>
              <a:rPr lang="ru-RU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рассмотреть образы Воланда и его свиты  с точки зрения справедливого воздаяния за добро и зло.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               </a:t>
            </a:r>
            <a:r>
              <a:rPr lang="ru-RU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выяснить, какова функция Князя Тьмы  в романе; понять, за что наказывает Воланд.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               </a:t>
            </a:r>
            <a:r>
              <a:rPr lang="ru-RU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Гипотеза: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Воланд наказывает или награждает людей в зависимости от их заслуг, по справедливости.</a:t>
            </a:r>
          </a:p>
          <a:p>
            <a:r>
              <a:rPr lang="ru-RU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исследования:</a:t>
            </a:r>
            <a:endParaRPr lang="ru-RU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        Воланд и его свита.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        Кого и за что наказывает Воланд?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        Какова цель « ужасных опытов» в «Варьете»?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        К кому проявляет Воланд снисхождение и …милосердие?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        Функция Князя Тьмы в романе.</a:t>
            </a:r>
          </a:p>
        </p:txBody>
      </p:sp>
    </p:spTree>
    <p:extLst>
      <p:ext uri="{BB962C8B-B14F-4D97-AF65-F5344CB8AC3E}">
        <p14:creationId xmlns:p14="http://schemas.microsoft.com/office/powerpoint/2010/main" xmlns="" val="10462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20688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Воланд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романе – прежде всего, исследователь. Он изучает реальный мир, цель его – узнать, изменились ли люди в Москве. С позиции наблюдателя Воланд не вмешивается в естественный ход событий, не устраивает революции и не утверждает царства справедливости на земле. Все московские безобразия происходят объединенными усилиями многих людей, свита же Воланда лишь провоцирует их.</a:t>
            </a:r>
          </a:p>
          <a:p>
            <a:pPr algn="just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Воланд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романе прежде всего проясняет внутреннюю природу реального мира. Воланд в романе - не носитель всемирного  зла, скорее он воздает по заслугам, верит в справедливость.</a:t>
            </a:r>
          </a:p>
        </p:txBody>
      </p:sp>
      <p:pic>
        <p:nvPicPr>
          <p:cNvPr id="2050" name="Picture 2" descr="C:\Documents and Settings\User\Рабочий стол\Иллюстрации к роману М.Булгакова Мастер и Маргарита\Воланд. художник - В. Желвако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46030">
            <a:off x="5436096" y="3356992"/>
            <a:ext cx="3067050" cy="304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User\Рабочий стол\Иллюстрации к роману М.Булгакова Мастер и Маргарита\Воланд (худ. Евгений Семенюк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407883">
            <a:off x="899592" y="2966708"/>
            <a:ext cx="2448272" cy="37376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3109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4550"/>
            <a:ext cx="85324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Князь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Тьмы появляется в романе для подтверждения того, что благоустройство государства невозможно без опоры на « вечные» нравственные ценности, для испытания общества. Он прилетает в Москву и проводит сеанс черной магии в театре Варьете, и перед началом сеанса сам вполне определенно дает понять о цели его визита. (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file"/>
              </a:rPr>
              <a:t>Глава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file"/>
              </a:rPr>
              <a:t>12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Роман М. Булгакова «Мастер и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Маргарита»).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 Воланда служит в романе доказательством вечности нравственных законов. Воланд всемогущ, обладая властью и на земле, и на небесах, он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решить, когда прервать дарованный человеку и без того короткий миг, который называется жизнью, но не в силах победить добро, установить свою диктатуру, так как добро и зло находятся в романе на равных.</a:t>
            </a:r>
          </a:p>
        </p:txBody>
      </p:sp>
      <p:pic>
        <p:nvPicPr>
          <p:cNvPr id="3074" name="Picture 2" descr="C:\Documents and Settings\User\Рабочий стол\Иллюстрации к роману М.Булгакова Мастер и Маргарита\художник - В. Желваков Всадник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6203" y="2896872"/>
            <a:ext cx="6094020" cy="37724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952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025" y="260648"/>
            <a:ext cx="8712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визита Воланда в Москву заключается не только в желании убедиться в том, что время не меняет людей, но и исполнить роль судьи, который несет справедливость и каждому по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заслугам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endParaRPr lang="en-US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u="sng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 </a:t>
            </a:r>
            <a:r>
              <a:rPr lang="ru-RU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 второй группе:</a:t>
            </a:r>
            <a:endParaRPr lang="ru-RU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   Что заинтересовало Воланда в разговоре Берлиоза и Бездомного?</a:t>
            </a:r>
          </a:p>
          <a:p>
            <a:r>
              <a:rPr lang="ru-RU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   Что предсказал Воланд Берлиозу?</a:t>
            </a:r>
          </a:p>
          <a:p>
            <a:r>
              <a:rPr lang="ru-RU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3. 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  Почему Воланд вступил в разговор с Берлиозом и Бездомным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r>
              <a:rPr lang="ru-RU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file"/>
              </a:rPr>
              <a:t>Какой вывод делает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file"/>
              </a:rPr>
              <a:t>Воланд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file"/>
              </a:rPr>
              <a:t>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Documents and Settings\User\Рабочий стол\Иллюстрации к роману М.Булгакова Мастер и Маргарита\художник - В. Желваков Бал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077072"/>
            <a:ext cx="4000500" cy="24860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8899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Как через образ Маргариты</a:t>
            </a:r>
          </a:p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решается проблема милосердия</a:t>
            </a:r>
          </a:p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 справедливости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2348880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выяснить, что ближе героине: милосердие или справедливость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2852936"/>
            <a:ext cx="69294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рассмотреть образ главной героини: проследить эволюцию взаимоотношений Мастер и Маргариты; понять, на что способна Маргарита ради своего возлюбленного</a:t>
            </a:r>
          </a:p>
          <a:p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Гипотеза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для Маргариты торжество возмездия и справедливости выше милосердия, она готова мстить обидчикам Мастера.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Admin\Рабочий стол\illyustratsii_k_romanu_m.bulgakova_master_i_margarita\Иллюстрации к роману М.Булгакова Мастер и Маргарита\Маргарита . художник - В. Желвак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1628799"/>
            <a:ext cx="1906141" cy="32971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C:\Documents and Settings\Admin\Рабочий стол\illyustratsii_k_romanu_m.bulgakova_master_i_margarita\Иллюстрации к роману М.Булгакова Мастер и Маргарита\Маргарита (худ. Евгений Семенюка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457516"/>
            <a:ext cx="1584176" cy="22389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illyustratsii_k_romanu_m.bulgakova_master_i_margarita\Иллюстрации к роману М.Булгакова Мастер и Маргарита\Н.Рушева. Маргари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116632"/>
            <a:ext cx="1391260" cy="20112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14282" y="285728"/>
            <a:ext cx="871543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исследования: 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любви Мастера и Маргариты.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Мотив соблазна.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Маргарита в борьбе за свою любовь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чем смысл сцены прощения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Фриды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</a:p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Роман «Мастера и Маргариты» посвящен история Мастера- творческой личности. История Мастера неразрывно связана с историей его возлюбленной.</a:t>
            </a:r>
          </a:p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Настоящая любовь-это любовь бескорыстная. До встречи с Мастером у Маргариты было все, что нужно женщине для счастья: красивый, добрый, обожавший свою жену муж, роскошный особняк, деньг.</a:t>
            </a:r>
          </a:p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Маргарита- роковая, целеустремленная женщина, она всецело отдается любви и ради спасения Мастера заключает сделку с дьяволом, становиться ведьмой, хозяйкой бала нечистой силы. Окунается в таинственный мир черной магии. И, несмотря на то, что Маргарита совершает огромный грех, продавая душу дьяволу, она все же является самым положительным героем романа, чью позицию поддерживает и Булгаков, а теперь и мы. Ведь будь Маргарита хоть трижды ведьмой, она любит так, как способны любить немногие. Даже Воланд по достоинству оценил это величайшее чувство, которое нельзя купить ни за какие деньги на свете, - истинную любовь женщины. Маргарита действует по голосу сердца, согласно нравственным ценностям человеческой души. И за это она вознаграждена вечной жизнью рядом с любимым человеком.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214290"/>
            <a:ext cx="871296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Любовь- это философский камень, который обладает свойством все превращать в золото, в добро. Любовь возвышает человека на миром, с ее помощь он постигает духовное, возвышенное, обретает покой. Если любовь истинна, она не может угаснуть, она бессмертна, вечна.</a:t>
            </a:r>
          </a:p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Любовь и творчество существуют среди людей, которые не знают ни того, ни другого. Поэтому они обречены на трагедию. В конце романа Мастер и Маргарита уходят из общества, где нет места высоким духовным побуждениям. Мастер и Маргарите смерть дается как покой и отдых, как свобода от земных мытарств, горя и мучения. Можно ее воспринимать  и как  награду.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 «Маргарита ближе справедливость, но и милосердие ей не чуждо. Добро и зло в мире должны быть уравновешены. Справедливость- это первая ступень Истины, а высшая ступень - милосердие, порождаемое добром»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Admin\Рабочий стол\illyustratsii_k_romanu_m.bulgakova_master_i_margarita\Иллюстрации к роману М.Булгакова Мастер и Маргарита\3 Автор - Надя Рушева.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717032"/>
            <a:ext cx="2673446" cy="2880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07504" y="4431595"/>
            <a:ext cx="532859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Вопросы к 3 группе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     Почему Маргарита продает душу дьяволу?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     В какой момент Маргарита почувствовала себя счастливой?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     В чем проявляется милосердие Маргариты?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мастер и маргарит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1" y="116632"/>
            <a:ext cx="2129133" cy="30243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898734" y="452571"/>
            <a:ext cx="517917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673100" algn="l"/>
              </a:tabLst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«Он не заслужил света, </a:t>
            </a:r>
            <a:endParaRPr lang="ru-RU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673100" algn="l"/>
              </a:tabLst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заслужил покой»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2204864"/>
            <a:ext cx="77048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заслужил покой  в романе? </a:t>
            </a:r>
          </a:p>
          <a:p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просьбе кого и кто дарует покой Мастеру и Маргарите?</a:t>
            </a:r>
          </a:p>
          <a:p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Почему Мастера не взяли, туда в свет?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699792" y="-12192"/>
          <a:ext cx="5904654" cy="6870192"/>
        </p:xfrm>
        <a:graphic>
          <a:graphicData uri="http://schemas.openxmlformats.org/drawingml/2006/table">
            <a:tbl>
              <a:tblPr/>
              <a:tblGrid>
                <a:gridCol w="493700"/>
                <a:gridCol w="493700"/>
                <a:gridCol w="493700"/>
                <a:gridCol w="493700"/>
                <a:gridCol w="493700"/>
                <a:gridCol w="493700"/>
                <a:gridCol w="493700"/>
                <a:gridCol w="493700"/>
                <a:gridCol w="493700"/>
                <a:gridCol w="493700"/>
                <a:gridCol w="493700"/>
                <a:gridCol w="473954"/>
              </a:tblGrid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75856" y="188640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Кроссворд к роману М.А. Булгакова «Мастер и Маргарита»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996952"/>
            <a:ext cx="50760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Как звали кота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Воланда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Кем был Понтий Пилат?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Каков жанр произведения, который 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сжег Мастер?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О ком написал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Мастер?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Назовите имя сподвижника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Воланда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Кто такой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Воланд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Имя возлюбленной Мастера.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Кто был отправлен в лечебницу для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душевнобольных.?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Что получила Маргарита,  почувствовав себя счастливой?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23528" y="498158"/>
            <a:ext cx="4176463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Памяти М. Б(</a:t>
            </a:r>
            <a:r>
              <a:rPr kumimoji="0" lang="ru-RU" sz="16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улгако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16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ва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Вот это я тебе, взамен могильных роз,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Взамен кадильного куренья;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Ты так сурово жил и до конца донёс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Великолепное презренье.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Ты пил вино, ты как никто шутил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И в длинных стенах задыхался,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И гостью страшную ты сам к себе впустил, 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И с ней наедине остался.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И нет тебя, и всё вокруг молчит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О скорбной и высокой жизни,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Лишь голос мой, как флейта, прозвучит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И на твоей безмолвной тризне.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О, кто поверить смел, что полоумной мне,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Мне, плакальщице дней погибших,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Мне, тлеющей на медленном огне,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Всё потерявшей, всех забывшей, -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Придётся поминать того, кто, полный сил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И светлых замыслов, и воли,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Как будто бы вчера со мною говорил,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Скрывая дрожь предсмертной боли.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Arial" pitchFamily="34" charset="0"/>
              </a:rPr>
              <a:t>Март 1940,  Фонтанный  Дом.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Arial" pitchFamily="34" charset="0"/>
              </a:rPr>
              <a:t>         Анна Ахматова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</a:p>
        </p:txBody>
      </p:sp>
      <p:pic>
        <p:nvPicPr>
          <p:cNvPr id="3" name="Рисунок 2" descr="портрет Ахматово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11031" y="692696"/>
            <a:ext cx="3426177" cy="4104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43803" y="-12192"/>
          <a:ext cx="5760643" cy="6870192"/>
        </p:xfrm>
        <a:graphic>
          <a:graphicData uri="http://schemas.openxmlformats.org/drawingml/2006/table">
            <a:tbl>
              <a:tblPr/>
              <a:tblGrid>
                <a:gridCol w="481659"/>
                <a:gridCol w="481659"/>
                <a:gridCol w="481659"/>
                <a:gridCol w="481659"/>
                <a:gridCol w="481659"/>
                <a:gridCol w="481659"/>
                <a:gridCol w="481659"/>
                <a:gridCol w="481659"/>
                <a:gridCol w="481659"/>
                <a:gridCol w="481659"/>
                <a:gridCol w="481659"/>
                <a:gridCol w="462394"/>
              </a:tblGrid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й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д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з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з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з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д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д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ь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я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ы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й</a:t>
                      </a: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0568" marR="405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707904" y="260648"/>
            <a:ext cx="5328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Кроссворд к роману М.А. Булгакова «Мастер и Маргарита»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212976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звали кота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Воланда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342900" indent="-342900">
              <a:buAutoNum type="arabicPeriod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Кем был Понтий Пилат?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Каков жанр произведения, который 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сжег Мастер?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О ком написал Мастера?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Назовите имя сподвижника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Воланда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Кто такой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Воланд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Имя возлюбленной Мастера.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Кто был отправлен в лечебницу для душевнобольных.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Что помогло Маргарите  почувствовать себя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sldjump"/>
              </a:rPr>
              <a:t>счастливой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Блицтурнир по роману М.А.Булгакова</a:t>
            </a:r>
          </a:p>
          <a:p>
            <a:pPr algn="ctr"/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 Мастер и Маргарита»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539552" y="1340768"/>
            <a:ext cx="784887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1. Запах, который «ненавидел прокуратор».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2. Название весеннего месяца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Ершалаиме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, когда был осужден и казнен      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Иешуа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3. Место гибели Иуды из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Кориафа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4. Название писательской организации, описанной в романе.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5. Жидкость, разлитая некой Аннушкой.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6. Цвет глаз Воланда.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7. Вопрос, который «испортил москвичей».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8. Алкогольный напиток, которым был заполнен бассейн на балу у Воланда.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9. Транспортное средство, которым воспользовалась Маргарита, чтобы попасть   на бал к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Воланду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10. Изображение на  набалдашнике трости Воланда.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11. Жидкость, в которой Маргарита совершила омовение перед балом.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12. Предмет, который подают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Фриде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  в наказание за грехи.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13. Национальность отца Га–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Ноцри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611560" y="1078575"/>
            <a:ext cx="6336704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1.     Запах розового масла.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2.     Весенний месяц – нисан.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3.     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Ершалаим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4.     МАССОЛИТ- дом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Грибоедова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5.     Подсолнечное масло.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6.     Правый черный, левый  зеленый.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7.     Квартирный вопрос.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8.     Шампанское.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9.     Щетка.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10.   Черный набалдашник  - в виде головы пуделя.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11.   Окатили кровью, а затем прозрачной розовой водой.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12.   Платок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13.   Сириец.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260648"/>
            <a:ext cx="2799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Эталон ответов</a:t>
            </a:r>
            <a:endParaRPr lang="ru-RU" sz="105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611560" y="332656"/>
            <a:ext cx="781236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в  жизни каждого человека  бывает момент, когда он должен выбирать между добром и злом. Понтий Пилат в трудной ситуации проявляет малодушие, и он карается вечными муками совести. Отсюда вывод: как ни перепутаны в мире добро и зло, их все-таки нельзя перепутать. Трусость, предательство - самые тяжкие человеческие пороки. Роман – об ответственности человека за добро и зло, которое совершается на земле, за собственный выбор жизненных путей, ведущих или к истине и свободе, или к рабству и предательству.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23528" y="498158"/>
            <a:ext cx="4176463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Памяти М. Б(</a:t>
            </a:r>
            <a:r>
              <a:rPr kumimoji="0" lang="ru-RU" sz="16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улгако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16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ва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Вот это я тебе, взамен могильных роз,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Взамен кадильного куренья;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Ты так сурово жил и до конца донёс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Великолепное презренье.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Ты пил вино, ты как никто шутил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И в длинных стенах задыхался,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И гостью страшную ты сам к себе впустил, 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И с ней наедине остался.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И нет тебя, и всё вокруг молчит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О скорбной и высокой жизни,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Лишь голос мой, как флейта, прозвучит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И на твоей безмолвной тризне.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О, кто поверить смел, что полоумной мне,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Мне, плакальщице дней погибших,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Мне, тлеющей на медленном огне,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Всё потерявшей, всех забывшей, -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Придётся поминать того, кто, полный сил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И светлых замыслов, и воли,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Как будто бы вчера со мною говорил,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Скрывая дрожь предсмертной боли.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Arial" pitchFamily="34" charset="0"/>
              </a:rPr>
              <a:t>Март 1940,  Фонтанный  Дом.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310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Arial" pitchFamily="34" charset="0"/>
              </a:rPr>
              <a:t>         Анна Ахматова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</a:p>
        </p:txBody>
      </p:sp>
      <p:pic>
        <p:nvPicPr>
          <p:cNvPr id="3" name="Рисунок 2" descr="портрет Ахматово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11031" y="692696"/>
            <a:ext cx="3426177" cy="4104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467544" y="908720"/>
            <a:ext cx="802838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Ответить на вопросы в форме эссе.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Действительно ли необходимо зло?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в романе по – настоящему свободен и независим, а кто только глупо самоуверенно убежден в собственной независимости, тогда как на самом деле является игрушкой в чужих руках и не в состоянии предсказать, что с ним будет даже через 10 минут?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16632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задание:</a:t>
            </a:r>
            <a:endParaRPr lang="ru-RU" sz="3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98089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0496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-26344" y="3356992"/>
            <a:ext cx="893924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есть добро и зло?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правит миром и управляет человеком?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Что такое преступление и каков путь к спасению?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Возможно ли прощение?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обл. рома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620688"/>
            <a:ext cx="1800200" cy="1800200"/>
          </a:xfrm>
          <a:prstGeom prst="rect">
            <a:avLst/>
          </a:prstGeom>
        </p:spPr>
      </p:pic>
      <p:pic>
        <p:nvPicPr>
          <p:cNvPr id="4" name="Рисунок 3" descr="обл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312" y="4869160"/>
            <a:ext cx="1368152" cy="1737336"/>
          </a:xfrm>
          <a:prstGeom prst="rect">
            <a:avLst/>
          </a:prstGeom>
        </p:spPr>
      </p:pic>
      <p:pic>
        <p:nvPicPr>
          <p:cNvPr id="5" name="Рисунок 4" descr="обложка р.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4328" y="476672"/>
            <a:ext cx="1296144" cy="2053297"/>
          </a:xfrm>
          <a:prstGeom prst="rect">
            <a:avLst/>
          </a:prstGeom>
        </p:spPr>
      </p:pic>
      <p:pic>
        <p:nvPicPr>
          <p:cNvPr id="6" name="Рисунок 5" descr="обложка роман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95736" y="1340768"/>
            <a:ext cx="1368152" cy="2045835"/>
          </a:xfrm>
          <a:prstGeom prst="rect">
            <a:avLst/>
          </a:prstGeom>
        </p:spPr>
      </p:pic>
      <p:pic>
        <p:nvPicPr>
          <p:cNvPr id="7" name="Рисунок 6" descr="роман обл.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28184" y="1700808"/>
            <a:ext cx="1432173" cy="2182359"/>
          </a:xfrm>
          <a:prstGeom prst="rect">
            <a:avLst/>
          </a:prstGeom>
        </p:spPr>
      </p:pic>
      <p:pic>
        <p:nvPicPr>
          <p:cNvPr id="8" name="Рисунок 7" descr="обложка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39952" y="980728"/>
            <a:ext cx="1656184" cy="262365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23728" y="116632"/>
            <a:ext cx="5184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Роман М.А. Булгакова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«Мастер и Маргарита»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980728"/>
            <a:ext cx="67687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sldjump"/>
              </a:rPr>
              <a:t>Основополагающий вопрос: 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sldjump"/>
              </a:rPr>
              <a:t>«Как сохранить равновесие между милосердием и справедливостью»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проекта: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 Кто сильнее: грозный прокуратор Иудеи или бродячий Иешуа  Га-Ноцри?»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447800"/>
            <a:ext cx="9144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Через сопоставление образов данных героев рассмотреть проблему милосердия и справедливости.</a:t>
            </a:r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Сравнить образы данных героев; выяснить кто из них духовно сильнее; проследить, как под влиянием Иешуа меняется характер Понтия Пилата.</a:t>
            </a:r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Гипотеза: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вечной борьбы добра и зла побеждают справедливость, истина, милосердие.</a:t>
            </a:r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исследования: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Описание Иешуа Га-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Ноцри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Понтия Пилата.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Столкновение двух миров.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Сила убеждения Иешуа.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Трусость Понтия Пилата и наказание за нее.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Позднее раскаяние.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Победа справедливости и милосердия.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ешу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82642">
            <a:off x="4569819" y="4003435"/>
            <a:ext cx="4267200" cy="27431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323528" y="188640"/>
            <a:ext cx="864096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Иешуа- это воплощение, прежде всего, нравственности. Он – философ, странник, проповедник добра и любви к людям, милосердия. Это нищий бродячий проповедник. Он не приехал в город на ослике, его не встречала восторженная толпа почитателей. Иешу – это не сын божий, прошедший испытание в пустыне, и отвергший искушение Сатаны. Он не творит чудеса, чтобы убедить народ в правильности философии, которую он проповедует, не возьмет земную власть, потому что к истине не приходят  из-под палки, по приказу и за компанию. Постижение истины - дело личное, и все, что делает Иешуа – это говорит с людьми, обращаясь к тому, что считает важнейшим началом в каждом человеке. Его единственный принцип, - нет злых людей, есть люди несчастливые. Он хочет обратиться к доброму началу в каждом человеке, но кроме ученика, есть герой, который все «записывает неправильно». Иешуа никто не слышал, а те, что услышали, поняли его речь как призыв к свержению власти римлян. И «сдали» </a:t>
            </a: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Безобидного и беззащитного проповедника  властям.</a:t>
            </a:r>
            <a:endParaRPr lang="ru-RU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5689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Встреча Понтия Пилата и Иешуа- центральный, напряженный момент библейских глав. Это встреча человека с совестью, главное испытание, которое предлагает ему жизнь. Прокуратор - человек умный, он прекрасно понимает, что Иешуа не виновен ни по одному пункту, но открыто вступиться за него -   пожертвовать положением, властью, пойти на конфликт с Римом. Он находит красивое решение: признать философа сумасшедшим, сослать, чтобы не смущал народ речами.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kak_sozdavalsja_roman_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6588">
            <a:off x="5047694" y="2135487"/>
            <a:ext cx="3257550" cy="4343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393987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34464">
            <a:off x="990600" y="2209800"/>
            <a:ext cx="2641600" cy="40567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88640"/>
            <a:ext cx="83529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Трусом оказывается  Понтий Пилат - он пытается суетливо подсказать подсудимому:  соври, откажись от своих слов. Ответ Иешуа: « Правду говорить легко и приятно», и прокуратор отступает. Он «умывает руки», - обращается к Ершалаимской еврейской власти. Понтий Пилат предлагает отпустить Иешуа по традиции. Но прокуратор получает отпор: философы способны  добрым словом привести народ к неповиновению власти. Иешуа предан всеми.</a:t>
            </a:r>
          </a:p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Наказание для Понтия Пилата- пустая, бессмысленная вечность, ожидание, надежда на чудо. Он задает один и тот же вопрос:  ведь казни не было? Ведь я не трус, не предатель, я пожертвовал карьерой, чтобы спасти тебя? Иешуа каждый раз отвечает: Казни, не было и чему-то улыбается. Заканчивается эта история прощением.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1672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3124200"/>
            <a:ext cx="2803882" cy="36290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48680"/>
            <a:ext cx="828092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«Иешуа не отступил от истины, готов идти к ней при помощи убеждения, слова, прощает Пилата и, Подтвердив, что казни не было, предоставляет ему возможность успокоить свою совесть. Это возвысило и обессмертило его. Иешуа заслужил «свет». Пилат, придав Иешуа, лишается покоя, он тоже получает бессмертие, но оно рождает в душе ужас, « более всего в мире он ненавидит свое бессмертие и неслыханную славу». Следовательно, Иешуа духовно сильнее Понтия Пилата».</a:t>
            </a:r>
          </a:p>
          <a:p>
            <a:pPr>
              <a:buFont typeface="Arial" pitchFamily="34" charset="0"/>
              <a:buChar char="•"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u="sng" dirty="0" smtClean="0">
              <a:solidFill>
                <a:srgbClr val="FF0000"/>
              </a:solidFill>
            </a:endParaRPr>
          </a:p>
          <a:p>
            <a:endParaRPr lang="ru-RU" u="sng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  к первой группе: </a:t>
            </a:r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честь какого великого праздника даровали жизнь осужденному на казнь?</a:t>
            </a:r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Какова жизненная философия Иешуа?</a:t>
            </a:r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sldjump"/>
              </a:rPr>
              <a:t>истина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293</TotalTime>
  <Words>1951</Words>
  <Application>Microsoft Office PowerPoint</Application>
  <PresentationFormat>Экран (4:3)</PresentationFormat>
  <Paragraphs>287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игорь</dc:creator>
  <cp:lastModifiedBy>завуч</cp:lastModifiedBy>
  <cp:revision>24</cp:revision>
  <dcterms:created xsi:type="dcterms:W3CDTF">2012-03-19T16:00:17Z</dcterms:created>
  <dcterms:modified xsi:type="dcterms:W3CDTF">2012-03-21T04:50:16Z</dcterms:modified>
</cp:coreProperties>
</file>