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256" r:id="rId2"/>
    <p:sldId id="257" r:id="rId3"/>
    <p:sldId id="258" r:id="rId4"/>
    <p:sldId id="262" r:id="rId5"/>
    <p:sldId id="267" r:id="rId6"/>
    <p:sldId id="276" r:id="rId7"/>
    <p:sldId id="277" r:id="rId8"/>
    <p:sldId id="278" r:id="rId9"/>
    <p:sldId id="260" r:id="rId10"/>
    <p:sldId id="259" r:id="rId11"/>
    <p:sldId id="269" r:id="rId12"/>
    <p:sldId id="270" r:id="rId13"/>
    <p:sldId id="271" r:id="rId14"/>
    <p:sldId id="272" r:id="rId15"/>
    <p:sldId id="273" r:id="rId16"/>
    <p:sldId id="274" r:id="rId17"/>
    <p:sldId id="275"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без заголовка" id="{ADC40A55-2BE5-4541-9BD3-D07DCE25A9C7}">
          <p14:sldIdLst>
            <p14:sldId id="256"/>
            <p14:sldId id="257"/>
            <p14:sldId id="258"/>
            <p14:sldId id="262"/>
            <p14:sldId id="267"/>
            <p14:sldId id="276"/>
            <p14:sldId id="277"/>
            <p14:sldId id="278"/>
            <p14:sldId id="260"/>
            <p14:sldId id="259"/>
            <p14:sldId id="269"/>
            <p14:sldId id="270"/>
            <p14:sldId id="271"/>
            <p14:sldId id="272"/>
            <p14:sldId id="273"/>
            <p14:sldId id="274"/>
            <p14:sldId id="27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80" d="100"/>
          <a:sy n="80" d="100"/>
        </p:scale>
        <p:origin x="-85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9CDCE8-5B84-47E0-A957-D49249260313}" type="datetimeFigureOut">
              <a:rPr lang="ru-RU" smtClean="0"/>
              <a:t>09.01.2023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300FA9-576A-47EF-BFC6-6E19A400C7B9}" type="slidenum">
              <a:rPr lang="ru-RU" smtClean="0"/>
              <a:t>‹#›</a:t>
            </a:fld>
            <a:endParaRPr lang="ru-RU"/>
          </a:p>
        </p:txBody>
      </p:sp>
    </p:spTree>
    <p:extLst>
      <p:ext uri="{BB962C8B-B14F-4D97-AF65-F5344CB8AC3E}">
        <p14:creationId xmlns:p14="http://schemas.microsoft.com/office/powerpoint/2010/main" val="141630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2300FA9-576A-47EF-BFC6-6E19A400C7B9}" type="slidenum">
              <a:rPr lang="ru-RU" smtClean="0"/>
              <a:t>2</a:t>
            </a:fld>
            <a:endParaRPr lang="ru-RU"/>
          </a:p>
        </p:txBody>
      </p:sp>
    </p:spTree>
    <p:extLst>
      <p:ext uri="{BB962C8B-B14F-4D97-AF65-F5344CB8AC3E}">
        <p14:creationId xmlns:p14="http://schemas.microsoft.com/office/powerpoint/2010/main" val="3154596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09.01.2023</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B4C71EC6-210F-42DE-9C53-41977AD35B3D}" type="datetimeFigureOut">
              <a:rPr lang="ru-RU" smtClean="0"/>
              <a:t>09.01.2023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09.01.2023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B4C71EC6-210F-42DE-9C53-41977AD35B3D}" type="datetimeFigureOut">
              <a:rPr lang="ru-RU" smtClean="0"/>
              <a:t>09.01.2023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09.01.2023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09.01.2023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09.01.2023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09.01.2023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09.01.2023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4C71EC6-210F-42DE-9C53-41977AD35B3D}" type="datetimeFigureOut">
              <a:rPr lang="ru-RU" smtClean="0"/>
              <a:t>09.01.2023</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19B0651-EE4F-4900-A07F-96A6BFA9D0F0}" type="slidenum">
              <a:rPr lang="ru-RU" smtClean="0"/>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kysmart.ru/" TargetMode="External"/><Relationship Id="rId2" Type="http://schemas.openxmlformats.org/officeDocument/2006/relationships/hyperlink" Target="https://fipi.ru/" TargetMode="External"/><Relationship Id="rId1" Type="http://schemas.openxmlformats.org/officeDocument/2006/relationships/slideLayout" Target="../slideLayouts/slideLayout6.xml"/><Relationship Id="rId5" Type="http://schemas.openxmlformats.org/officeDocument/2006/relationships/hyperlink" Target="https://oge.foxford.ru/" TargetMode="External"/><Relationship Id="rId4" Type="http://schemas.openxmlformats.org/officeDocument/2006/relationships/hyperlink" Target="https://en-oge.sdamgia.r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01824" y="2276872"/>
            <a:ext cx="7772400" cy="1470025"/>
          </a:xfrm>
        </p:spPr>
        <p:txBody>
          <a:bodyPr>
            <a:normAutofit fontScale="90000"/>
          </a:bodyPr>
          <a:lstStyle/>
          <a:p>
            <a:r>
              <a:rPr lang="ru-RU" b="1" dirty="0" smtClean="0">
                <a:solidFill>
                  <a:schemeClr val="accent1">
                    <a:lumMod val="75000"/>
                  </a:schemeClr>
                </a:solidFill>
                <a:latin typeface="Times New Roman" panose="02020603050405020304" pitchFamily="18" charset="0"/>
                <a:cs typeface="Times New Roman" panose="02020603050405020304" pitchFamily="18" charset="0"/>
              </a:rPr>
              <a:t/>
            </a:r>
            <a:br>
              <a:rPr lang="ru-RU" b="1" dirty="0" smtClean="0">
                <a:solidFill>
                  <a:schemeClr val="accent1">
                    <a:lumMod val="75000"/>
                  </a:schemeClr>
                </a:solidFill>
                <a:latin typeface="Times New Roman" panose="02020603050405020304" pitchFamily="18" charset="0"/>
                <a:cs typeface="Times New Roman" panose="02020603050405020304" pitchFamily="18" charset="0"/>
              </a:rPr>
            </a:br>
            <a:r>
              <a:rPr lang="ru-RU" b="1" dirty="0">
                <a:solidFill>
                  <a:schemeClr val="accent1">
                    <a:lumMod val="75000"/>
                  </a:schemeClr>
                </a:solidFill>
                <a:latin typeface="Times New Roman" panose="02020603050405020304" pitchFamily="18" charset="0"/>
                <a:cs typeface="Times New Roman" panose="02020603050405020304" pitchFamily="18" charset="0"/>
              </a:rPr>
              <a:t/>
            </a:r>
            <a:br>
              <a:rPr lang="ru-RU" b="1" dirty="0">
                <a:solidFill>
                  <a:schemeClr val="accent1">
                    <a:lumMod val="75000"/>
                  </a:schemeClr>
                </a:solidFill>
                <a:latin typeface="Times New Roman" panose="02020603050405020304" pitchFamily="18" charset="0"/>
                <a:cs typeface="Times New Roman" panose="02020603050405020304" pitchFamily="18" charset="0"/>
              </a:rPr>
            </a:br>
            <a:r>
              <a:rPr lang="ru-RU" b="1" dirty="0" smtClean="0">
                <a:solidFill>
                  <a:schemeClr val="accent1">
                    <a:lumMod val="75000"/>
                  </a:schemeClr>
                </a:solidFill>
                <a:latin typeface="Times New Roman" panose="02020603050405020304" pitchFamily="18" charset="0"/>
                <a:cs typeface="Times New Roman" panose="02020603050405020304" pitchFamily="18" charset="0"/>
              </a:rPr>
              <a:t/>
            </a:r>
            <a:br>
              <a:rPr lang="ru-RU" b="1" dirty="0" smtClean="0">
                <a:solidFill>
                  <a:schemeClr val="accent1">
                    <a:lumMod val="75000"/>
                  </a:schemeClr>
                </a:solidFill>
                <a:latin typeface="Times New Roman" panose="02020603050405020304" pitchFamily="18" charset="0"/>
                <a:cs typeface="Times New Roman" panose="02020603050405020304" pitchFamily="18" charset="0"/>
              </a:rPr>
            </a:br>
            <a:r>
              <a:rPr lang="ru-RU" b="1" dirty="0" smtClean="0">
                <a:solidFill>
                  <a:schemeClr val="accent1">
                    <a:lumMod val="75000"/>
                  </a:schemeClr>
                </a:solidFill>
                <a:latin typeface="Times New Roman" panose="02020603050405020304" pitchFamily="18" charset="0"/>
                <a:cs typeface="Times New Roman" panose="02020603050405020304" pitchFamily="18" charset="0"/>
              </a:rPr>
              <a:t/>
            </a:r>
            <a:br>
              <a:rPr lang="ru-RU" b="1" dirty="0" smtClean="0">
                <a:solidFill>
                  <a:schemeClr val="accent1">
                    <a:lumMod val="75000"/>
                  </a:schemeClr>
                </a:solidFill>
                <a:latin typeface="Times New Roman" panose="02020603050405020304" pitchFamily="18" charset="0"/>
                <a:cs typeface="Times New Roman" panose="02020603050405020304" pitchFamily="18" charset="0"/>
              </a:rPr>
            </a:br>
            <a:r>
              <a:rPr lang="ru-RU" b="1" dirty="0" smtClean="0">
                <a:solidFill>
                  <a:schemeClr val="accent1">
                    <a:lumMod val="75000"/>
                  </a:schemeClr>
                </a:solidFill>
                <a:latin typeface="Times New Roman" panose="02020603050405020304" pitchFamily="18" charset="0"/>
                <a:cs typeface="Times New Roman" panose="02020603050405020304" pitchFamily="18" charset="0"/>
              </a:rPr>
              <a:t/>
            </a:r>
            <a:br>
              <a:rPr lang="ru-RU" b="1" dirty="0" smtClean="0">
                <a:solidFill>
                  <a:schemeClr val="accent1">
                    <a:lumMod val="75000"/>
                  </a:schemeClr>
                </a:solidFill>
                <a:latin typeface="Times New Roman" panose="02020603050405020304" pitchFamily="18" charset="0"/>
                <a:cs typeface="Times New Roman" panose="02020603050405020304" pitchFamily="18" charset="0"/>
              </a:rPr>
            </a:br>
            <a:r>
              <a:rPr lang="ru-RU" sz="3600" b="1" dirty="0" smtClean="0">
                <a:solidFill>
                  <a:schemeClr val="accent1">
                    <a:lumMod val="75000"/>
                  </a:schemeClr>
                </a:solidFill>
                <a:latin typeface="Times New Roman" panose="02020603050405020304" pitchFamily="18" charset="0"/>
                <a:cs typeface="Times New Roman" panose="02020603050405020304" pitchFamily="18" charset="0"/>
              </a:rPr>
              <a:t>«</a:t>
            </a:r>
            <a:r>
              <a:rPr lang="ru-RU" sz="3600" b="1" dirty="0" smtClean="0">
                <a:solidFill>
                  <a:schemeClr val="accent1">
                    <a:lumMod val="75000"/>
                  </a:schemeClr>
                </a:solidFill>
                <a:latin typeface="Times New Roman" panose="02020603050405020304" pitchFamily="18" charset="0"/>
                <a:cs typeface="Times New Roman" panose="02020603050405020304" pitchFamily="18" charset="0"/>
              </a:rPr>
              <a:t>Электронное письмо личного характера в ответ </a:t>
            </a:r>
            <a:br>
              <a:rPr lang="ru-RU" sz="3600" b="1" dirty="0" smtClean="0">
                <a:solidFill>
                  <a:schemeClr val="accent1">
                    <a:lumMod val="75000"/>
                  </a:schemeClr>
                </a:solidFill>
                <a:latin typeface="Times New Roman" panose="02020603050405020304" pitchFamily="18" charset="0"/>
                <a:cs typeface="Times New Roman" panose="02020603050405020304" pitchFamily="18" charset="0"/>
              </a:rPr>
            </a:br>
            <a:r>
              <a:rPr lang="ru-RU" sz="3600" b="1" dirty="0" smtClean="0">
                <a:solidFill>
                  <a:schemeClr val="accent1">
                    <a:lumMod val="75000"/>
                  </a:schemeClr>
                </a:solidFill>
                <a:latin typeface="Times New Roman" panose="02020603050405020304" pitchFamily="18" charset="0"/>
                <a:cs typeface="Times New Roman" panose="02020603050405020304" pitchFamily="18" charset="0"/>
              </a:rPr>
              <a:t>на письмо-стимул»</a:t>
            </a:r>
            <a:br>
              <a:rPr lang="ru-RU" sz="3600" b="1" dirty="0" smtClean="0">
                <a:solidFill>
                  <a:schemeClr val="accent1">
                    <a:lumMod val="75000"/>
                  </a:schemeClr>
                </a:solidFill>
                <a:latin typeface="Times New Roman" panose="02020603050405020304" pitchFamily="18" charset="0"/>
                <a:cs typeface="Times New Roman" panose="02020603050405020304" pitchFamily="18" charset="0"/>
              </a:rPr>
            </a:br>
            <a:r>
              <a:rPr lang="ru-RU" sz="3100" b="1" dirty="0" smtClean="0">
                <a:solidFill>
                  <a:schemeClr val="accent1">
                    <a:lumMod val="75000"/>
                  </a:schemeClr>
                </a:solidFill>
                <a:latin typeface="Times New Roman" panose="02020603050405020304" pitchFamily="18" charset="0"/>
                <a:cs typeface="Times New Roman" panose="02020603050405020304" pitchFamily="18" charset="0"/>
              </a:rPr>
              <a:t>Задание 35</a:t>
            </a:r>
            <a:endParaRPr lang="ru-RU" sz="31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5364088" y="4653136"/>
            <a:ext cx="3569334" cy="1368152"/>
          </a:xfrm>
        </p:spPr>
        <p:txBody>
          <a:bodyPr>
            <a:normAutofit/>
          </a:bodyPr>
          <a:lstStyle/>
          <a:p>
            <a:pPr algn="l"/>
            <a:r>
              <a:rPr lang="ru-RU" sz="2200" dirty="0" smtClean="0">
                <a:solidFill>
                  <a:schemeClr val="tx1"/>
                </a:solidFill>
                <a:latin typeface="Times New Roman" panose="02020603050405020304" pitchFamily="18" charset="0"/>
                <a:cs typeface="Times New Roman" panose="02020603050405020304" pitchFamily="18" charset="0"/>
              </a:rPr>
              <a:t>Тимощук О.Ю.</a:t>
            </a:r>
          </a:p>
          <a:p>
            <a:pPr algn="l"/>
            <a:r>
              <a:rPr lang="ru-RU" sz="2200" dirty="0">
                <a:solidFill>
                  <a:schemeClr val="tx1"/>
                </a:solidFill>
                <a:latin typeface="Times New Roman" panose="02020603050405020304" pitchFamily="18" charset="0"/>
                <a:cs typeface="Times New Roman" panose="02020603050405020304" pitchFamily="18" charset="0"/>
              </a:rPr>
              <a:t>у</a:t>
            </a:r>
            <a:r>
              <a:rPr lang="ru-RU" sz="2200" dirty="0" smtClean="0">
                <a:solidFill>
                  <a:schemeClr val="tx1"/>
                </a:solidFill>
                <a:latin typeface="Times New Roman" panose="02020603050405020304" pitchFamily="18" charset="0"/>
                <a:cs typeface="Times New Roman" panose="02020603050405020304" pitchFamily="18" charset="0"/>
              </a:rPr>
              <a:t>читель английского </a:t>
            </a:r>
            <a:r>
              <a:rPr lang="ru-RU" sz="2200" dirty="0" smtClean="0">
                <a:solidFill>
                  <a:schemeClr val="tx1"/>
                </a:solidFill>
                <a:latin typeface="Times New Roman" panose="02020603050405020304" pitchFamily="18" charset="0"/>
                <a:cs typeface="Times New Roman" panose="02020603050405020304" pitchFamily="18" charset="0"/>
              </a:rPr>
              <a:t>языка</a:t>
            </a:r>
          </a:p>
          <a:p>
            <a:pPr algn="l"/>
            <a:r>
              <a:rPr lang="ru-RU" sz="2200" dirty="0" smtClean="0">
                <a:solidFill>
                  <a:schemeClr val="tx1"/>
                </a:solidFill>
                <a:latin typeface="Times New Roman" panose="02020603050405020304" pitchFamily="18" charset="0"/>
                <a:cs typeface="Times New Roman" panose="02020603050405020304" pitchFamily="18" charset="0"/>
              </a:rPr>
              <a:t>МБОУ лицей №3</a:t>
            </a:r>
          </a:p>
          <a:p>
            <a:pPr algn="l"/>
            <a:endParaRPr lang="ru-RU"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3419872" y="6122892"/>
            <a:ext cx="2736304" cy="369332"/>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       Сургут 2023 г.</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0118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4556" y="95721"/>
            <a:ext cx="8479684" cy="5724644"/>
          </a:xfrm>
          <a:prstGeom prst="rect">
            <a:avLst/>
          </a:prstGeom>
          <a:ln w="12700">
            <a:solidFill>
              <a:schemeClr val="tx1"/>
            </a:solidFill>
          </a:ln>
        </p:spPr>
        <p:txBody>
          <a:bodyPr wrap="square">
            <a:spAutoFit/>
          </a:bodyPr>
          <a:lstStyle/>
          <a:p>
            <a:r>
              <a:rPr lang="ru-RU" sz="1200" dirty="0">
                <a:latin typeface="Times New Roman" panose="02020603050405020304" pitchFamily="18" charset="0"/>
                <a:cs typeface="Times New Roman" panose="02020603050405020304" pitchFamily="18" charset="0"/>
              </a:rPr>
              <a:t>Демонстрационный вариант ОГЭ 2023 г.  </a:t>
            </a:r>
            <a:r>
              <a:rPr lang="ru-RU" sz="1200" dirty="0" smtClean="0">
                <a:latin typeface="Times New Roman" panose="02020603050405020304" pitchFamily="18" charset="0"/>
                <a:cs typeface="Times New Roman" panose="02020603050405020304" pitchFamily="18" charset="0"/>
              </a:rPr>
              <a:t>                                                                               АНГЛИЙСКИЙ </a:t>
            </a:r>
            <a:r>
              <a:rPr lang="ru-RU" sz="1200" dirty="0">
                <a:latin typeface="Times New Roman" panose="02020603050405020304" pitchFamily="18" charset="0"/>
                <a:cs typeface="Times New Roman" panose="02020603050405020304" pitchFamily="18" charset="0"/>
              </a:rPr>
              <a:t>ЯЗЫК, 9 класс. </a:t>
            </a:r>
          </a:p>
          <a:p>
            <a:r>
              <a:rPr lang="ru-RU" dirty="0" smtClean="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Раздел </a:t>
            </a:r>
            <a:r>
              <a:rPr lang="ru-RU" b="1" dirty="0">
                <a:latin typeface="Times New Roman" panose="02020603050405020304" pitchFamily="18" charset="0"/>
                <a:cs typeface="Times New Roman" panose="02020603050405020304" pitchFamily="18" charset="0"/>
              </a:rPr>
              <a:t>4 (задание по письму</a:t>
            </a:r>
            <a:r>
              <a:rPr lang="ru-RU" b="1"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r>
              <a:rPr lang="ru-RU" sz="1600" dirty="0" smtClean="0">
                <a:latin typeface="Times New Roman" panose="02020603050405020304" pitchFamily="18" charset="0"/>
                <a:cs typeface="Times New Roman" panose="02020603050405020304" pitchFamily="18" charset="0"/>
              </a:rPr>
              <a:t>               </a:t>
            </a:r>
          </a:p>
          <a:p>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You </a:t>
            </a:r>
            <a:r>
              <a:rPr lang="en-US" sz="1600" dirty="0">
                <a:latin typeface="Times New Roman" panose="02020603050405020304" pitchFamily="18" charset="0"/>
                <a:cs typeface="Times New Roman" panose="02020603050405020304" pitchFamily="18" charset="0"/>
              </a:rPr>
              <a:t>have received an email message from your English-speaking pen-friend Ben</a:t>
            </a:r>
            <a:r>
              <a:rPr lang="en-US" sz="1600" dirty="0" smtClean="0">
                <a:latin typeface="Times New Roman" panose="02020603050405020304" pitchFamily="18" charset="0"/>
                <a:cs typeface="Times New Roman" panose="02020603050405020304" pitchFamily="18" charset="0"/>
              </a:rPr>
              <a:t>:</a:t>
            </a:r>
            <a:endParaRPr lang="ru-RU" sz="1600" dirty="0" smtClean="0">
              <a:latin typeface="Times New Roman" panose="02020603050405020304" pitchFamily="18" charset="0"/>
              <a:cs typeface="Times New Roman" panose="02020603050405020304" pitchFamily="18" charset="0"/>
            </a:endParaRPr>
          </a:p>
          <a:p>
            <a:r>
              <a:rPr lang="ru-RU" sz="1600" dirty="0" smtClean="0">
                <a:latin typeface="Times New Roman" panose="02020603050405020304" pitchFamily="18" charset="0"/>
                <a:cs typeface="Times New Roman" panose="02020603050405020304" pitchFamily="18" charset="0"/>
              </a:rPr>
              <a:t>   </a:t>
            </a:r>
          </a:p>
          <a:p>
            <a:endParaRPr lang="ru-RU" sz="1600" dirty="0" smtClean="0">
              <a:latin typeface="Times New Roman" panose="02020603050405020304" pitchFamily="18" charset="0"/>
              <a:cs typeface="Times New Roman" panose="02020603050405020304" pitchFamily="18" charset="0"/>
            </a:endParaRPr>
          </a:p>
          <a:p>
            <a:endParaRPr lang="en-US" sz="1600" dirty="0" smtClean="0">
              <a:latin typeface="Times New Roman" panose="02020603050405020304" pitchFamily="18" charset="0"/>
              <a:cs typeface="Times New Roman" panose="02020603050405020304" pitchFamily="18" charset="0"/>
            </a:endParaRPr>
          </a:p>
          <a:p>
            <a:endParaRPr lang="en-US" sz="1600" dirty="0" smtClean="0">
              <a:latin typeface="Times New Roman" panose="02020603050405020304" pitchFamily="18" charset="0"/>
              <a:cs typeface="Times New Roman" panose="02020603050405020304" pitchFamily="18" charset="0"/>
            </a:endParaRPr>
          </a:p>
          <a:p>
            <a:endParaRPr lang="ru-RU" sz="16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…I am very busy now preparing for my exams but yesterday I went to the cinema</a:t>
            </a:r>
          </a:p>
          <a:p>
            <a:r>
              <a:rPr lang="en-US" sz="1600" dirty="0" smtClean="0">
                <a:latin typeface="Times New Roman" panose="02020603050405020304" pitchFamily="18" charset="0"/>
                <a:cs typeface="Times New Roman" panose="02020603050405020304" pitchFamily="18" charset="0"/>
              </a:rPr>
              <a:t>with my friends.</a:t>
            </a:r>
          </a:p>
          <a:p>
            <a:r>
              <a:rPr lang="en-US" sz="1600" dirty="0" smtClean="0">
                <a:latin typeface="Times New Roman" panose="02020603050405020304" pitchFamily="18" charset="0"/>
                <a:cs typeface="Times New Roman" panose="02020603050405020304" pitchFamily="18" charset="0"/>
              </a:rPr>
              <a:t>…What kinds of films do you like? Where do you prefer watching films – in the</a:t>
            </a:r>
          </a:p>
          <a:p>
            <a:r>
              <a:rPr lang="en-US" sz="1600" dirty="0" smtClean="0">
                <a:latin typeface="Times New Roman" panose="02020603050405020304" pitchFamily="18" charset="0"/>
                <a:cs typeface="Times New Roman" panose="02020603050405020304" pitchFamily="18" charset="0"/>
              </a:rPr>
              <a:t>cinema or at home, and why? What would you make a film about if you had</a:t>
            </a:r>
          </a:p>
          <a:p>
            <a:r>
              <a:rPr lang="en-US" sz="1600" dirty="0" smtClean="0">
                <a:latin typeface="Times New Roman" panose="02020603050405020304" pitchFamily="18" charset="0"/>
                <a:cs typeface="Times New Roman" panose="02020603050405020304" pitchFamily="18" charset="0"/>
              </a:rPr>
              <a:t>a chance?…</a:t>
            </a:r>
          </a:p>
        </p:txBody>
      </p:sp>
      <p:sp>
        <p:nvSpPr>
          <p:cNvPr id="6" name="TextBox 5"/>
          <p:cNvSpPr txBox="1"/>
          <p:nvPr/>
        </p:nvSpPr>
        <p:spPr>
          <a:xfrm>
            <a:off x="264556" y="764704"/>
            <a:ext cx="8482174" cy="2062103"/>
          </a:xfrm>
          <a:prstGeom prst="rect">
            <a:avLst/>
          </a:prstGeom>
          <a:noFill/>
          <a:ln w="19050">
            <a:solidFill>
              <a:schemeClr val="tx1"/>
            </a:solidFill>
          </a:ln>
        </p:spPr>
        <p:txBody>
          <a:bodyPr wrap="square" rtlCol="0">
            <a:spAutoFit/>
          </a:bodyPr>
          <a:lstStyle/>
          <a:p>
            <a:r>
              <a:rPr lang="ru-RU" sz="1600" i="1" dirty="0">
                <a:latin typeface="Times New Roman" panose="02020603050405020304" pitchFamily="18" charset="0"/>
                <a:cs typeface="Times New Roman" panose="02020603050405020304" pitchFamily="18" charset="0"/>
              </a:rPr>
              <a:t>Для ответа на задание 35 используйте бланк ответов № 2. При </a:t>
            </a:r>
            <a:r>
              <a:rPr lang="ru-RU" sz="1600" i="1" dirty="0" smtClean="0">
                <a:latin typeface="Times New Roman" panose="02020603050405020304" pitchFamily="18" charset="0"/>
                <a:cs typeface="Times New Roman" panose="02020603050405020304" pitchFamily="18" charset="0"/>
              </a:rPr>
              <a:t>выполнении задания </a:t>
            </a:r>
            <a:r>
              <a:rPr lang="ru-RU" sz="1600" i="1" dirty="0">
                <a:latin typeface="Times New Roman" panose="02020603050405020304" pitchFamily="18" charset="0"/>
                <a:cs typeface="Times New Roman" panose="02020603050405020304" pitchFamily="18" charset="0"/>
              </a:rPr>
              <a:t>35 особое внимание обратите на то, что Ваши ответы </a:t>
            </a:r>
            <a:r>
              <a:rPr lang="ru-RU" sz="1600" i="1" dirty="0" smtClean="0">
                <a:latin typeface="Times New Roman" panose="02020603050405020304" pitchFamily="18" charset="0"/>
                <a:cs typeface="Times New Roman" panose="02020603050405020304" pitchFamily="18" charset="0"/>
              </a:rPr>
              <a:t>будут оцениваться </a:t>
            </a:r>
            <a:r>
              <a:rPr lang="ru-RU" sz="1600" i="1" dirty="0">
                <a:latin typeface="Times New Roman" panose="02020603050405020304" pitchFamily="18" charset="0"/>
                <a:cs typeface="Times New Roman" panose="02020603050405020304" pitchFamily="18" charset="0"/>
              </a:rPr>
              <a:t>только по записям, сделанным на бланке ответов № 2. </a:t>
            </a:r>
            <a:r>
              <a:rPr lang="ru-RU" sz="1600" i="1" dirty="0" smtClean="0">
                <a:latin typeface="Times New Roman" panose="02020603050405020304" pitchFamily="18" charset="0"/>
                <a:cs typeface="Times New Roman" panose="02020603050405020304" pitchFamily="18" charset="0"/>
              </a:rPr>
              <a:t>Никакие записи </a:t>
            </a:r>
            <a:r>
              <a:rPr lang="ru-RU" sz="1600" i="1" dirty="0">
                <a:latin typeface="Times New Roman" panose="02020603050405020304" pitchFamily="18" charset="0"/>
                <a:cs typeface="Times New Roman" panose="02020603050405020304" pitchFamily="18" charset="0"/>
              </a:rPr>
              <a:t>черновика не будут учитываться экспертом. Обратите </a:t>
            </a:r>
            <a:r>
              <a:rPr lang="ru-RU" sz="1600" i="1" dirty="0" smtClean="0">
                <a:latin typeface="Times New Roman" panose="02020603050405020304" pitchFamily="18" charset="0"/>
                <a:cs typeface="Times New Roman" panose="02020603050405020304" pitchFamily="18" charset="0"/>
              </a:rPr>
              <a:t>внимание также </a:t>
            </a:r>
            <a:r>
              <a:rPr lang="ru-RU" sz="1600" i="1" dirty="0">
                <a:latin typeface="Times New Roman" panose="02020603050405020304" pitchFamily="18" charset="0"/>
                <a:cs typeface="Times New Roman" panose="02020603050405020304" pitchFamily="18" charset="0"/>
              </a:rPr>
              <a:t>на необходимость соблюдения указанного объёма </a:t>
            </a:r>
            <a:r>
              <a:rPr lang="ru-RU" sz="1600" i="1" dirty="0" smtClean="0">
                <a:latin typeface="Times New Roman" panose="02020603050405020304" pitchFamily="18" charset="0"/>
                <a:cs typeface="Times New Roman" panose="02020603050405020304" pitchFamily="18" charset="0"/>
              </a:rPr>
              <a:t>электронного письма</a:t>
            </a:r>
            <a:r>
              <a:rPr lang="ru-RU" sz="1600" i="1" dirty="0">
                <a:latin typeface="Times New Roman" panose="02020603050405020304" pitchFamily="18" charset="0"/>
                <a:cs typeface="Times New Roman" panose="02020603050405020304" pitchFamily="18" charset="0"/>
              </a:rPr>
              <a:t>. Письмо недостаточного объёма, а также часть </a:t>
            </a:r>
            <a:r>
              <a:rPr lang="ru-RU" sz="1600" i="1" dirty="0" smtClean="0">
                <a:latin typeface="Times New Roman" panose="02020603050405020304" pitchFamily="18" charset="0"/>
                <a:cs typeface="Times New Roman" panose="02020603050405020304" pitchFamily="18" charset="0"/>
              </a:rPr>
              <a:t>текста электронного </a:t>
            </a:r>
            <a:r>
              <a:rPr lang="ru-RU" sz="1600" i="1" dirty="0">
                <a:latin typeface="Times New Roman" panose="02020603050405020304" pitchFamily="18" charset="0"/>
                <a:cs typeface="Times New Roman" panose="02020603050405020304" pitchFamily="18" charset="0"/>
              </a:rPr>
              <a:t>письма, превышающая требуемый объём, не оцениваются.</a:t>
            </a:r>
          </a:p>
          <a:p>
            <a:r>
              <a:rPr lang="ru-RU" sz="1600" i="1" dirty="0">
                <a:latin typeface="Times New Roman" panose="02020603050405020304" pitchFamily="18" charset="0"/>
                <a:cs typeface="Times New Roman" panose="02020603050405020304" pitchFamily="18" charset="0"/>
              </a:rPr>
              <a:t>Укажите номер задания 35 в БЛАНКЕ ОТВЕТОВ № 2 и напишите </a:t>
            </a:r>
            <a:r>
              <a:rPr lang="ru-RU" sz="1600" i="1" dirty="0" smtClean="0">
                <a:latin typeface="Times New Roman" panose="02020603050405020304" pitchFamily="18" charset="0"/>
                <a:cs typeface="Times New Roman" panose="02020603050405020304" pitchFamily="18" charset="0"/>
              </a:rPr>
              <a:t>текст своего </a:t>
            </a:r>
            <a:r>
              <a:rPr lang="ru-RU" sz="1600" i="1" dirty="0">
                <a:latin typeface="Times New Roman" panose="02020603050405020304" pitchFamily="18" charset="0"/>
                <a:cs typeface="Times New Roman" panose="02020603050405020304" pitchFamily="18" charset="0"/>
              </a:rPr>
              <a:t>ответного электронного письма зарубежному другу по переписке.</a:t>
            </a:r>
          </a:p>
        </p:txBody>
      </p:sp>
      <p:sp>
        <p:nvSpPr>
          <p:cNvPr id="7" name="TextBox 6"/>
          <p:cNvSpPr txBox="1"/>
          <p:nvPr/>
        </p:nvSpPr>
        <p:spPr>
          <a:xfrm>
            <a:off x="534996" y="2979146"/>
            <a:ext cx="460621" cy="369332"/>
          </a:xfrm>
          <a:prstGeom prst="rect">
            <a:avLst/>
          </a:prstGeom>
          <a:noFill/>
          <a:ln w="12700">
            <a:solidFill>
              <a:schemeClr val="tx1"/>
            </a:solidFill>
          </a:ln>
        </p:spPr>
        <p:txBody>
          <a:bodyPr wrap="square" rtlCol="0">
            <a:spAutoFit/>
          </a:bodyPr>
          <a:lstStyle/>
          <a:p>
            <a:r>
              <a:rPr lang="ru-RU" b="1" dirty="0" smtClean="0">
                <a:latin typeface="Times New Roman" panose="02020603050405020304" pitchFamily="18" charset="0"/>
                <a:cs typeface="Times New Roman" panose="02020603050405020304" pitchFamily="18" charset="0"/>
              </a:rPr>
              <a:t>35</a:t>
            </a:r>
            <a:endParaRPr lang="ru-RU" b="1"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264557" y="3419708"/>
            <a:ext cx="8482174" cy="338554"/>
          </a:xfrm>
          <a:prstGeom prst="rect">
            <a:avLst/>
          </a:prstGeom>
          <a:noFill/>
          <a:ln w="12700">
            <a:solidFill>
              <a:schemeClr val="tx1"/>
            </a:solidFill>
          </a:ln>
        </p:spPr>
        <p:txBody>
          <a:bodyPr wrap="square" rtlCol="0">
            <a:spAutoFit/>
          </a:bodyPr>
          <a:lstStyle/>
          <a:p>
            <a:r>
              <a:rPr lang="en-US" sz="1600" b="1" dirty="0">
                <a:latin typeface="Times New Roman" panose="02020603050405020304" pitchFamily="18" charset="0"/>
                <a:cs typeface="Times New Roman" panose="02020603050405020304" pitchFamily="18" charset="0"/>
              </a:rPr>
              <a:t>From: Ben@mail.uk</a:t>
            </a:r>
          </a:p>
        </p:txBody>
      </p:sp>
      <p:sp>
        <p:nvSpPr>
          <p:cNvPr id="13" name="TextBox 12"/>
          <p:cNvSpPr txBox="1"/>
          <p:nvPr/>
        </p:nvSpPr>
        <p:spPr>
          <a:xfrm>
            <a:off x="264557" y="3754546"/>
            <a:ext cx="8479683" cy="338554"/>
          </a:xfrm>
          <a:prstGeom prst="rect">
            <a:avLst/>
          </a:prstGeom>
          <a:noFill/>
          <a:ln w="12700">
            <a:solidFill>
              <a:schemeClr val="tx1"/>
            </a:solidFill>
          </a:ln>
        </p:spPr>
        <p:txBody>
          <a:bodyPr wrap="square" rtlCol="0">
            <a:spAutoFit/>
          </a:bodyPr>
          <a:lstStyle/>
          <a:p>
            <a:r>
              <a:rPr lang="en-US" sz="1600" b="1" dirty="0">
                <a:latin typeface="Times New Roman" panose="02020603050405020304" pitchFamily="18" charset="0"/>
                <a:cs typeface="Times New Roman" panose="02020603050405020304" pitchFamily="18" charset="0"/>
              </a:rPr>
              <a:t>To: Russian_friend@oge.ru</a:t>
            </a:r>
          </a:p>
        </p:txBody>
      </p:sp>
      <p:sp>
        <p:nvSpPr>
          <p:cNvPr id="14" name="TextBox 13"/>
          <p:cNvSpPr txBox="1"/>
          <p:nvPr/>
        </p:nvSpPr>
        <p:spPr>
          <a:xfrm>
            <a:off x="264556" y="4095429"/>
            <a:ext cx="8479684" cy="338554"/>
          </a:xfrm>
          <a:prstGeom prst="rect">
            <a:avLst/>
          </a:prstGeom>
          <a:noFill/>
          <a:ln w="12700">
            <a:solidFill>
              <a:schemeClr val="tx1"/>
            </a:solidFill>
          </a:ln>
        </p:spPr>
        <p:txBody>
          <a:bodyPr wrap="square" rtlCol="0">
            <a:spAutoFit/>
          </a:bodyPr>
          <a:lstStyle/>
          <a:p>
            <a:r>
              <a:rPr lang="en-US" sz="1600" b="1" dirty="0">
                <a:latin typeface="Times New Roman" panose="02020603050405020304" pitchFamily="18" charset="0"/>
                <a:cs typeface="Times New Roman" panose="02020603050405020304" pitchFamily="18" charset="0"/>
              </a:rPr>
              <a:t>Subject: Time out</a:t>
            </a:r>
          </a:p>
        </p:txBody>
      </p:sp>
      <p:sp>
        <p:nvSpPr>
          <p:cNvPr id="17" name="TextBox 16"/>
          <p:cNvSpPr txBox="1"/>
          <p:nvPr/>
        </p:nvSpPr>
        <p:spPr>
          <a:xfrm>
            <a:off x="179512" y="5846126"/>
            <a:ext cx="4494948" cy="861774"/>
          </a:xfrm>
          <a:prstGeom prst="rect">
            <a:avLst/>
          </a:prstGeom>
          <a:noFill/>
        </p:spPr>
        <p:txBody>
          <a:bodyPr wrap="none" rtlCol="0">
            <a:spAutoFit/>
          </a:bodyPr>
          <a:lstStyle/>
          <a:p>
            <a:r>
              <a:rPr lang="ru-RU"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Write </a:t>
            </a:r>
            <a:r>
              <a:rPr lang="en-US" sz="1600" dirty="0">
                <a:latin typeface="Times New Roman" panose="02020603050405020304" pitchFamily="18" charset="0"/>
                <a:cs typeface="Times New Roman" panose="02020603050405020304" pitchFamily="18" charset="0"/>
              </a:rPr>
              <a:t>a message to Ben and answer his </a:t>
            </a:r>
            <a:r>
              <a:rPr lang="en-US" sz="1600" b="1" dirty="0">
                <a:latin typeface="Times New Roman" panose="02020603050405020304" pitchFamily="18" charset="0"/>
                <a:cs typeface="Times New Roman" panose="02020603050405020304" pitchFamily="18" charset="0"/>
              </a:rPr>
              <a:t>3</a:t>
            </a:r>
            <a:r>
              <a:rPr lang="en-US" sz="1600" dirty="0">
                <a:latin typeface="Times New Roman" panose="02020603050405020304" pitchFamily="18" charset="0"/>
                <a:cs typeface="Times New Roman" panose="02020603050405020304" pitchFamily="18" charset="0"/>
              </a:rPr>
              <a:t> questions.</a:t>
            </a:r>
          </a:p>
          <a:p>
            <a:r>
              <a:rPr lang="ru-RU" sz="1600" dirty="0" smtClean="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Write </a:t>
            </a:r>
            <a:r>
              <a:rPr lang="en-US" sz="1600" b="1" dirty="0">
                <a:latin typeface="Times New Roman" panose="02020603050405020304" pitchFamily="18" charset="0"/>
                <a:cs typeface="Times New Roman" panose="02020603050405020304" pitchFamily="18" charset="0"/>
              </a:rPr>
              <a:t>100–120 words.</a:t>
            </a:r>
          </a:p>
          <a:p>
            <a:r>
              <a:rPr lang="ru-RU"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Remember </a:t>
            </a:r>
            <a:r>
              <a:rPr lang="en-US" sz="1600" dirty="0">
                <a:latin typeface="Times New Roman" panose="02020603050405020304" pitchFamily="18" charset="0"/>
                <a:cs typeface="Times New Roman" panose="02020603050405020304" pitchFamily="18" charset="0"/>
              </a:rPr>
              <a:t>the rules of email writing</a:t>
            </a:r>
            <a:r>
              <a:rPr lang="en-US" sz="1600" dirty="0" smtClean="0">
                <a:latin typeface="Times New Roman" panose="02020603050405020304" pitchFamily="18" charset="0"/>
                <a:cs typeface="Times New Roman" panose="02020603050405020304" pitchFamily="18" charset="0"/>
              </a:rPr>
              <a:t>.</a:t>
            </a:r>
            <a:r>
              <a:rPr lang="ru-RU" sz="1600" dirty="0" smtClean="0">
                <a:latin typeface="Times New Roman" panose="02020603050405020304" pitchFamily="18" charset="0"/>
                <a:cs typeface="Times New Roman" panose="02020603050405020304" pitchFamily="18" charset="0"/>
              </a:rPr>
              <a:t> </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1805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59432"/>
            <a:ext cx="8229600" cy="1600200"/>
          </a:xfrm>
        </p:spPr>
        <p:txBody>
          <a:bodyPr/>
          <a:lstStyle/>
          <a:p>
            <a:r>
              <a:rPr lang="ru-RU" sz="3200" b="1" dirty="0" smtClean="0">
                <a:effectLst/>
                <a:latin typeface="Times New Roman" panose="02020603050405020304" pitchFamily="18" charset="0"/>
                <a:cs typeface="Times New Roman" panose="02020603050405020304" pitchFamily="18" charset="0"/>
              </a:rPr>
              <a:t>Личный шаблон электронного письма</a:t>
            </a:r>
            <a:endParaRPr lang="ru-RU" sz="3200" b="1" dirty="0">
              <a:effectLst/>
              <a:latin typeface="Times New Roman" panose="02020603050405020304" pitchFamily="18" charset="0"/>
              <a:cs typeface="Times New Roman" panose="02020603050405020304" pitchFamily="18" charset="0"/>
            </a:endParaRPr>
          </a:p>
        </p:txBody>
      </p:sp>
      <p:sp>
        <p:nvSpPr>
          <p:cNvPr id="3" name="TextBox 2"/>
          <p:cNvSpPr txBox="1"/>
          <p:nvPr/>
        </p:nvSpPr>
        <p:spPr>
          <a:xfrm>
            <a:off x="467544" y="1772816"/>
            <a:ext cx="8244565" cy="3970318"/>
          </a:xfrm>
          <a:prstGeom prst="rect">
            <a:avLst/>
          </a:prstGeom>
          <a:noFill/>
        </p:spPr>
        <p:txBody>
          <a:bodyPr wrap="none" rtlCol="0">
            <a:spAutoFit/>
          </a:bodyPr>
          <a:lstStyle/>
          <a:p>
            <a:r>
              <a:rPr lang="en-US" dirty="0" smtClean="0"/>
              <a:t>Dear </a:t>
            </a:r>
            <a:r>
              <a:rPr lang="en-US" dirty="0" smtClean="0">
                <a:solidFill>
                  <a:srgbClr val="FF0000"/>
                </a:solidFill>
              </a:rPr>
              <a:t>Ben</a:t>
            </a:r>
            <a:r>
              <a:rPr lang="en-US" dirty="0" smtClean="0"/>
              <a:t>,</a:t>
            </a:r>
          </a:p>
          <a:p>
            <a:endParaRPr lang="en-US" dirty="0" smtClean="0"/>
          </a:p>
          <a:p>
            <a:r>
              <a:rPr lang="en-US" i="1" dirty="0" smtClean="0">
                <a:latin typeface="Times New Roman" panose="02020603050405020304" pitchFamily="18" charset="0"/>
                <a:cs typeface="Times New Roman" panose="02020603050405020304" pitchFamily="18" charset="0"/>
              </a:rPr>
              <a:t>Thank you for your last e-mail. It was a real surprise I hope you’re doing well.</a:t>
            </a:r>
            <a:endParaRPr lang="ru-RU" i="1" dirty="0" smtClean="0">
              <a:latin typeface="Times New Roman" panose="02020603050405020304" pitchFamily="18" charset="0"/>
              <a:cs typeface="Times New Roman" panose="02020603050405020304" pitchFamily="18" charset="0"/>
            </a:endParaRPr>
          </a:p>
          <a:p>
            <a:endParaRPr lang="en-US" i="1"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In your e-mail you asked me about ......    Well,............</a:t>
            </a:r>
          </a:p>
          <a:p>
            <a:r>
              <a:rPr lang="en-US" i="1" dirty="0" smtClean="0">
                <a:latin typeface="Times New Roman" panose="02020603050405020304" pitchFamily="18" charset="0"/>
                <a:cs typeface="Times New Roman" panose="02020603050405020304" pitchFamily="18" charset="0"/>
              </a:rPr>
              <a:t>As for .......      Actually,..............</a:t>
            </a:r>
          </a:p>
          <a:p>
            <a:endParaRPr lang="en-US" i="1" dirty="0" smtClean="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Well, I’d better go now as I have to do my homework. </a:t>
            </a:r>
            <a:r>
              <a:rPr lang="en-US" i="1" dirty="0" smtClean="0">
                <a:latin typeface="Times New Roman" panose="02020603050405020304" pitchFamily="18" charset="0"/>
                <a:cs typeface="Times New Roman" panose="02020603050405020304" pitchFamily="18" charset="0"/>
              </a:rPr>
              <a:t>Take </a:t>
            </a:r>
            <a:r>
              <a:rPr lang="en-US" i="1" dirty="0">
                <a:latin typeface="Times New Roman" panose="02020603050405020304" pitchFamily="18" charset="0"/>
                <a:cs typeface="Times New Roman" panose="02020603050405020304" pitchFamily="18" charset="0"/>
              </a:rPr>
              <a:t>care and keep in touch</a:t>
            </a:r>
            <a:r>
              <a:rPr lang="en-US" i="1" dirty="0" smtClean="0">
                <a:latin typeface="Times New Roman" panose="02020603050405020304" pitchFamily="18" charset="0"/>
                <a:cs typeface="Times New Roman" panose="02020603050405020304" pitchFamily="18" charset="0"/>
              </a:rPr>
              <a:t>!</a:t>
            </a:r>
            <a:endParaRPr lang="ru-RU" i="1" dirty="0">
              <a:latin typeface="Times New Roman" panose="02020603050405020304" pitchFamily="18" charset="0"/>
              <a:cs typeface="Times New Roman" panose="02020603050405020304" pitchFamily="18" charset="0"/>
            </a:endParaRPr>
          </a:p>
          <a:p>
            <a:endParaRPr lang="ru-RU" i="1"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Best wishes</a:t>
            </a:r>
            <a:r>
              <a:rPr lang="en-US" i="1" dirty="0" smtClean="0">
                <a:latin typeface="Times New Roman" panose="02020603050405020304" pitchFamily="18" charset="0"/>
                <a:cs typeface="Times New Roman" panose="02020603050405020304" pitchFamily="18" charset="0"/>
              </a:rPr>
              <a:t>,</a:t>
            </a:r>
            <a:endParaRPr lang="en-US" i="1" dirty="0">
              <a:latin typeface="Times New Roman" panose="02020603050405020304" pitchFamily="18" charset="0"/>
              <a:cs typeface="Times New Roman" panose="02020603050405020304" pitchFamily="18" charset="0"/>
            </a:endParaRPr>
          </a:p>
          <a:p>
            <a:r>
              <a:rPr lang="en-US" i="1" dirty="0">
                <a:solidFill>
                  <a:srgbClr val="FF0000"/>
                </a:solidFill>
                <a:latin typeface="Times New Roman" panose="02020603050405020304" pitchFamily="18" charset="0"/>
                <a:cs typeface="Times New Roman" panose="02020603050405020304" pitchFamily="18" charset="0"/>
              </a:rPr>
              <a:t>Ann</a:t>
            </a:r>
            <a:r>
              <a:rPr lang="ru-RU" i="1" dirty="0">
                <a:solidFill>
                  <a:srgbClr val="FF0000"/>
                </a:solidFill>
                <a:latin typeface="Times New Roman" panose="02020603050405020304" pitchFamily="18" charset="0"/>
                <a:cs typeface="Times New Roman" panose="02020603050405020304" pitchFamily="18" charset="0"/>
              </a:rPr>
              <a:t> </a:t>
            </a:r>
          </a:p>
          <a:p>
            <a:endParaRPr lang="en-US" b="1" dirty="0" smtClean="0"/>
          </a:p>
          <a:p>
            <a:r>
              <a:rPr lang="ru-RU" b="1" dirty="0" smtClean="0"/>
              <a:t>							</a:t>
            </a:r>
            <a:r>
              <a:rPr lang="ru-RU" b="1" smtClean="0"/>
              <a:t>	50 (82)</a:t>
            </a:r>
            <a:endParaRPr lang="en-US" b="1" dirty="0" smtClean="0"/>
          </a:p>
          <a:p>
            <a:endParaRPr lang="ru-RU" dirty="0"/>
          </a:p>
        </p:txBody>
      </p:sp>
    </p:spTree>
    <p:extLst>
      <p:ext uri="{BB962C8B-B14F-4D97-AF65-F5344CB8AC3E}">
        <p14:creationId xmlns:p14="http://schemas.microsoft.com/office/powerpoint/2010/main" val="1551616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59432"/>
            <a:ext cx="8229600" cy="1600200"/>
          </a:xfrm>
        </p:spPr>
        <p:txBody>
          <a:bodyPr/>
          <a:lstStyle/>
          <a:p>
            <a:r>
              <a:rPr lang="ru-RU" sz="3200" b="1" dirty="0" smtClean="0">
                <a:latin typeface="Times New Roman" panose="02020603050405020304" pitchFamily="18" charset="0"/>
                <a:cs typeface="Times New Roman" panose="02020603050405020304" pitchFamily="18" charset="0"/>
              </a:rPr>
              <a:t>Образец личного (электронного) письма</a:t>
            </a:r>
            <a:endParaRPr lang="ru-RU"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600200"/>
            <a:ext cx="8003232" cy="4525963"/>
          </a:xfrm>
        </p:spPr>
        <p:txBody>
          <a:bodyPr>
            <a:normAutofit fontScale="70000" lnSpcReduction="20000"/>
          </a:bodyPr>
          <a:lstStyle/>
          <a:p>
            <a:pPr marL="0" indent="0">
              <a:buNone/>
            </a:pPr>
            <a:endParaRPr lang="ru-RU" sz="26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ru-RU" sz="2600" dirty="0">
              <a:solidFill>
                <a:schemeClr val="tx1"/>
              </a:solidFill>
              <a:latin typeface="Times New Roman" panose="02020603050405020304" pitchFamily="18" charset="0"/>
              <a:cs typeface="Times New Roman" panose="02020603050405020304" pitchFamily="18" charset="0"/>
            </a:endParaRPr>
          </a:p>
          <a:p>
            <a:pPr marL="0" indent="0">
              <a:buNone/>
            </a:pPr>
            <a:r>
              <a:rPr lang="en-US" sz="2600" dirty="0" smtClean="0">
                <a:solidFill>
                  <a:schemeClr val="tx1"/>
                </a:solidFill>
                <a:latin typeface="Times New Roman" panose="02020603050405020304" pitchFamily="18" charset="0"/>
                <a:cs typeface="Times New Roman" panose="02020603050405020304" pitchFamily="18" charset="0"/>
              </a:rPr>
              <a:t>Dear </a:t>
            </a:r>
            <a:r>
              <a:rPr lang="en-US" sz="2600" dirty="0">
                <a:solidFill>
                  <a:schemeClr val="tx1"/>
                </a:solidFill>
                <a:latin typeface="Times New Roman" panose="02020603050405020304" pitchFamily="18" charset="0"/>
                <a:cs typeface="Times New Roman" panose="02020603050405020304" pitchFamily="18" charset="0"/>
              </a:rPr>
              <a:t>Ben</a:t>
            </a:r>
            <a:r>
              <a:rPr lang="en-US" sz="2600" dirty="0" smtClean="0">
                <a:solidFill>
                  <a:schemeClr val="tx1"/>
                </a:solidFill>
                <a:latin typeface="Times New Roman" panose="02020603050405020304" pitchFamily="18" charset="0"/>
                <a:cs typeface="Times New Roman" panose="02020603050405020304" pitchFamily="18" charset="0"/>
              </a:rPr>
              <a:t>,</a:t>
            </a:r>
            <a:endParaRPr lang="ru-RU" sz="26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ru-RU" sz="2600" dirty="0">
              <a:solidFill>
                <a:schemeClr val="tx1"/>
              </a:solidFill>
              <a:latin typeface="Times New Roman" panose="02020603050405020304" pitchFamily="18" charset="0"/>
              <a:cs typeface="Times New Roman" panose="02020603050405020304" pitchFamily="18" charset="0"/>
            </a:endParaRPr>
          </a:p>
          <a:p>
            <a:pPr marL="0" indent="0">
              <a:buNone/>
            </a:pPr>
            <a:r>
              <a:rPr lang="en-US" sz="2600" dirty="0" smtClean="0">
                <a:solidFill>
                  <a:schemeClr val="tx1"/>
                </a:solidFill>
                <a:latin typeface="Times New Roman" panose="02020603050405020304" pitchFamily="18" charset="0"/>
                <a:cs typeface="Times New Roman" panose="02020603050405020304" pitchFamily="18" charset="0"/>
              </a:rPr>
              <a:t>Thank you for your  e</a:t>
            </a:r>
            <a:r>
              <a:rPr lang="ru-RU" sz="2600" dirty="0" smtClean="0">
                <a:solidFill>
                  <a:schemeClr val="tx1"/>
                </a:solidFill>
                <a:latin typeface="Times New Roman" panose="02020603050405020304" pitchFamily="18" charset="0"/>
                <a:cs typeface="Times New Roman" panose="02020603050405020304" pitchFamily="18" charset="0"/>
              </a:rPr>
              <a:t>-</a:t>
            </a:r>
            <a:r>
              <a:rPr lang="en-US" sz="2600" dirty="0" smtClean="0">
                <a:solidFill>
                  <a:schemeClr val="tx1"/>
                </a:solidFill>
                <a:latin typeface="Times New Roman" panose="02020603050405020304" pitchFamily="18" charset="0"/>
                <a:cs typeface="Times New Roman" panose="02020603050405020304" pitchFamily="18" charset="0"/>
              </a:rPr>
              <a:t>mail. </a:t>
            </a:r>
            <a:r>
              <a:rPr lang="en-US" sz="2600" dirty="0">
                <a:solidFill>
                  <a:schemeClr val="tx1"/>
                </a:solidFill>
                <a:latin typeface="Times New Roman" panose="02020603050405020304" pitchFamily="18" charset="0"/>
                <a:cs typeface="Times New Roman" panose="02020603050405020304" pitchFamily="18" charset="0"/>
              </a:rPr>
              <a:t>It was a real surprise</a:t>
            </a:r>
            <a:r>
              <a:rPr lang="ru-RU" sz="2600" dirty="0">
                <a:solidFill>
                  <a:schemeClr val="tx1"/>
                </a:solidFill>
                <a:latin typeface="Times New Roman" panose="02020603050405020304" pitchFamily="18" charset="0"/>
                <a:cs typeface="Times New Roman" panose="02020603050405020304" pitchFamily="18" charset="0"/>
              </a:rPr>
              <a:t>. </a:t>
            </a:r>
          </a:p>
          <a:p>
            <a:pPr marL="0" indent="0">
              <a:buNone/>
            </a:pPr>
            <a:endParaRPr lang="ru-RU" sz="26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sz="2600" dirty="0" smtClean="0">
                <a:solidFill>
                  <a:schemeClr val="tx1"/>
                </a:solidFill>
                <a:latin typeface="Times New Roman" panose="02020603050405020304" pitchFamily="18" charset="0"/>
                <a:cs typeface="Times New Roman" panose="02020603050405020304" pitchFamily="18" charset="0"/>
              </a:rPr>
              <a:t>You asked me</a:t>
            </a:r>
            <a:r>
              <a:rPr lang="ru-RU" sz="2600" dirty="0" smtClean="0">
                <a:solidFill>
                  <a:schemeClr val="tx1"/>
                </a:solidFill>
                <a:latin typeface="Times New Roman" panose="02020603050405020304" pitchFamily="18" charset="0"/>
                <a:cs typeface="Times New Roman" panose="02020603050405020304" pitchFamily="18" charset="0"/>
              </a:rPr>
              <a:t> </a:t>
            </a:r>
            <a:r>
              <a:rPr lang="en-US" sz="2600" dirty="0" smtClean="0">
                <a:solidFill>
                  <a:schemeClr val="tx1"/>
                </a:solidFill>
                <a:latin typeface="Times New Roman" panose="02020603050405020304" pitchFamily="18" charset="0"/>
                <a:cs typeface="Times New Roman" panose="02020603050405020304" pitchFamily="18" charset="0"/>
              </a:rPr>
              <a:t>about the movies I like. Well, I love  comedies, they are my favorite movie genre. For me, there is nothing better than staying at home and watching a good comedy with my family. We always eat pizza and laugh out loud when we watch comedies together. It's so much fun! We can't really do that at the cinema because we'll disturb and annoy other people.</a:t>
            </a:r>
            <a:r>
              <a:rPr lang="ru-RU" sz="2600" dirty="0" smtClean="0">
                <a:solidFill>
                  <a:schemeClr val="tx1"/>
                </a:solidFill>
                <a:latin typeface="Times New Roman" panose="02020603050405020304" pitchFamily="18" charset="0"/>
                <a:cs typeface="Times New Roman" panose="02020603050405020304" pitchFamily="18" charset="0"/>
              </a:rPr>
              <a:t> </a:t>
            </a:r>
            <a:r>
              <a:rPr lang="en-US" sz="2600" dirty="0" smtClean="0">
                <a:solidFill>
                  <a:schemeClr val="tx1"/>
                </a:solidFill>
                <a:latin typeface="Times New Roman" panose="02020603050405020304" pitchFamily="18" charset="0"/>
                <a:cs typeface="Times New Roman" panose="02020603050405020304" pitchFamily="18" charset="0"/>
              </a:rPr>
              <a:t>I guess if I had a chance, I would make a film about my family. Recording family history seems a great idea.</a:t>
            </a:r>
            <a:endParaRPr lang="ru-RU" sz="26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ru-RU" sz="26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sz="2600" dirty="0">
                <a:solidFill>
                  <a:schemeClr val="tx1"/>
                </a:solidFill>
                <a:latin typeface="Times New Roman" panose="02020603050405020304" pitchFamily="18" charset="0"/>
                <a:cs typeface="Times New Roman" panose="02020603050405020304" pitchFamily="18" charset="0"/>
              </a:rPr>
              <a:t>Well, I’d better go now as I have to do my homework. Take care and keep in touch!</a:t>
            </a:r>
            <a:endParaRPr lang="ru-RU" sz="2600" dirty="0">
              <a:solidFill>
                <a:schemeClr val="tx1"/>
              </a:solidFill>
              <a:latin typeface="Times New Roman" panose="02020603050405020304" pitchFamily="18" charset="0"/>
              <a:cs typeface="Times New Roman" panose="02020603050405020304" pitchFamily="18" charset="0"/>
            </a:endParaRPr>
          </a:p>
          <a:p>
            <a:pPr marL="0" indent="0">
              <a:buNone/>
            </a:pPr>
            <a:endParaRPr lang="ru-RU" sz="2600" dirty="0">
              <a:solidFill>
                <a:schemeClr val="tx1"/>
              </a:solidFill>
              <a:latin typeface="Times New Roman" panose="02020603050405020304" pitchFamily="18" charset="0"/>
              <a:cs typeface="Times New Roman" panose="02020603050405020304" pitchFamily="18" charset="0"/>
            </a:endParaRPr>
          </a:p>
          <a:p>
            <a:pPr marL="0" indent="0">
              <a:buNone/>
            </a:pPr>
            <a:r>
              <a:rPr lang="en-US" sz="2600" dirty="0" smtClean="0">
                <a:solidFill>
                  <a:schemeClr val="tx1"/>
                </a:solidFill>
                <a:latin typeface="Times New Roman" panose="02020603050405020304" pitchFamily="18" charset="0"/>
                <a:cs typeface="Times New Roman" panose="02020603050405020304" pitchFamily="18" charset="0"/>
              </a:rPr>
              <a:t>All the best, </a:t>
            </a:r>
            <a:endParaRPr lang="ru-RU" sz="26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sz="2600" dirty="0" smtClean="0">
                <a:solidFill>
                  <a:schemeClr val="tx1"/>
                </a:solidFill>
                <a:latin typeface="Times New Roman" panose="02020603050405020304" pitchFamily="18" charset="0"/>
                <a:cs typeface="Times New Roman" panose="02020603050405020304" pitchFamily="18" charset="0"/>
              </a:rPr>
              <a:t>Mary</a:t>
            </a:r>
            <a:r>
              <a:rPr lang="ru-RU" sz="2600" dirty="0" smtClean="0">
                <a:solidFill>
                  <a:schemeClr val="tx1"/>
                </a:solidFill>
                <a:latin typeface="Times New Roman" panose="02020603050405020304" pitchFamily="18" charset="0"/>
                <a:cs typeface="Times New Roman" panose="02020603050405020304" pitchFamily="18" charset="0"/>
              </a:rPr>
              <a:t>								124</a:t>
            </a:r>
            <a:endParaRPr lang="ru-RU" sz="2600"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5738186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87424"/>
            <a:ext cx="8229600" cy="1600200"/>
          </a:xfrm>
        </p:spPr>
        <p:txBody>
          <a:bodyPr/>
          <a:lstStyle/>
          <a:p>
            <a:pPr>
              <a:lnSpc>
                <a:spcPct val="100000"/>
              </a:lnSpc>
            </a:pPr>
            <a:r>
              <a:rPr lang="ru-RU" sz="3200" b="1" dirty="0" smtClean="0">
                <a:effectLst/>
                <a:latin typeface="Times New Roman" panose="02020603050405020304" pitchFamily="18" charset="0"/>
                <a:cs typeface="Times New Roman" panose="02020603050405020304" pitchFamily="18" charset="0"/>
              </a:rPr>
              <a:t>Типичные ошибки при выполнении задания 35 «Электронное письмо»</a:t>
            </a:r>
            <a:endParaRPr lang="ru-RU" sz="3200" b="1" dirty="0">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39552" y="1268760"/>
            <a:ext cx="8229600" cy="5112568"/>
          </a:xfrm>
        </p:spPr>
        <p:txBody>
          <a:bodyPr>
            <a:normAutofit fontScale="55000" lnSpcReduction="20000"/>
          </a:bodyPr>
          <a:lstStyle/>
          <a:p>
            <a:pPr marL="0" indent="0">
              <a:buNone/>
            </a:pPr>
            <a:r>
              <a:rPr lang="ru-RU" b="1" dirty="0" smtClean="0">
                <a:solidFill>
                  <a:schemeClr val="tx1"/>
                </a:solidFill>
                <a:latin typeface="Times New Roman" panose="02020603050405020304" pitchFamily="18" charset="0"/>
                <a:cs typeface="Times New Roman" panose="02020603050405020304" pitchFamily="18" charset="0"/>
              </a:rPr>
              <a:t>        </a:t>
            </a:r>
            <a:endParaRPr lang="ru-RU" dirty="0">
              <a:solidFill>
                <a:schemeClr val="tx1"/>
              </a:solidFill>
              <a:latin typeface="Times New Roman" panose="02020603050405020304" pitchFamily="18" charset="0"/>
              <a:cs typeface="Times New Roman" panose="02020603050405020304" pitchFamily="18" charset="0"/>
            </a:endParaRPr>
          </a:p>
          <a:p>
            <a:r>
              <a:rPr lang="ru-RU" sz="3300" dirty="0" smtClean="0">
                <a:solidFill>
                  <a:schemeClr val="tx1"/>
                </a:solidFill>
                <a:latin typeface="Times New Roman" panose="02020603050405020304" pitchFamily="18" charset="0"/>
                <a:cs typeface="Times New Roman" panose="02020603050405020304" pitchFamily="18" charset="0"/>
              </a:rPr>
              <a:t>несоответствие объема письменного высказывания ведет либо к 0 баллов по критерию «Решение коммуникативной задачи», если объем меньше 90 слов, либо </a:t>
            </a:r>
            <a:r>
              <a:rPr lang="ru-RU" sz="3300" dirty="0">
                <a:solidFill>
                  <a:schemeClr val="tx1"/>
                </a:solidFill>
                <a:latin typeface="Times New Roman" panose="02020603050405020304" pitchFamily="18" charset="0"/>
                <a:cs typeface="Times New Roman" panose="02020603050405020304" pitchFamily="18" charset="0"/>
              </a:rPr>
              <a:t>потери баллов по критерию «Организация текста»;</a:t>
            </a:r>
          </a:p>
          <a:p>
            <a:r>
              <a:rPr lang="ru-RU" sz="3300" b="1" dirty="0">
                <a:solidFill>
                  <a:schemeClr val="tx1"/>
                </a:solidFill>
                <a:latin typeface="Times New Roman" panose="02020603050405020304" pitchFamily="18" charset="0"/>
                <a:cs typeface="Times New Roman" panose="02020603050405020304" pitchFamily="18" charset="0"/>
              </a:rPr>
              <a:t>1. Критерий «Решение коммуникативной задачи</a:t>
            </a:r>
            <a:r>
              <a:rPr lang="ru-RU" sz="3300" b="1" dirty="0" smtClean="0">
                <a:solidFill>
                  <a:schemeClr val="tx1"/>
                </a:solidFill>
                <a:latin typeface="Times New Roman" panose="02020603050405020304" pitchFamily="18" charset="0"/>
                <a:cs typeface="Times New Roman" panose="02020603050405020304" pitchFamily="18" charset="0"/>
              </a:rPr>
              <a:t>»:</a:t>
            </a:r>
            <a:endParaRPr lang="ru-RU" sz="3300" dirty="0">
              <a:solidFill>
                <a:schemeClr val="tx1"/>
              </a:solidFill>
              <a:latin typeface="Times New Roman" panose="02020603050405020304" pitchFamily="18" charset="0"/>
              <a:cs typeface="Times New Roman" panose="02020603050405020304" pitchFamily="18" charset="0"/>
            </a:endParaRPr>
          </a:p>
          <a:p>
            <a:r>
              <a:rPr lang="ru-RU" sz="3300" dirty="0" smtClean="0">
                <a:solidFill>
                  <a:schemeClr val="tx1"/>
                </a:solidFill>
                <a:latin typeface="Times New Roman" panose="02020603050405020304" pitchFamily="18" charset="0"/>
                <a:cs typeface="Times New Roman" panose="02020603050405020304" pitchFamily="18" charset="0"/>
              </a:rPr>
              <a:t>отсутствие </a:t>
            </a:r>
            <a:r>
              <a:rPr lang="ru-RU" sz="3300" dirty="0">
                <a:solidFill>
                  <a:schemeClr val="tx1"/>
                </a:solidFill>
                <a:latin typeface="Times New Roman" panose="02020603050405020304" pitchFamily="18" charset="0"/>
                <a:cs typeface="Times New Roman" panose="02020603050405020304" pitchFamily="18" charset="0"/>
              </a:rPr>
              <a:t>благодарности за полученное письмо или фразы о желательности дальнейшего контакта;</a:t>
            </a:r>
          </a:p>
          <a:p>
            <a:r>
              <a:rPr lang="ru-RU" sz="3300" dirty="0" smtClean="0">
                <a:solidFill>
                  <a:schemeClr val="tx1"/>
                </a:solidFill>
                <a:latin typeface="Times New Roman" panose="02020603050405020304" pitchFamily="18" charset="0"/>
                <a:cs typeface="Times New Roman" panose="02020603050405020304" pitchFamily="18" charset="0"/>
              </a:rPr>
              <a:t>неполные или </a:t>
            </a:r>
            <a:r>
              <a:rPr lang="ru-RU" sz="3300" dirty="0">
                <a:solidFill>
                  <a:schemeClr val="tx1"/>
                </a:solidFill>
                <a:latin typeface="Times New Roman" panose="02020603050405020304" pitchFamily="18" charset="0"/>
                <a:cs typeface="Times New Roman" panose="02020603050405020304" pitchFamily="18" charset="0"/>
              </a:rPr>
              <a:t>неточные ответы на вопросы из стимула (нераспространенный ответ). Пример: отвечая на вопрос: «Какие праздники популярны в России?», дается ответ о каком-то одном празднике;</a:t>
            </a:r>
          </a:p>
          <a:p>
            <a:r>
              <a:rPr lang="ru-RU" sz="3300" dirty="0" smtClean="0">
                <a:solidFill>
                  <a:schemeClr val="tx1"/>
                </a:solidFill>
                <a:latin typeface="Times New Roman" panose="02020603050405020304" pitchFamily="18" charset="0"/>
                <a:cs typeface="Times New Roman" panose="02020603050405020304" pitchFamily="18" charset="0"/>
              </a:rPr>
              <a:t>непонимание </a:t>
            </a:r>
            <a:r>
              <a:rPr lang="ru-RU" sz="3300" dirty="0">
                <a:solidFill>
                  <a:schemeClr val="tx1"/>
                </a:solidFill>
                <a:latin typeface="Times New Roman" panose="02020603050405020304" pitchFamily="18" charset="0"/>
                <a:cs typeface="Times New Roman" panose="02020603050405020304" pitchFamily="18" charset="0"/>
              </a:rPr>
              <a:t>ключевого слова в вопросе и неправильный ответ. Пример: на вопрос, какие условия есть в школе для занятий спортом, ответ о видах спорта, которыми учащиеся занимаются в школе;</a:t>
            </a:r>
          </a:p>
          <a:p>
            <a:r>
              <a:rPr lang="ru-RU" sz="3300" dirty="0" smtClean="0">
                <a:solidFill>
                  <a:schemeClr val="tx1"/>
                </a:solidFill>
                <a:latin typeface="Times New Roman" panose="02020603050405020304" pitchFamily="18" charset="0"/>
                <a:cs typeface="Times New Roman" panose="02020603050405020304" pitchFamily="18" charset="0"/>
              </a:rPr>
              <a:t>отсутствие </a:t>
            </a:r>
            <a:r>
              <a:rPr lang="ru-RU" sz="3300" dirty="0">
                <a:solidFill>
                  <a:schemeClr val="tx1"/>
                </a:solidFill>
                <a:latin typeface="Times New Roman" panose="02020603050405020304" pitchFamily="18" charset="0"/>
                <a:cs typeface="Times New Roman" panose="02020603050405020304" pitchFamily="18" charset="0"/>
              </a:rPr>
              <a:t>ответа на один из вопросов. Пример: ответ на вопрос: «Какие виды спорта популярны у подростков в России?» дается просто описание популярных видов спорта в России без упоминания о подростках;</a:t>
            </a:r>
          </a:p>
          <a:p>
            <a:r>
              <a:rPr lang="ru-RU" sz="3300" dirty="0" smtClean="0">
                <a:solidFill>
                  <a:schemeClr val="tx1"/>
                </a:solidFill>
                <a:latin typeface="Times New Roman" panose="02020603050405020304" pitchFamily="18" charset="0"/>
                <a:cs typeface="Times New Roman" panose="02020603050405020304" pitchFamily="18" charset="0"/>
              </a:rPr>
              <a:t>нет </a:t>
            </a:r>
            <a:r>
              <a:rPr lang="ru-RU" sz="3300" dirty="0">
                <a:solidFill>
                  <a:schemeClr val="tx1"/>
                </a:solidFill>
                <a:latin typeface="Times New Roman" panose="02020603050405020304" pitchFamily="18" charset="0"/>
                <a:cs typeface="Times New Roman" panose="02020603050405020304" pitchFamily="18" charset="0"/>
              </a:rPr>
              <a:t>понимания конкретного вопроса в контексте. Например, отвечая на вопрос: «Какой твой любимый праздник?» – многие указывали свой день рождения. </a:t>
            </a:r>
            <a:r>
              <a:rPr lang="ru-RU" sz="3300" dirty="0" smtClean="0">
                <a:solidFill>
                  <a:schemeClr val="tx1"/>
                </a:solidFill>
                <a:latin typeface="Times New Roman" panose="02020603050405020304" pitchFamily="18" charset="0"/>
                <a:cs typeface="Times New Roman" panose="02020603050405020304" pitchFamily="18" charset="0"/>
              </a:rPr>
              <a:t>А </a:t>
            </a:r>
            <a:r>
              <a:rPr lang="ru-RU" sz="3300" dirty="0">
                <a:solidFill>
                  <a:schemeClr val="tx1"/>
                </a:solidFill>
                <a:latin typeface="Times New Roman" panose="02020603050405020304" pitchFamily="18" charset="0"/>
                <a:cs typeface="Times New Roman" panose="02020603050405020304" pitchFamily="18" charset="0"/>
              </a:rPr>
              <a:t>контекст задания предполагал назвать один из праздников, отмечаемых в стране.</a:t>
            </a:r>
          </a:p>
          <a:p>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15692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nSpc>
                <a:spcPct val="100000"/>
              </a:lnSpc>
            </a:pPr>
            <a:r>
              <a:rPr lang="ru-RU" sz="3200" b="1" dirty="0" smtClean="0">
                <a:effectLst/>
                <a:latin typeface="Times New Roman" panose="02020603050405020304" pitchFamily="18" charset="0"/>
                <a:cs typeface="Times New Roman" panose="02020603050405020304" pitchFamily="18" charset="0"/>
              </a:rPr>
              <a:t>Критерии «Организация текста» </a:t>
            </a:r>
            <a:br>
              <a:rPr lang="ru-RU" sz="3200" b="1" dirty="0" smtClean="0">
                <a:effectLst/>
                <a:latin typeface="Times New Roman" panose="02020603050405020304" pitchFamily="18" charset="0"/>
                <a:cs typeface="Times New Roman" panose="02020603050405020304" pitchFamily="18" charset="0"/>
              </a:rPr>
            </a:br>
            <a:r>
              <a:rPr lang="ru-RU" sz="3200" b="1" dirty="0" smtClean="0">
                <a:effectLst/>
                <a:latin typeface="Times New Roman" panose="02020603050405020304" pitchFamily="18" charset="0"/>
                <a:cs typeface="Times New Roman" panose="02020603050405020304" pitchFamily="18" charset="0"/>
              </a:rPr>
              <a:t>и «Лексико-грамматическое </a:t>
            </a:r>
            <a:br>
              <a:rPr lang="ru-RU" sz="3200" b="1" dirty="0" smtClean="0">
                <a:effectLst/>
                <a:latin typeface="Times New Roman" panose="02020603050405020304" pitchFamily="18" charset="0"/>
                <a:cs typeface="Times New Roman" panose="02020603050405020304" pitchFamily="18" charset="0"/>
              </a:rPr>
            </a:br>
            <a:r>
              <a:rPr lang="ru-RU" sz="3200" b="1" dirty="0" smtClean="0">
                <a:effectLst/>
                <a:latin typeface="Times New Roman" panose="02020603050405020304" pitchFamily="18" charset="0"/>
                <a:cs typeface="Times New Roman" panose="02020603050405020304" pitchFamily="18" charset="0"/>
              </a:rPr>
              <a:t>оформление текста»</a:t>
            </a:r>
            <a:endParaRPr lang="ru-RU" sz="3200" b="1" dirty="0">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Autofit/>
          </a:bodyPr>
          <a:lstStyle/>
          <a:p>
            <a:pPr marL="0" indent="0">
              <a:buNone/>
            </a:pPr>
            <a:r>
              <a:rPr lang="ru-RU" sz="1800" b="1" dirty="0">
                <a:solidFill>
                  <a:schemeClr val="tx1"/>
                </a:solidFill>
                <a:latin typeface="Times New Roman" panose="02020603050405020304" pitchFamily="18" charset="0"/>
                <a:cs typeface="Times New Roman" panose="02020603050405020304" pitchFamily="18" charset="0"/>
              </a:rPr>
              <a:t>2. </a:t>
            </a:r>
            <a:r>
              <a:rPr lang="ru-RU" sz="1800" b="1" dirty="0" smtClean="0">
                <a:solidFill>
                  <a:schemeClr val="tx1"/>
                </a:solidFill>
                <a:latin typeface="Times New Roman" panose="02020603050405020304" pitchFamily="18" charset="0"/>
                <a:cs typeface="Times New Roman" panose="02020603050405020304" pitchFamily="18" charset="0"/>
              </a:rPr>
              <a:t>«Организация </a:t>
            </a:r>
            <a:r>
              <a:rPr lang="ru-RU" sz="1800" b="1" dirty="0">
                <a:solidFill>
                  <a:schemeClr val="tx1"/>
                </a:solidFill>
                <a:latin typeface="Times New Roman" panose="02020603050405020304" pitchFamily="18" charset="0"/>
                <a:cs typeface="Times New Roman" panose="02020603050405020304" pitchFamily="18" charset="0"/>
              </a:rPr>
              <a:t>текста</a:t>
            </a:r>
            <a:r>
              <a:rPr lang="ru-RU" sz="1800" b="1" dirty="0" smtClean="0">
                <a:solidFill>
                  <a:schemeClr val="tx1"/>
                </a:solidFill>
                <a:latin typeface="Times New Roman" panose="02020603050405020304" pitchFamily="18" charset="0"/>
                <a:cs typeface="Times New Roman" panose="02020603050405020304" pitchFamily="18" charset="0"/>
              </a:rPr>
              <a:t>»</a:t>
            </a:r>
            <a:endParaRPr lang="ru-RU" sz="1800" dirty="0">
              <a:solidFill>
                <a:schemeClr val="tx1"/>
              </a:solidFill>
              <a:latin typeface="Times New Roman" panose="02020603050405020304" pitchFamily="18" charset="0"/>
              <a:cs typeface="Times New Roman" panose="02020603050405020304" pitchFamily="18" charset="0"/>
            </a:endParaRPr>
          </a:p>
          <a:p>
            <a:r>
              <a:rPr lang="ru-RU" sz="1800" dirty="0" smtClean="0">
                <a:solidFill>
                  <a:schemeClr val="tx1"/>
                </a:solidFill>
                <a:latin typeface="Times New Roman" panose="02020603050405020304" pitchFamily="18" charset="0"/>
                <a:cs typeface="Times New Roman" panose="02020603050405020304" pitchFamily="18" charset="0"/>
              </a:rPr>
              <a:t>неправильно </a:t>
            </a:r>
            <a:r>
              <a:rPr lang="ru-RU" sz="1800" dirty="0">
                <a:solidFill>
                  <a:schemeClr val="tx1"/>
                </a:solidFill>
                <a:latin typeface="Times New Roman" panose="02020603050405020304" pitchFamily="18" charset="0"/>
                <a:cs typeface="Times New Roman" panose="02020603050405020304" pitchFamily="18" charset="0"/>
              </a:rPr>
              <a:t>используют средства логической связи и, как следствие, наблюдается нарушение логики высказывания; например, используют средства логической связи, характерные для официального стиля;</a:t>
            </a:r>
          </a:p>
          <a:p>
            <a:r>
              <a:rPr lang="ru-RU" sz="1800" dirty="0" smtClean="0">
                <a:solidFill>
                  <a:schemeClr val="tx1"/>
                </a:solidFill>
                <a:latin typeface="Times New Roman" panose="02020603050405020304" pitchFamily="18" charset="0"/>
                <a:cs typeface="Times New Roman" panose="02020603050405020304" pitchFamily="18" charset="0"/>
              </a:rPr>
              <a:t>недостаток </a:t>
            </a:r>
            <a:r>
              <a:rPr lang="ru-RU" sz="1800" dirty="0">
                <a:solidFill>
                  <a:schemeClr val="tx1"/>
                </a:solidFill>
                <a:latin typeface="Times New Roman" panose="02020603050405020304" pitchFamily="18" charset="0"/>
                <a:cs typeface="Times New Roman" panose="02020603050405020304" pitchFamily="18" charset="0"/>
              </a:rPr>
              <a:t>средств связи, что наиболее типично </a:t>
            </a:r>
            <a:r>
              <a:rPr lang="ru-RU" sz="1800" dirty="0" smtClean="0">
                <a:solidFill>
                  <a:schemeClr val="tx1"/>
                </a:solidFill>
                <a:latin typeface="Times New Roman" panose="02020603050405020304" pitchFamily="18" charset="0"/>
                <a:cs typeface="Times New Roman" panose="02020603050405020304" pitchFamily="18" charset="0"/>
              </a:rPr>
              <a:t>проявляется </a:t>
            </a:r>
            <a:r>
              <a:rPr lang="ru-RU" sz="1800" dirty="0">
                <a:solidFill>
                  <a:schemeClr val="tx1"/>
                </a:solidFill>
                <a:latin typeface="Times New Roman" panose="02020603050405020304" pitchFamily="18" charset="0"/>
                <a:cs typeface="Times New Roman" panose="02020603050405020304" pitchFamily="18" charset="0"/>
              </a:rPr>
              <a:t>при переходе от абзаца к абзацу;</a:t>
            </a:r>
          </a:p>
          <a:p>
            <a:r>
              <a:rPr lang="ru-RU" sz="1800" dirty="0" smtClean="0">
                <a:solidFill>
                  <a:schemeClr val="tx1"/>
                </a:solidFill>
                <a:latin typeface="Times New Roman" panose="02020603050405020304" pitchFamily="18" charset="0"/>
                <a:cs typeface="Times New Roman" panose="02020603050405020304" pitchFamily="18" charset="0"/>
              </a:rPr>
              <a:t>недостаточное </a:t>
            </a:r>
            <a:r>
              <a:rPr lang="ru-RU" sz="1800" dirty="0">
                <a:solidFill>
                  <a:schemeClr val="tx1"/>
                </a:solidFill>
                <a:latin typeface="Times New Roman" panose="02020603050405020304" pitchFamily="18" charset="0"/>
                <a:cs typeface="Times New Roman" panose="02020603050405020304" pitchFamily="18" charset="0"/>
              </a:rPr>
              <a:t>или избыточное </a:t>
            </a:r>
            <a:r>
              <a:rPr lang="ru-RU" sz="1800" dirty="0" smtClean="0">
                <a:solidFill>
                  <a:schemeClr val="tx1"/>
                </a:solidFill>
                <a:latin typeface="Times New Roman" panose="02020603050405020304" pitchFamily="18" charset="0"/>
                <a:cs typeface="Times New Roman" panose="02020603050405020304" pitchFamily="18" charset="0"/>
              </a:rPr>
              <a:t>деление текста </a:t>
            </a:r>
            <a:r>
              <a:rPr lang="ru-RU" sz="1800" dirty="0">
                <a:solidFill>
                  <a:schemeClr val="tx1"/>
                </a:solidFill>
                <a:latin typeface="Times New Roman" panose="02020603050405020304" pitchFamily="18" charset="0"/>
                <a:cs typeface="Times New Roman" panose="02020603050405020304" pitchFamily="18" charset="0"/>
              </a:rPr>
              <a:t>на абзацы.</a:t>
            </a:r>
          </a:p>
          <a:p>
            <a:pPr marL="0" indent="0">
              <a:buNone/>
            </a:pPr>
            <a:r>
              <a:rPr lang="ru-RU" sz="1800" b="1" dirty="0">
                <a:solidFill>
                  <a:schemeClr val="tx1"/>
                </a:solidFill>
                <a:latin typeface="Times New Roman" panose="02020603050405020304" pitchFamily="18" charset="0"/>
                <a:cs typeface="Times New Roman" panose="02020603050405020304" pitchFamily="18" charset="0"/>
              </a:rPr>
              <a:t>3. </a:t>
            </a:r>
            <a:r>
              <a:rPr lang="ru-RU" sz="1800" b="1" dirty="0" smtClean="0">
                <a:solidFill>
                  <a:schemeClr val="tx1"/>
                </a:solidFill>
                <a:latin typeface="Times New Roman" panose="02020603050405020304" pitchFamily="18" charset="0"/>
                <a:cs typeface="Times New Roman" panose="02020603050405020304" pitchFamily="18" charset="0"/>
              </a:rPr>
              <a:t>«Лексико-грамматическое  оформление текста»</a:t>
            </a:r>
            <a:endParaRPr lang="ru-RU" sz="1800" dirty="0">
              <a:solidFill>
                <a:schemeClr val="tx1"/>
              </a:solidFill>
              <a:latin typeface="Times New Roman" panose="02020603050405020304" pitchFamily="18" charset="0"/>
              <a:cs typeface="Times New Roman" panose="02020603050405020304" pitchFamily="18" charset="0"/>
            </a:endParaRPr>
          </a:p>
          <a:p>
            <a:r>
              <a:rPr lang="ru-RU" sz="1800" dirty="0" smtClean="0">
                <a:solidFill>
                  <a:schemeClr val="tx1"/>
                </a:solidFill>
                <a:latin typeface="Times New Roman" panose="02020603050405020304" pitchFamily="18" charset="0"/>
                <a:cs typeface="Times New Roman" panose="02020603050405020304" pitchFamily="18" charset="0"/>
              </a:rPr>
              <a:t>использование </a:t>
            </a:r>
            <a:r>
              <a:rPr lang="ru-RU" sz="1800" dirty="0">
                <a:solidFill>
                  <a:schemeClr val="tx1"/>
                </a:solidFill>
                <a:latin typeface="Times New Roman" panose="02020603050405020304" pitchFamily="18" charset="0"/>
                <a:cs typeface="Times New Roman" panose="02020603050405020304" pitchFamily="18" charset="0"/>
              </a:rPr>
              <a:t>неопределенного и определенного </a:t>
            </a:r>
            <a:r>
              <a:rPr lang="ru-RU" sz="1800" dirty="0" smtClean="0">
                <a:solidFill>
                  <a:schemeClr val="tx1"/>
                </a:solidFill>
                <a:latin typeface="Times New Roman" panose="02020603050405020304" pitchFamily="18" charset="0"/>
                <a:cs typeface="Times New Roman" panose="02020603050405020304" pitchFamily="18" charset="0"/>
              </a:rPr>
              <a:t>артикля;</a:t>
            </a:r>
            <a:endParaRPr lang="ru-RU" sz="1800" dirty="0">
              <a:solidFill>
                <a:schemeClr val="tx1"/>
              </a:solidFill>
              <a:latin typeface="Times New Roman" panose="02020603050405020304" pitchFamily="18" charset="0"/>
              <a:cs typeface="Times New Roman" panose="02020603050405020304" pitchFamily="18" charset="0"/>
            </a:endParaRPr>
          </a:p>
          <a:p>
            <a:r>
              <a:rPr lang="ru-RU" sz="1800" dirty="0" smtClean="0">
                <a:solidFill>
                  <a:schemeClr val="tx1"/>
                </a:solidFill>
                <a:latin typeface="Times New Roman" panose="02020603050405020304" pitchFamily="18" charset="0"/>
                <a:cs typeface="Times New Roman" panose="02020603050405020304" pitchFamily="18" charset="0"/>
              </a:rPr>
              <a:t>употребление </a:t>
            </a:r>
            <a:r>
              <a:rPr lang="ru-RU" sz="1800" dirty="0">
                <a:solidFill>
                  <a:schemeClr val="tx1"/>
                </a:solidFill>
                <a:latin typeface="Times New Roman" panose="02020603050405020304" pitchFamily="18" charset="0"/>
                <a:cs typeface="Times New Roman" panose="02020603050405020304" pitchFamily="18" charset="0"/>
              </a:rPr>
              <a:t>временных форм английского </a:t>
            </a:r>
            <a:r>
              <a:rPr lang="ru-RU" sz="1800" dirty="0" smtClean="0">
                <a:solidFill>
                  <a:schemeClr val="tx1"/>
                </a:solidFill>
                <a:latin typeface="Times New Roman" panose="02020603050405020304" pitchFamily="18" charset="0"/>
                <a:cs typeface="Times New Roman" panose="02020603050405020304" pitchFamily="18" charset="0"/>
              </a:rPr>
              <a:t>глагола, модальных глаголов;</a:t>
            </a:r>
          </a:p>
          <a:p>
            <a:r>
              <a:rPr lang="ru-RU" sz="1800" dirty="0" smtClean="0">
                <a:solidFill>
                  <a:schemeClr val="tx1"/>
                </a:solidFill>
                <a:latin typeface="Times New Roman" panose="02020603050405020304" pitchFamily="18" charset="0"/>
                <a:cs typeface="Times New Roman" panose="02020603050405020304" pitchFamily="18" charset="0"/>
              </a:rPr>
              <a:t>потеря </a:t>
            </a:r>
            <a:r>
              <a:rPr lang="ru-RU" sz="1800" dirty="0">
                <a:solidFill>
                  <a:schemeClr val="tx1"/>
                </a:solidFill>
                <a:latin typeface="Times New Roman" panose="02020603050405020304" pitchFamily="18" charset="0"/>
                <a:cs typeface="Times New Roman" panose="02020603050405020304" pitchFamily="18" charset="0"/>
              </a:rPr>
              <a:t>глагола-связки </a:t>
            </a:r>
            <a:r>
              <a:rPr lang="ru-RU" sz="1800" dirty="0" err="1">
                <a:solidFill>
                  <a:schemeClr val="tx1"/>
                </a:solidFill>
                <a:latin typeface="Times New Roman" panose="02020603050405020304" pitchFamily="18" charset="0"/>
                <a:cs typeface="Times New Roman" panose="02020603050405020304" pitchFamily="18" charset="0"/>
              </a:rPr>
              <a:t>to</a:t>
            </a:r>
            <a:r>
              <a:rPr lang="ru-RU" sz="1800" dirty="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be</a:t>
            </a:r>
            <a:r>
              <a:rPr lang="ru-RU" sz="1800" dirty="0" smtClean="0">
                <a:solidFill>
                  <a:schemeClr val="tx1"/>
                </a:solidFill>
                <a:latin typeface="Times New Roman" panose="02020603050405020304" pitchFamily="18" charset="0"/>
                <a:cs typeface="Times New Roman" panose="02020603050405020304" pitchFamily="18" charset="0"/>
              </a:rPr>
              <a:t>;</a:t>
            </a:r>
          </a:p>
          <a:p>
            <a:r>
              <a:rPr lang="ru-RU" sz="1800" dirty="0" smtClean="0">
                <a:solidFill>
                  <a:schemeClr val="tx1"/>
                </a:solidFill>
                <a:latin typeface="Times New Roman" panose="02020603050405020304" pitchFamily="18" charset="0"/>
                <a:cs typeface="Times New Roman" panose="02020603050405020304" pitchFamily="18" charset="0"/>
              </a:rPr>
              <a:t>нарушение </a:t>
            </a:r>
            <a:r>
              <a:rPr lang="ru-RU" sz="1800" dirty="0">
                <a:solidFill>
                  <a:schemeClr val="tx1"/>
                </a:solidFill>
                <a:latin typeface="Times New Roman" panose="02020603050405020304" pitchFamily="18" charset="0"/>
                <a:cs typeface="Times New Roman" panose="02020603050405020304" pitchFamily="18" charset="0"/>
              </a:rPr>
              <a:t>порядка слов в </a:t>
            </a:r>
            <a:r>
              <a:rPr lang="ru-RU" sz="1800" dirty="0" smtClean="0">
                <a:solidFill>
                  <a:schemeClr val="tx1"/>
                </a:solidFill>
                <a:latin typeface="Times New Roman" panose="02020603050405020304" pitchFamily="18" charset="0"/>
                <a:cs typeface="Times New Roman" panose="02020603050405020304" pitchFamily="18" charset="0"/>
              </a:rPr>
              <a:t>предложении;</a:t>
            </a:r>
            <a:endParaRPr lang="ru-RU" sz="1800" dirty="0">
              <a:solidFill>
                <a:schemeClr val="tx1"/>
              </a:solidFill>
              <a:latin typeface="Times New Roman" panose="02020603050405020304" pitchFamily="18" charset="0"/>
              <a:cs typeface="Times New Roman" panose="02020603050405020304" pitchFamily="18" charset="0"/>
            </a:endParaRPr>
          </a:p>
          <a:p>
            <a:r>
              <a:rPr lang="ru-RU" sz="1800" dirty="0" smtClean="0">
                <a:solidFill>
                  <a:schemeClr val="tx1"/>
                </a:solidFill>
                <a:latin typeface="Times New Roman" panose="02020603050405020304" pitchFamily="18" charset="0"/>
                <a:cs typeface="Times New Roman" panose="02020603050405020304" pitchFamily="18" charset="0"/>
              </a:rPr>
              <a:t>неправильное </a:t>
            </a:r>
            <a:r>
              <a:rPr lang="ru-RU" sz="1800" dirty="0">
                <a:solidFill>
                  <a:schemeClr val="tx1"/>
                </a:solidFill>
                <a:latin typeface="Times New Roman" panose="02020603050405020304" pitchFamily="18" charset="0"/>
                <a:cs typeface="Times New Roman" panose="02020603050405020304" pitchFamily="18" charset="0"/>
              </a:rPr>
              <a:t>употребление лексики, недостаточный лексический запас;</a:t>
            </a:r>
          </a:p>
          <a:p>
            <a:r>
              <a:rPr lang="ru-RU" sz="1800" dirty="0" smtClean="0">
                <a:solidFill>
                  <a:schemeClr val="tx1"/>
                </a:solidFill>
                <a:latin typeface="Times New Roman" panose="02020603050405020304" pitchFamily="18" charset="0"/>
                <a:cs typeface="Times New Roman" panose="02020603050405020304" pitchFamily="18" charset="0"/>
              </a:rPr>
              <a:t>незнание </a:t>
            </a:r>
            <a:r>
              <a:rPr lang="ru-RU" sz="1800" dirty="0">
                <a:solidFill>
                  <a:schemeClr val="tx1"/>
                </a:solidFill>
                <a:latin typeface="Times New Roman" panose="02020603050405020304" pitchFamily="18" charset="0"/>
                <a:cs typeface="Times New Roman" panose="02020603050405020304" pitchFamily="18" charset="0"/>
              </a:rPr>
              <a:t>фразовых глаголов и устойчивых выражений.</a:t>
            </a:r>
          </a:p>
          <a:p>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45795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8229600" cy="1600200"/>
          </a:xfrm>
        </p:spPr>
        <p:txBody>
          <a:bodyPr/>
          <a:lstStyle/>
          <a:p>
            <a:r>
              <a:rPr lang="ru-RU" sz="3200" b="1" dirty="0" smtClean="0">
                <a:effectLst/>
                <a:latin typeface="Times New Roman" panose="02020603050405020304" pitchFamily="18" charset="0"/>
                <a:cs typeface="Times New Roman" panose="02020603050405020304" pitchFamily="18" charset="0"/>
              </a:rPr>
              <a:t/>
            </a:r>
            <a:br>
              <a:rPr lang="ru-RU" sz="3200" b="1" dirty="0" smtClean="0">
                <a:effectLst/>
                <a:latin typeface="Times New Roman" panose="02020603050405020304" pitchFamily="18" charset="0"/>
                <a:cs typeface="Times New Roman" panose="02020603050405020304" pitchFamily="18" charset="0"/>
              </a:rPr>
            </a:br>
            <a:r>
              <a:rPr lang="ru-RU" sz="3200" b="1" dirty="0">
                <a:effectLst/>
                <a:latin typeface="Times New Roman" panose="02020603050405020304" pitchFamily="18" charset="0"/>
                <a:cs typeface="Times New Roman" panose="02020603050405020304" pitchFamily="18" charset="0"/>
              </a:rPr>
              <a:t/>
            </a:r>
            <a:br>
              <a:rPr lang="ru-RU" sz="3200" b="1" dirty="0">
                <a:effectLst/>
                <a:latin typeface="Times New Roman" panose="02020603050405020304" pitchFamily="18" charset="0"/>
                <a:cs typeface="Times New Roman" panose="02020603050405020304" pitchFamily="18" charset="0"/>
              </a:rPr>
            </a:br>
            <a:r>
              <a:rPr lang="ru-RU" sz="3200" b="1" dirty="0" smtClean="0">
                <a:effectLst/>
                <a:latin typeface="Times New Roman" panose="02020603050405020304" pitchFamily="18" charset="0"/>
                <a:cs typeface="Times New Roman" panose="02020603050405020304" pitchFamily="18" charset="0"/>
              </a:rPr>
              <a:t>Критерий </a:t>
            </a:r>
            <a:r>
              <a:rPr lang="ru-RU" sz="3200" b="1" dirty="0">
                <a:effectLst/>
                <a:latin typeface="Times New Roman" panose="02020603050405020304" pitchFamily="18" charset="0"/>
                <a:cs typeface="Times New Roman" panose="02020603050405020304" pitchFamily="18" charset="0"/>
              </a:rPr>
              <a:t>«Орфография и пунктуация</a:t>
            </a:r>
            <a:r>
              <a:rPr lang="ru-RU" sz="3200" b="1" dirty="0" smtClean="0">
                <a:effectLst/>
                <a:latin typeface="Times New Roman" panose="02020603050405020304" pitchFamily="18" charset="0"/>
                <a:cs typeface="Times New Roman" panose="02020603050405020304" pitchFamily="18" charset="0"/>
              </a:rPr>
              <a:t>»</a:t>
            </a:r>
            <a:r>
              <a:rPr lang="ru-RU" dirty="0"/>
              <a:t/>
            </a:r>
            <a:br>
              <a:rPr lang="ru-RU" dirty="0"/>
            </a:br>
            <a:endParaRPr lang="ru-RU" dirty="0"/>
          </a:p>
        </p:txBody>
      </p:sp>
      <p:sp>
        <p:nvSpPr>
          <p:cNvPr id="3" name="Объект 2"/>
          <p:cNvSpPr>
            <a:spLocks noGrp="1"/>
          </p:cNvSpPr>
          <p:nvPr>
            <p:ph idx="1"/>
          </p:nvPr>
        </p:nvSpPr>
        <p:spPr/>
        <p:txBody>
          <a:bodyPr>
            <a:normAutofit/>
          </a:bodyPr>
          <a:lstStyle/>
          <a:p>
            <a:pPr marL="0" indent="0">
              <a:buNone/>
            </a:pPr>
            <a:r>
              <a:rPr lang="ru-RU" sz="1800" b="1" dirty="0" smtClean="0">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4. «Орфография и </a:t>
            </a:r>
            <a:r>
              <a:rPr lang="ru-RU" sz="1800" b="1" dirty="0">
                <a:solidFill>
                  <a:schemeClr val="tx1"/>
                </a:solidFill>
                <a:latin typeface="Times New Roman" panose="02020603050405020304" pitchFamily="18" charset="0"/>
                <a:cs typeface="Times New Roman" panose="02020603050405020304" pitchFamily="18" charset="0"/>
              </a:rPr>
              <a:t>пунктуация</a:t>
            </a:r>
            <a:r>
              <a:rPr lang="ru-RU" sz="1800" b="1" dirty="0" smtClean="0">
                <a:solidFill>
                  <a:schemeClr val="tx1"/>
                </a:solidFill>
                <a:latin typeface="Times New Roman" panose="02020603050405020304" pitchFamily="18" charset="0"/>
                <a:cs typeface="Times New Roman" panose="02020603050405020304" pitchFamily="18" charset="0"/>
              </a:rPr>
              <a:t>»</a:t>
            </a:r>
            <a:endParaRPr lang="ru-RU" sz="1800" dirty="0">
              <a:solidFill>
                <a:schemeClr val="tx1"/>
              </a:solidFill>
              <a:latin typeface="Times New Roman" panose="02020603050405020304" pitchFamily="18" charset="0"/>
              <a:cs typeface="Times New Roman" panose="02020603050405020304" pitchFamily="18" charset="0"/>
            </a:endParaRPr>
          </a:p>
          <a:p>
            <a:r>
              <a:rPr lang="ru-RU" sz="1900" dirty="0" smtClean="0">
                <a:solidFill>
                  <a:schemeClr val="tx1"/>
                </a:solidFill>
                <a:latin typeface="Times New Roman" panose="02020603050405020304" pitchFamily="18" charset="0"/>
                <a:cs typeface="Times New Roman" panose="02020603050405020304" pitchFamily="18" charset="0"/>
              </a:rPr>
              <a:t>неправильно пишут слова;</a:t>
            </a:r>
            <a:endParaRPr lang="ru-RU" sz="1900" dirty="0">
              <a:solidFill>
                <a:schemeClr val="tx1"/>
              </a:solidFill>
              <a:latin typeface="Times New Roman" panose="02020603050405020304" pitchFamily="18" charset="0"/>
              <a:cs typeface="Times New Roman" panose="02020603050405020304" pitchFamily="18" charset="0"/>
            </a:endParaRPr>
          </a:p>
          <a:p>
            <a:r>
              <a:rPr lang="ru-RU" sz="1900" dirty="0" smtClean="0">
                <a:solidFill>
                  <a:schemeClr val="tx1"/>
                </a:solidFill>
                <a:latin typeface="Times New Roman" panose="02020603050405020304" pitchFamily="18" charset="0"/>
                <a:cs typeface="Times New Roman" panose="02020603050405020304" pitchFamily="18" charset="0"/>
              </a:rPr>
              <a:t>ставят </a:t>
            </a:r>
            <a:r>
              <a:rPr lang="ru-RU" sz="1900" dirty="0">
                <a:solidFill>
                  <a:schemeClr val="tx1"/>
                </a:solidFill>
                <a:latin typeface="Times New Roman" panose="02020603050405020304" pitchFamily="18" charset="0"/>
                <a:cs typeface="Times New Roman" panose="02020603050405020304" pitchFamily="18" charset="0"/>
              </a:rPr>
              <a:t>запятые перед указательным местоимением </a:t>
            </a:r>
            <a:r>
              <a:rPr lang="ru-RU" sz="1900" dirty="0" err="1">
                <a:solidFill>
                  <a:schemeClr val="tx1"/>
                </a:solidFill>
                <a:latin typeface="Times New Roman" panose="02020603050405020304" pitchFamily="18" charset="0"/>
                <a:cs typeface="Times New Roman" panose="02020603050405020304" pitchFamily="18" charset="0"/>
              </a:rPr>
              <a:t>that</a:t>
            </a:r>
            <a:r>
              <a:rPr lang="ru-RU" sz="1900" dirty="0">
                <a:solidFill>
                  <a:schemeClr val="tx1"/>
                </a:solidFill>
                <a:latin typeface="Times New Roman" panose="02020603050405020304" pitchFamily="18" charset="0"/>
                <a:cs typeface="Times New Roman" panose="02020603050405020304" pitchFamily="18" charset="0"/>
              </a:rPr>
              <a:t>, союзом </a:t>
            </a:r>
            <a:r>
              <a:rPr lang="ru-RU" sz="1900" dirty="0" err="1">
                <a:solidFill>
                  <a:schemeClr val="tx1"/>
                </a:solidFill>
                <a:latin typeface="Times New Roman" panose="02020603050405020304" pitchFamily="18" charset="0"/>
                <a:cs typeface="Times New Roman" panose="02020603050405020304" pitchFamily="18" charset="0"/>
              </a:rPr>
              <a:t>but</a:t>
            </a:r>
            <a:r>
              <a:rPr lang="ru-RU" sz="1900" dirty="0">
                <a:solidFill>
                  <a:schemeClr val="tx1"/>
                </a:solidFill>
                <a:latin typeface="Times New Roman" panose="02020603050405020304" pitchFamily="18" charset="0"/>
                <a:cs typeface="Times New Roman" panose="02020603050405020304" pitchFamily="18" charset="0"/>
              </a:rPr>
              <a:t>;</a:t>
            </a:r>
          </a:p>
          <a:p>
            <a:r>
              <a:rPr lang="ru-RU" sz="1900" dirty="0" smtClean="0">
                <a:solidFill>
                  <a:schemeClr val="tx1"/>
                </a:solidFill>
                <a:latin typeface="Times New Roman" panose="02020603050405020304" pitchFamily="18" charset="0"/>
                <a:cs typeface="Times New Roman" panose="02020603050405020304" pitchFamily="18" charset="0"/>
              </a:rPr>
              <a:t>не </a:t>
            </a:r>
            <a:r>
              <a:rPr lang="ru-RU" sz="1900" dirty="0">
                <a:solidFill>
                  <a:schemeClr val="tx1"/>
                </a:solidFill>
                <a:latin typeface="Times New Roman" panose="02020603050405020304" pitchFamily="18" charset="0"/>
                <a:cs typeface="Times New Roman" panose="02020603050405020304" pitchFamily="18" charset="0"/>
              </a:rPr>
              <a:t>ставят запятую после вводных слов в начале предложения, точку в конце предложения;</a:t>
            </a:r>
          </a:p>
          <a:p>
            <a:r>
              <a:rPr lang="ru-RU" sz="1900" dirty="0" smtClean="0">
                <a:solidFill>
                  <a:schemeClr val="tx1"/>
                </a:solidFill>
                <a:latin typeface="Times New Roman" panose="02020603050405020304" pitchFamily="18" charset="0"/>
                <a:cs typeface="Times New Roman" panose="02020603050405020304" pitchFamily="18" charset="0"/>
              </a:rPr>
              <a:t>ставят </a:t>
            </a:r>
            <a:r>
              <a:rPr lang="ru-RU" sz="1900" dirty="0">
                <a:solidFill>
                  <a:schemeClr val="tx1"/>
                </a:solidFill>
                <a:latin typeface="Times New Roman" panose="02020603050405020304" pitchFamily="18" charset="0"/>
                <a:cs typeface="Times New Roman" panose="02020603050405020304" pitchFamily="18" charset="0"/>
              </a:rPr>
              <a:t>точку в конце письма после имени;</a:t>
            </a:r>
          </a:p>
          <a:p>
            <a:r>
              <a:rPr lang="ru-RU" sz="1900" dirty="0" smtClean="0">
                <a:solidFill>
                  <a:schemeClr val="tx1"/>
                </a:solidFill>
                <a:latin typeface="Times New Roman" panose="02020603050405020304" pitchFamily="18" charset="0"/>
                <a:cs typeface="Times New Roman" panose="02020603050405020304" pitchFamily="18" charset="0"/>
              </a:rPr>
              <a:t>злоупотребляют </a:t>
            </a:r>
            <a:r>
              <a:rPr lang="ru-RU" sz="1900" dirty="0">
                <a:solidFill>
                  <a:schemeClr val="tx1"/>
                </a:solidFill>
                <a:latin typeface="Times New Roman" panose="02020603050405020304" pitchFamily="18" charset="0"/>
                <a:cs typeface="Times New Roman" panose="02020603050405020304" pitchFamily="18" charset="0"/>
              </a:rPr>
              <a:t>лишними восклицательными </a:t>
            </a:r>
            <a:r>
              <a:rPr lang="ru-RU" sz="1900" dirty="0" smtClean="0">
                <a:solidFill>
                  <a:schemeClr val="tx1"/>
                </a:solidFill>
                <a:latin typeface="Times New Roman" panose="02020603050405020304" pitchFamily="18" charset="0"/>
                <a:cs typeface="Times New Roman" panose="02020603050405020304" pitchFamily="18" charset="0"/>
              </a:rPr>
              <a:t>знаками;</a:t>
            </a:r>
          </a:p>
          <a:p>
            <a:r>
              <a:rPr lang="ru-RU" sz="1900" dirty="0">
                <a:solidFill>
                  <a:schemeClr val="tx1"/>
                </a:solidFill>
                <a:latin typeface="Times New Roman" panose="02020603050405020304" pitchFamily="18" charset="0"/>
                <a:cs typeface="Times New Roman" panose="02020603050405020304" pitchFamily="18" charset="0"/>
              </a:rPr>
              <a:t>н</a:t>
            </a:r>
            <a:r>
              <a:rPr lang="ru-RU" sz="1900" dirty="0" smtClean="0">
                <a:solidFill>
                  <a:schemeClr val="tx1"/>
                </a:solidFill>
                <a:latin typeface="Times New Roman" panose="02020603050405020304" pitchFamily="18" charset="0"/>
                <a:cs typeface="Times New Roman" panose="02020603050405020304" pitchFamily="18" charset="0"/>
              </a:rPr>
              <a:t>еправильная постановка кавычек или их отсутствие;</a:t>
            </a:r>
          </a:p>
          <a:p>
            <a:r>
              <a:rPr lang="ru-RU" sz="1900" dirty="0">
                <a:solidFill>
                  <a:schemeClr val="tx1"/>
                </a:solidFill>
                <a:latin typeface="Times New Roman" panose="02020603050405020304" pitchFamily="18" charset="0"/>
                <a:cs typeface="Times New Roman" panose="02020603050405020304" pitchFamily="18" charset="0"/>
              </a:rPr>
              <a:t>н</a:t>
            </a:r>
            <a:r>
              <a:rPr lang="ru-RU" sz="1900" dirty="0" smtClean="0">
                <a:solidFill>
                  <a:schemeClr val="tx1"/>
                </a:solidFill>
                <a:latin typeface="Times New Roman" panose="02020603050405020304" pitchFamily="18" charset="0"/>
                <a:cs typeface="Times New Roman" panose="02020603050405020304" pitchFamily="18" charset="0"/>
              </a:rPr>
              <a:t>еразборчиво написанные буквы или слова в целом.</a:t>
            </a:r>
            <a:endParaRPr lang="ru-RU" sz="1900" dirty="0">
              <a:solidFill>
                <a:schemeClr val="tx1"/>
              </a:solidFill>
              <a:latin typeface="Times New Roman" panose="02020603050405020304" pitchFamily="18" charset="0"/>
              <a:cs typeface="Times New Roman" panose="02020603050405020304" pitchFamily="18" charset="0"/>
            </a:endParaRPr>
          </a:p>
          <a:p>
            <a:pPr marL="0" indent="0">
              <a:buNone/>
            </a:pPr>
            <a:endParaRPr lang="ru-RU" sz="1900" dirty="0">
              <a:solidFill>
                <a:schemeClr val="tx1"/>
              </a:solidFill>
              <a:latin typeface="Times New Roman" panose="02020603050405020304" pitchFamily="18" charset="0"/>
              <a:cs typeface="Times New Roman" panose="02020603050405020304" pitchFamily="18" charset="0"/>
            </a:endParaRPr>
          </a:p>
          <a:p>
            <a:endParaRPr lang="ru-RU" dirty="0">
              <a:solidFill>
                <a:schemeClr val="tx1"/>
              </a:solidFill>
            </a:endParaRPr>
          </a:p>
        </p:txBody>
      </p:sp>
    </p:spTree>
    <p:extLst>
      <p:ext uri="{BB962C8B-B14F-4D97-AF65-F5344CB8AC3E}">
        <p14:creationId xmlns:p14="http://schemas.microsoft.com/office/powerpoint/2010/main" val="955675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nSpc>
                <a:spcPct val="100000"/>
              </a:lnSpc>
            </a:pPr>
            <a:r>
              <a:rPr lang="ru-RU" sz="3200" b="1" dirty="0">
                <a:effectLst/>
                <a:latin typeface="Times New Roman" panose="02020603050405020304" pitchFamily="18" charset="0"/>
                <a:cs typeface="Times New Roman" panose="02020603050405020304" pitchFamily="18" charset="0"/>
              </a:rPr>
              <a:t>Навигатор самостоятельной подготовки </a:t>
            </a:r>
            <a:r>
              <a:rPr lang="ru-RU" sz="3200" b="1" dirty="0" smtClean="0">
                <a:effectLst/>
                <a:latin typeface="Times New Roman" panose="02020603050405020304" pitchFamily="18" charset="0"/>
                <a:cs typeface="Times New Roman" panose="02020603050405020304" pitchFamily="18" charset="0"/>
              </a:rPr>
              <a:t/>
            </a:r>
            <a:br>
              <a:rPr lang="ru-RU" sz="3200" b="1" dirty="0" smtClean="0">
                <a:effectLst/>
                <a:latin typeface="Times New Roman" panose="02020603050405020304" pitchFamily="18" charset="0"/>
                <a:cs typeface="Times New Roman" panose="02020603050405020304" pitchFamily="18" charset="0"/>
              </a:rPr>
            </a:br>
            <a:r>
              <a:rPr lang="ru-RU" sz="3200" b="1" dirty="0" smtClean="0">
                <a:effectLst/>
                <a:latin typeface="Times New Roman" panose="02020603050405020304" pitchFamily="18" charset="0"/>
                <a:cs typeface="Times New Roman" panose="02020603050405020304" pitchFamily="18" charset="0"/>
              </a:rPr>
              <a:t>к написанию личного (электронного) письма ОГЭ-2023 </a:t>
            </a:r>
            <a:endParaRPr lang="ru-RU" sz="3200" b="1" dirty="0">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39552" y="1988840"/>
            <a:ext cx="8229600" cy="4525963"/>
          </a:xfrm>
        </p:spPr>
        <p:txBody>
          <a:bodyPr>
            <a:noAutofit/>
          </a:bodyPr>
          <a:lstStyle/>
          <a:p>
            <a:pPr marL="0" indent="0">
              <a:buNone/>
            </a:pPr>
            <a:r>
              <a:rPr lang="ru-RU" sz="1800" dirty="0" smtClean="0">
                <a:latin typeface="Times New Roman" panose="02020603050405020304" pitchFamily="18" charset="0"/>
                <a:cs typeface="Times New Roman" panose="02020603050405020304" pitchFamily="18" charset="0"/>
              </a:rPr>
              <a:t>1. </a:t>
            </a:r>
            <a:r>
              <a:rPr lang="ru-RU" sz="1800" dirty="0" smtClean="0">
                <a:solidFill>
                  <a:schemeClr val="tx1"/>
                </a:solidFill>
                <a:latin typeface="Times New Roman" panose="02020603050405020304" pitchFamily="18" charset="0"/>
                <a:cs typeface="Times New Roman" panose="02020603050405020304" pitchFamily="18" charset="0"/>
              </a:rPr>
              <a:t>Прорешать  демоверсию </a:t>
            </a:r>
            <a:r>
              <a:rPr lang="ru-RU" sz="1800" dirty="0">
                <a:solidFill>
                  <a:schemeClr val="tx1"/>
                </a:solidFill>
                <a:latin typeface="Times New Roman" panose="02020603050405020304" pitchFamily="18" charset="0"/>
                <a:cs typeface="Times New Roman" panose="02020603050405020304" pitchFamily="18" charset="0"/>
              </a:rPr>
              <a:t>экзамена и проверить себя по </a:t>
            </a:r>
            <a:r>
              <a:rPr lang="ru-RU" sz="1800" dirty="0" smtClean="0">
                <a:solidFill>
                  <a:schemeClr val="tx1"/>
                </a:solidFill>
                <a:latin typeface="Times New Roman" panose="02020603050405020304" pitchFamily="18" charset="0"/>
                <a:cs typeface="Times New Roman" panose="02020603050405020304" pitchFamily="18" charset="0"/>
              </a:rPr>
              <a:t>ключам.</a:t>
            </a:r>
          </a:p>
          <a:p>
            <a:pPr marL="0" indent="0">
              <a:buNone/>
            </a:pPr>
            <a:r>
              <a:rPr lang="ru-RU" sz="1800" dirty="0" smtClean="0">
                <a:solidFill>
                  <a:schemeClr val="tx1"/>
                </a:solidFill>
                <a:latin typeface="Times New Roman" panose="02020603050405020304" pitchFamily="18" charset="0"/>
                <a:cs typeface="Times New Roman" panose="02020603050405020304" pitchFamily="18" charset="0"/>
              </a:rPr>
              <a:t>2. Просмотреть </a:t>
            </a:r>
            <a:r>
              <a:rPr lang="ru-RU" sz="1800" dirty="0">
                <a:solidFill>
                  <a:schemeClr val="tx1"/>
                </a:solidFill>
                <a:latin typeface="Times New Roman" panose="02020603050405020304" pitchFamily="18" charset="0"/>
                <a:cs typeface="Times New Roman" panose="02020603050405020304" pitchFamily="18" charset="0"/>
              </a:rPr>
              <a:t>задания с ошибками и подумать, что нужно повторить, чтобы их </a:t>
            </a:r>
            <a:r>
              <a:rPr lang="ru-RU" sz="1800" dirty="0" smtClean="0">
                <a:solidFill>
                  <a:schemeClr val="tx1"/>
                </a:solidFill>
                <a:latin typeface="Times New Roman" panose="02020603050405020304" pitchFamily="18" charset="0"/>
                <a:cs typeface="Times New Roman" panose="02020603050405020304" pitchFamily="18" charset="0"/>
              </a:rPr>
              <a:t>избежать.</a:t>
            </a:r>
          </a:p>
          <a:p>
            <a:pPr marL="0" indent="0">
              <a:buNone/>
            </a:pPr>
            <a:r>
              <a:rPr lang="ru-RU" sz="1800" dirty="0" smtClean="0">
                <a:solidFill>
                  <a:schemeClr val="tx1"/>
                </a:solidFill>
                <a:latin typeface="Times New Roman" panose="02020603050405020304" pitchFamily="18" charset="0"/>
                <a:cs typeface="Times New Roman" panose="02020603050405020304" pitchFamily="18" charset="0"/>
              </a:rPr>
              <a:t>3. Прочитать </a:t>
            </a:r>
            <a:r>
              <a:rPr lang="ru-RU" sz="1800" dirty="0">
                <a:solidFill>
                  <a:schemeClr val="tx1"/>
                </a:solidFill>
                <a:latin typeface="Times New Roman" panose="02020603050405020304" pitchFamily="18" charset="0"/>
                <a:cs typeface="Times New Roman" panose="02020603050405020304" pitchFamily="18" charset="0"/>
              </a:rPr>
              <a:t>информацию об экзаменах на сайте ФИПИ, особенно кодификатор и методические </a:t>
            </a:r>
            <a:r>
              <a:rPr lang="ru-RU" sz="1800" dirty="0" smtClean="0">
                <a:solidFill>
                  <a:schemeClr val="tx1"/>
                </a:solidFill>
                <a:latin typeface="Times New Roman" panose="02020603050405020304" pitchFamily="18" charset="0"/>
                <a:cs typeface="Times New Roman" panose="02020603050405020304" pitchFamily="18" charset="0"/>
              </a:rPr>
              <a:t>рекомендации.</a:t>
            </a:r>
          </a:p>
          <a:p>
            <a:pPr marL="0" indent="0">
              <a:buNone/>
            </a:pPr>
            <a:r>
              <a:rPr lang="ru-RU" sz="1800" dirty="0" smtClean="0">
                <a:solidFill>
                  <a:schemeClr val="tx1"/>
                </a:solidFill>
                <a:latin typeface="Times New Roman" panose="02020603050405020304" pitchFamily="18" charset="0"/>
                <a:cs typeface="Times New Roman" panose="02020603050405020304" pitchFamily="18" charset="0"/>
              </a:rPr>
              <a:t>4. Ознакомиться </a:t>
            </a:r>
            <a:r>
              <a:rPr lang="ru-RU" sz="1800" dirty="0">
                <a:solidFill>
                  <a:schemeClr val="tx1"/>
                </a:solidFill>
                <a:latin typeface="Times New Roman" panose="02020603050405020304" pitchFamily="18" charset="0"/>
                <a:cs typeface="Times New Roman" panose="02020603050405020304" pitchFamily="18" charset="0"/>
              </a:rPr>
              <a:t>с имеющимися </a:t>
            </a:r>
            <a:r>
              <a:rPr lang="ru-RU" sz="1800" dirty="0" smtClean="0">
                <a:solidFill>
                  <a:schemeClr val="tx1"/>
                </a:solidFill>
                <a:latin typeface="Times New Roman" panose="02020603050405020304" pitchFamily="18" charset="0"/>
                <a:cs typeface="Times New Roman" panose="02020603050405020304" pitchFamily="18" charset="0"/>
              </a:rPr>
              <a:t>пособиями </a:t>
            </a:r>
            <a:r>
              <a:rPr lang="ru-RU" sz="1800" dirty="0">
                <a:solidFill>
                  <a:schemeClr val="tx1"/>
                </a:solidFill>
                <a:latin typeface="Times New Roman" panose="02020603050405020304" pitchFamily="18" charset="0"/>
                <a:cs typeface="Times New Roman" panose="02020603050405020304" pitchFamily="18" charset="0"/>
              </a:rPr>
              <a:t>по ОГЭ и ЕГЭ, планами подготовки (можно в этом блоге в соответствующих разделах</a:t>
            </a:r>
            <a:r>
              <a:rPr lang="ru-RU" sz="1800" dirty="0" smtClean="0">
                <a:solidFill>
                  <a:schemeClr val="tx1"/>
                </a:solidFill>
                <a:latin typeface="Times New Roman" panose="02020603050405020304" pitchFamily="18" charset="0"/>
                <a:cs typeface="Times New Roman" panose="02020603050405020304" pitchFamily="18" charset="0"/>
              </a:rPr>
              <a:t>).</a:t>
            </a:r>
            <a:endParaRPr lang="ru-RU" sz="1800" dirty="0">
              <a:solidFill>
                <a:schemeClr val="tx1"/>
              </a:solidFill>
              <a:latin typeface="Times New Roman" panose="02020603050405020304" pitchFamily="18" charset="0"/>
              <a:cs typeface="Times New Roman" panose="02020603050405020304" pitchFamily="18" charset="0"/>
            </a:endParaRPr>
          </a:p>
          <a:p>
            <a:pPr marL="0" indent="0">
              <a:buNone/>
            </a:pPr>
            <a:endParaRPr lang="ru-RU"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14940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7809" y="4656160"/>
            <a:ext cx="8229600" cy="1600200"/>
          </a:xfrm>
        </p:spPr>
        <p:txBody>
          <a:bodyPr/>
          <a:lstStyle/>
          <a:p>
            <a:pPr marL="0" indent="0" algn="l">
              <a:lnSpc>
                <a:spcPct val="100000"/>
              </a:lnSpc>
            </a:pPr>
            <a:r>
              <a:rPr lang="ru-RU" sz="2400" b="1" dirty="0" smtClean="0">
                <a:solidFill>
                  <a:schemeClr val="accent1">
                    <a:lumMod val="75000"/>
                  </a:schemeClr>
                </a:solidFill>
                <a:latin typeface="Times New Roman" panose="02020603050405020304" pitchFamily="18" charset="0"/>
                <a:cs typeface="Times New Roman" panose="02020603050405020304" pitchFamily="18" charset="0"/>
              </a:rPr>
              <a:t>                      Где </a:t>
            </a:r>
            <a:r>
              <a:rPr lang="ru-RU" sz="2400" b="1" dirty="0">
                <a:solidFill>
                  <a:schemeClr val="accent1">
                    <a:lumMod val="75000"/>
                  </a:schemeClr>
                </a:solidFill>
                <a:latin typeface="Times New Roman" panose="02020603050405020304" pitchFamily="18" charset="0"/>
                <a:cs typeface="Times New Roman" panose="02020603050405020304" pitchFamily="18" charset="0"/>
              </a:rPr>
              <a:t>взять информацию по </a:t>
            </a:r>
            <a:r>
              <a:rPr lang="ru-RU" sz="2400" b="1" dirty="0" smtClean="0">
                <a:solidFill>
                  <a:schemeClr val="accent1">
                    <a:lumMod val="75000"/>
                  </a:schemeClr>
                </a:solidFill>
                <a:latin typeface="Times New Roman" panose="02020603050405020304" pitchFamily="18" charset="0"/>
                <a:cs typeface="Times New Roman" panose="02020603050405020304" pitchFamily="18" charset="0"/>
              </a:rPr>
              <a:t>теме</a:t>
            </a:r>
            <a:br>
              <a:rPr lang="ru-RU" sz="2400" b="1" dirty="0" smtClean="0">
                <a:solidFill>
                  <a:schemeClr val="accent1">
                    <a:lumMod val="75000"/>
                  </a:schemeClr>
                </a:solidFill>
                <a:latin typeface="Times New Roman" panose="02020603050405020304" pitchFamily="18" charset="0"/>
                <a:cs typeface="Times New Roman" panose="02020603050405020304" pitchFamily="18" charset="0"/>
              </a:rPr>
            </a:br>
            <a:r>
              <a:rPr lang="ru-RU" sz="1600" b="1" dirty="0" smtClean="0">
                <a:solidFill>
                  <a:schemeClr val="tx1"/>
                </a:solidFill>
                <a:latin typeface="Times New Roman" panose="02020603050405020304" pitchFamily="18" charset="0"/>
                <a:cs typeface="Times New Roman" panose="02020603050405020304" pitchFamily="18" charset="0"/>
              </a:rPr>
              <a:t>Учебники </a:t>
            </a:r>
            <a:r>
              <a:rPr lang="ru-RU" sz="1600" b="1" dirty="0">
                <a:solidFill>
                  <a:schemeClr val="tx1"/>
                </a:solidFill>
                <a:latin typeface="Times New Roman" panose="02020603050405020304" pitchFamily="18" charset="0"/>
                <a:cs typeface="Times New Roman" panose="02020603050405020304" pitchFamily="18" charset="0"/>
              </a:rPr>
              <a:t>федерального перечня </a:t>
            </a:r>
            <a:r>
              <a:rPr lang="ru-RU" sz="1600" b="1" dirty="0" err="1">
                <a:solidFill>
                  <a:schemeClr val="tx1"/>
                </a:solidFill>
                <a:latin typeface="Times New Roman" panose="02020603050405020304" pitchFamily="18" charset="0"/>
                <a:cs typeface="Times New Roman" panose="02020603050405020304" pitchFamily="18" charset="0"/>
              </a:rPr>
              <a:t>Минпросвещения</a:t>
            </a:r>
            <a:r>
              <a:rPr lang="ru-RU" sz="1600" b="1" dirty="0">
                <a:solidFill>
                  <a:schemeClr val="tx1"/>
                </a:solidFill>
                <a:latin typeface="Times New Roman" panose="02020603050405020304" pitchFamily="18" charset="0"/>
                <a:cs typeface="Times New Roman" panose="02020603050405020304" pitchFamily="18" charset="0"/>
              </a:rPr>
              <a:t> России для 9 класса</a:t>
            </a:r>
            <a:r>
              <a:rPr lang="ru-RU" sz="1600" dirty="0">
                <a:solidFill>
                  <a:schemeClr val="tx1"/>
                </a:solidFill>
                <a:latin typeface="Times New Roman" panose="02020603050405020304" pitchFamily="18" charset="0"/>
                <a:cs typeface="Times New Roman" panose="02020603050405020304" pitchFamily="18" charset="0"/>
              </a:rPr>
              <a:t/>
            </a:r>
            <a:br>
              <a:rPr lang="ru-RU" sz="1600" dirty="0">
                <a:solidFill>
                  <a:schemeClr val="tx1"/>
                </a:solidFill>
                <a:latin typeface="Times New Roman" panose="02020603050405020304" pitchFamily="18" charset="0"/>
                <a:cs typeface="Times New Roman" panose="02020603050405020304" pitchFamily="18" charset="0"/>
              </a:rPr>
            </a:br>
            <a:r>
              <a:rPr lang="ru-RU" sz="1400" dirty="0">
                <a:solidFill>
                  <a:schemeClr val="tx1"/>
                </a:solidFill>
                <a:latin typeface="Times New Roman" panose="02020603050405020304" pitchFamily="18" charset="0"/>
                <a:cs typeface="Times New Roman" panose="02020603050405020304" pitchFamily="18" charset="0"/>
              </a:rPr>
              <a:t>1. Баранова К.М., Дули Д., Копылова В.В. и другие. Английский язык (</a:t>
            </a:r>
            <a:r>
              <a:rPr lang="ru-RU" sz="1400" dirty="0" err="1">
                <a:solidFill>
                  <a:schemeClr val="tx1"/>
                </a:solidFill>
                <a:latin typeface="Times New Roman" panose="02020603050405020304" pitchFamily="18" charset="0"/>
                <a:cs typeface="Times New Roman" panose="02020603050405020304" pitchFamily="18" charset="0"/>
              </a:rPr>
              <a:t>Starlight</a:t>
            </a:r>
            <a:r>
              <a:rPr lang="ru-RU" sz="1400" dirty="0">
                <a:solidFill>
                  <a:schemeClr val="tx1"/>
                </a:solidFill>
                <a:latin typeface="Times New Roman" panose="02020603050405020304" pitchFamily="18" charset="0"/>
                <a:cs typeface="Times New Roman" panose="02020603050405020304" pitchFamily="18" charset="0"/>
              </a:rPr>
              <a:t>). М. – АО «Издательство «</a:t>
            </a:r>
            <a:r>
              <a:rPr lang="ru-RU" sz="1400" dirty="0" smtClean="0">
                <a:solidFill>
                  <a:schemeClr val="tx1"/>
                </a:solidFill>
                <a:latin typeface="Times New Roman" panose="02020603050405020304" pitchFamily="18" charset="0"/>
                <a:cs typeface="Times New Roman" panose="02020603050405020304" pitchFamily="18" charset="0"/>
              </a:rPr>
              <a:t>Просвещение»</a:t>
            </a:r>
            <a:br>
              <a:rPr lang="ru-RU" sz="1400" dirty="0" smtClean="0">
                <a:solidFill>
                  <a:schemeClr val="tx1"/>
                </a:solidFill>
                <a:latin typeface="Times New Roman" panose="02020603050405020304" pitchFamily="18" charset="0"/>
                <a:cs typeface="Times New Roman" panose="02020603050405020304" pitchFamily="18" charset="0"/>
              </a:rPr>
            </a:br>
            <a:r>
              <a:rPr lang="ru-RU" sz="1400" dirty="0" smtClean="0">
                <a:solidFill>
                  <a:schemeClr val="tx1"/>
                </a:solidFill>
                <a:latin typeface="Times New Roman" panose="02020603050405020304" pitchFamily="18" charset="0"/>
                <a:cs typeface="Times New Roman" panose="02020603050405020304" pitchFamily="18" charset="0"/>
              </a:rPr>
              <a:t>2</a:t>
            </a:r>
            <a:r>
              <a:rPr lang="ru-RU" sz="1400" dirty="0">
                <a:solidFill>
                  <a:schemeClr val="tx1"/>
                </a:solidFill>
                <a:latin typeface="Times New Roman" panose="02020603050405020304" pitchFamily="18" charset="0"/>
                <a:cs typeface="Times New Roman" panose="02020603050405020304" pitchFamily="18" charset="0"/>
              </a:rPr>
              <a:t>. </a:t>
            </a:r>
            <a:r>
              <a:rPr lang="ru-RU" sz="1400" dirty="0" err="1">
                <a:solidFill>
                  <a:schemeClr val="tx1"/>
                </a:solidFill>
                <a:latin typeface="Times New Roman" panose="02020603050405020304" pitchFamily="18" charset="0"/>
                <a:cs typeface="Times New Roman" panose="02020603050405020304" pitchFamily="18" charset="0"/>
              </a:rPr>
              <a:t>Биболетова</a:t>
            </a:r>
            <a:r>
              <a:rPr lang="ru-RU" sz="1400" dirty="0">
                <a:solidFill>
                  <a:schemeClr val="tx1"/>
                </a:solidFill>
                <a:latin typeface="Times New Roman" panose="02020603050405020304" pitchFamily="18" charset="0"/>
                <a:cs typeface="Times New Roman" panose="02020603050405020304" pitchFamily="18" charset="0"/>
              </a:rPr>
              <a:t> М.З., </a:t>
            </a:r>
            <a:r>
              <a:rPr lang="ru-RU" sz="1400" dirty="0" err="1">
                <a:solidFill>
                  <a:schemeClr val="tx1"/>
                </a:solidFill>
                <a:latin typeface="Times New Roman" panose="02020603050405020304" pitchFamily="18" charset="0"/>
                <a:cs typeface="Times New Roman" panose="02020603050405020304" pitchFamily="18" charset="0"/>
              </a:rPr>
              <a:t>Бабушис</a:t>
            </a:r>
            <a:r>
              <a:rPr lang="ru-RU" sz="1400" dirty="0">
                <a:solidFill>
                  <a:schemeClr val="tx1"/>
                </a:solidFill>
                <a:latin typeface="Times New Roman" panose="02020603050405020304" pitchFamily="18" charset="0"/>
                <a:cs typeface="Times New Roman" panose="02020603050405020304" pitchFamily="18" charset="0"/>
              </a:rPr>
              <a:t> Е.Е., Кларк О.И., Морозова А.Н., Соловьева И.Ю. Английский</a:t>
            </a:r>
            <a:br>
              <a:rPr lang="ru-RU" sz="1400" dirty="0">
                <a:solidFill>
                  <a:schemeClr val="tx1"/>
                </a:solidFill>
                <a:latin typeface="Times New Roman" panose="02020603050405020304" pitchFamily="18" charset="0"/>
                <a:cs typeface="Times New Roman" panose="02020603050405020304" pitchFamily="18" charset="0"/>
              </a:rPr>
            </a:br>
            <a:r>
              <a:rPr lang="ru-RU" sz="1400" dirty="0">
                <a:solidFill>
                  <a:schemeClr val="tx1"/>
                </a:solidFill>
                <a:latin typeface="Times New Roman" panose="02020603050405020304" pitchFamily="18" charset="0"/>
                <a:cs typeface="Times New Roman" panose="02020603050405020304" pitchFamily="18" charset="0"/>
              </a:rPr>
              <a:t>язык («</a:t>
            </a:r>
            <a:r>
              <a:rPr lang="ru-RU" sz="1400" dirty="0" err="1">
                <a:solidFill>
                  <a:schemeClr val="tx1"/>
                </a:solidFill>
                <a:latin typeface="Times New Roman" panose="02020603050405020304" pitchFamily="18" charset="0"/>
                <a:cs typeface="Times New Roman" panose="02020603050405020304" pitchFamily="18" charset="0"/>
              </a:rPr>
              <a:t>Enjoy</a:t>
            </a:r>
            <a:r>
              <a:rPr lang="ru-RU" sz="1400" dirty="0">
                <a:solidFill>
                  <a:schemeClr val="tx1"/>
                </a:solidFill>
                <a:latin typeface="Times New Roman" panose="02020603050405020304" pitchFamily="18" charset="0"/>
                <a:cs typeface="Times New Roman" panose="02020603050405020304" pitchFamily="18" charset="0"/>
              </a:rPr>
              <a:t> </a:t>
            </a:r>
            <a:r>
              <a:rPr lang="ru-RU" sz="1400" dirty="0" err="1">
                <a:solidFill>
                  <a:schemeClr val="tx1"/>
                </a:solidFill>
                <a:latin typeface="Times New Roman" panose="02020603050405020304" pitchFamily="18" charset="0"/>
                <a:cs typeface="Times New Roman" panose="02020603050405020304" pitchFamily="18" charset="0"/>
              </a:rPr>
              <a:t>English</a:t>
            </a:r>
            <a:r>
              <a:rPr lang="ru-RU" sz="1400" dirty="0">
                <a:solidFill>
                  <a:schemeClr val="tx1"/>
                </a:solidFill>
                <a:latin typeface="Times New Roman" panose="02020603050405020304" pitchFamily="18" charset="0"/>
                <a:cs typeface="Times New Roman" panose="02020603050405020304" pitchFamily="18" charset="0"/>
              </a:rPr>
              <a:t>»). М. - ООО «ДРОФА»</a:t>
            </a:r>
            <a:br>
              <a:rPr lang="ru-RU" sz="1400" dirty="0">
                <a:solidFill>
                  <a:schemeClr val="tx1"/>
                </a:solidFill>
                <a:latin typeface="Times New Roman" panose="02020603050405020304" pitchFamily="18" charset="0"/>
                <a:cs typeface="Times New Roman" panose="02020603050405020304" pitchFamily="18" charset="0"/>
              </a:rPr>
            </a:br>
            <a:r>
              <a:rPr lang="ru-RU" sz="1400" dirty="0" smtClean="0">
                <a:solidFill>
                  <a:schemeClr val="tx1"/>
                </a:solidFill>
                <a:latin typeface="Times New Roman" panose="02020603050405020304" pitchFamily="18" charset="0"/>
                <a:cs typeface="Times New Roman" panose="02020603050405020304" pitchFamily="18" charset="0"/>
              </a:rPr>
              <a:t>3. </a:t>
            </a:r>
            <a:r>
              <a:rPr lang="ru-RU" sz="1400" dirty="0" smtClean="0">
                <a:solidFill>
                  <a:schemeClr val="tx1"/>
                </a:solidFill>
                <a:latin typeface="Times New Roman" panose="02020603050405020304" pitchFamily="18" charset="0"/>
                <a:cs typeface="Times New Roman" panose="02020603050405020304" pitchFamily="18" charset="0"/>
              </a:rPr>
              <a:t>Ваулина </a:t>
            </a:r>
            <a:r>
              <a:rPr lang="ru-RU" sz="1400" dirty="0">
                <a:solidFill>
                  <a:schemeClr val="tx1"/>
                </a:solidFill>
                <a:latin typeface="Times New Roman" panose="02020603050405020304" pitchFamily="18" charset="0"/>
                <a:cs typeface="Times New Roman" panose="02020603050405020304" pitchFamily="18" charset="0"/>
              </a:rPr>
              <a:t>Ю.Е., Дули Д., </a:t>
            </a:r>
            <a:r>
              <a:rPr lang="ru-RU" sz="1400" dirty="0" err="1">
                <a:solidFill>
                  <a:schemeClr val="tx1"/>
                </a:solidFill>
                <a:latin typeface="Times New Roman" panose="02020603050405020304" pitchFamily="18" charset="0"/>
                <a:cs typeface="Times New Roman" panose="02020603050405020304" pitchFamily="18" charset="0"/>
              </a:rPr>
              <a:t>П.одоляко</a:t>
            </a:r>
            <a:r>
              <a:rPr lang="ru-RU" sz="1400" dirty="0">
                <a:solidFill>
                  <a:schemeClr val="tx1"/>
                </a:solidFill>
                <a:latin typeface="Times New Roman" panose="02020603050405020304" pitchFamily="18" charset="0"/>
                <a:cs typeface="Times New Roman" panose="02020603050405020304" pitchFamily="18" charset="0"/>
              </a:rPr>
              <a:t> О.Е. и другие. Английский язык (</a:t>
            </a:r>
            <a:r>
              <a:rPr lang="ru-RU" sz="1400" dirty="0" err="1">
                <a:solidFill>
                  <a:schemeClr val="tx1"/>
                </a:solidFill>
                <a:latin typeface="Times New Roman" panose="02020603050405020304" pitchFamily="18" charset="0"/>
                <a:cs typeface="Times New Roman" panose="02020603050405020304" pitchFamily="18" charset="0"/>
              </a:rPr>
              <a:t>Spotlight</a:t>
            </a:r>
            <a:r>
              <a:rPr lang="ru-RU" sz="1400" dirty="0">
                <a:solidFill>
                  <a:schemeClr val="tx1"/>
                </a:solidFill>
                <a:latin typeface="Times New Roman" panose="02020603050405020304" pitchFamily="18" charset="0"/>
                <a:cs typeface="Times New Roman" panose="02020603050405020304" pitchFamily="18" charset="0"/>
              </a:rPr>
              <a:t>: «Английский</a:t>
            </a:r>
            <a:br>
              <a:rPr lang="ru-RU" sz="1400" dirty="0">
                <a:solidFill>
                  <a:schemeClr val="tx1"/>
                </a:solidFill>
                <a:latin typeface="Times New Roman" panose="02020603050405020304" pitchFamily="18" charset="0"/>
                <a:cs typeface="Times New Roman" panose="02020603050405020304" pitchFamily="18" charset="0"/>
              </a:rPr>
            </a:br>
            <a:r>
              <a:rPr lang="ru-RU" sz="1400" dirty="0">
                <a:solidFill>
                  <a:schemeClr val="tx1"/>
                </a:solidFill>
                <a:latin typeface="Times New Roman" panose="02020603050405020304" pitchFamily="18" charset="0"/>
                <a:cs typeface="Times New Roman" panose="02020603050405020304" pitchFamily="18" charset="0"/>
              </a:rPr>
              <a:t>в фокусе»). М. - АО «Издательство «Просвещение»</a:t>
            </a:r>
            <a:br>
              <a:rPr lang="ru-RU" sz="1400" dirty="0">
                <a:solidFill>
                  <a:schemeClr val="tx1"/>
                </a:solidFill>
                <a:latin typeface="Times New Roman" panose="02020603050405020304" pitchFamily="18" charset="0"/>
                <a:cs typeface="Times New Roman" panose="02020603050405020304" pitchFamily="18" charset="0"/>
              </a:rPr>
            </a:br>
            <a:r>
              <a:rPr lang="ru-RU" sz="1400" dirty="0" smtClean="0">
                <a:solidFill>
                  <a:schemeClr val="tx1"/>
                </a:solidFill>
                <a:latin typeface="Times New Roman" panose="02020603050405020304" pitchFamily="18" charset="0"/>
                <a:cs typeface="Times New Roman" panose="02020603050405020304" pitchFamily="18" charset="0"/>
              </a:rPr>
              <a:t>4. </a:t>
            </a:r>
            <a:r>
              <a:rPr lang="ru-RU" sz="1400" dirty="0">
                <a:solidFill>
                  <a:schemeClr val="tx1"/>
                </a:solidFill>
                <a:latin typeface="Times New Roman" panose="02020603050405020304" pitchFamily="18" charset="0"/>
                <a:cs typeface="Times New Roman" panose="02020603050405020304" pitchFamily="18" charset="0"/>
              </a:rPr>
              <a:t>Вербицкая М.В. и другие; под редакцией Вербицкой М.В. Английский язык («</a:t>
            </a:r>
            <a:r>
              <a:rPr lang="ru-RU" sz="1400" dirty="0" err="1">
                <a:solidFill>
                  <a:schemeClr val="tx1"/>
                </a:solidFill>
                <a:latin typeface="Times New Roman" panose="02020603050405020304" pitchFamily="18" charset="0"/>
                <a:cs typeface="Times New Roman" panose="02020603050405020304" pitchFamily="18" charset="0"/>
              </a:rPr>
              <a:t>Forward</a:t>
            </a:r>
            <a:r>
              <a:rPr lang="ru-RU" sz="1400" dirty="0">
                <a:solidFill>
                  <a:schemeClr val="tx1"/>
                </a:solidFill>
                <a:latin typeface="Times New Roman" panose="02020603050405020304" pitchFamily="18" charset="0"/>
                <a:cs typeface="Times New Roman" panose="02020603050405020304" pitchFamily="18" charset="0"/>
              </a:rPr>
              <a:t>»). М.</a:t>
            </a:r>
            <a:br>
              <a:rPr lang="ru-RU" sz="1400" dirty="0">
                <a:solidFill>
                  <a:schemeClr val="tx1"/>
                </a:solidFill>
                <a:latin typeface="Times New Roman" panose="02020603050405020304" pitchFamily="18" charset="0"/>
                <a:cs typeface="Times New Roman" panose="02020603050405020304" pitchFamily="18" charset="0"/>
              </a:rPr>
            </a:br>
            <a:r>
              <a:rPr lang="ru-RU" sz="1400" dirty="0">
                <a:solidFill>
                  <a:schemeClr val="tx1"/>
                </a:solidFill>
                <a:latin typeface="Times New Roman" panose="02020603050405020304" pitchFamily="18" charset="0"/>
                <a:cs typeface="Times New Roman" panose="02020603050405020304" pitchFamily="18" charset="0"/>
              </a:rPr>
              <a:t>- ООО «Издательский центр ВЕНТАНА-ГРАФ»</a:t>
            </a:r>
            <a:br>
              <a:rPr lang="ru-RU" sz="1400" dirty="0">
                <a:solidFill>
                  <a:schemeClr val="tx1"/>
                </a:solidFill>
                <a:latin typeface="Times New Roman" panose="02020603050405020304" pitchFamily="18" charset="0"/>
                <a:cs typeface="Times New Roman" panose="02020603050405020304" pitchFamily="18" charset="0"/>
              </a:rPr>
            </a:br>
            <a:r>
              <a:rPr lang="ru-RU" sz="1400" dirty="0" smtClean="0">
                <a:solidFill>
                  <a:schemeClr val="tx1"/>
                </a:solidFill>
                <a:latin typeface="Times New Roman" panose="02020603050405020304" pitchFamily="18" charset="0"/>
                <a:cs typeface="Times New Roman" panose="02020603050405020304" pitchFamily="18" charset="0"/>
              </a:rPr>
              <a:t>5. </a:t>
            </a:r>
            <a:r>
              <a:rPr lang="ru-RU" sz="1400" dirty="0">
                <a:solidFill>
                  <a:schemeClr val="tx1"/>
                </a:solidFill>
                <a:latin typeface="Times New Roman" panose="02020603050405020304" pitchFamily="18" charset="0"/>
                <a:cs typeface="Times New Roman" panose="02020603050405020304" pitchFamily="18" charset="0"/>
              </a:rPr>
              <a:t>Афанасьева О.В., Михеева И.В. Английский язык. М. - АО «Издательство «Просвещение»</a:t>
            </a:r>
            <a:br>
              <a:rPr lang="ru-RU" sz="1400" dirty="0">
                <a:solidFill>
                  <a:schemeClr val="tx1"/>
                </a:solidFill>
                <a:latin typeface="Times New Roman" panose="02020603050405020304" pitchFamily="18" charset="0"/>
                <a:cs typeface="Times New Roman" panose="02020603050405020304" pitchFamily="18" charset="0"/>
              </a:rPr>
            </a:br>
            <a:r>
              <a:rPr lang="ru-RU" sz="1400" dirty="0" smtClean="0">
                <a:solidFill>
                  <a:schemeClr val="tx1"/>
                </a:solidFill>
                <a:latin typeface="Times New Roman" panose="02020603050405020304" pitchFamily="18" charset="0"/>
                <a:cs typeface="Times New Roman" panose="02020603050405020304" pitchFamily="18" charset="0"/>
              </a:rPr>
              <a:t>6.. </a:t>
            </a:r>
            <a:r>
              <a:rPr lang="ru-RU" sz="1400" dirty="0">
                <a:solidFill>
                  <a:schemeClr val="tx1"/>
                </a:solidFill>
                <a:latin typeface="Times New Roman" panose="02020603050405020304" pitchFamily="18" charset="0"/>
                <a:cs typeface="Times New Roman" panose="02020603050405020304" pitchFamily="18" charset="0"/>
              </a:rPr>
              <a:t>Комарова Ю.А., Ларионова И.В.  Английский язык. М. - ООО «Русское слово-учебник»</a:t>
            </a:r>
            <a:br>
              <a:rPr lang="ru-RU" sz="1400" dirty="0">
                <a:solidFill>
                  <a:schemeClr val="tx1"/>
                </a:solidFill>
                <a:latin typeface="Times New Roman" panose="02020603050405020304" pitchFamily="18" charset="0"/>
                <a:cs typeface="Times New Roman" panose="02020603050405020304" pitchFamily="18" charset="0"/>
              </a:rPr>
            </a:br>
            <a:r>
              <a:rPr lang="ru-RU" sz="1400" dirty="0" smtClean="0">
                <a:solidFill>
                  <a:schemeClr val="tx1"/>
                </a:solidFill>
                <a:latin typeface="Times New Roman" panose="02020603050405020304" pitchFamily="18" charset="0"/>
                <a:cs typeface="Times New Roman" panose="02020603050405020304" pitchFamily="18" charset="0"/>
              </a:rPr>
              <a:t>7. </a:t>
            </a:r>
            <a:r>
              <a:rPr lang="ru-RU" sz="1400" dirty="0">
                <a:solidFill>
                  <a:schemeClr val="tx1"/>
                </a:solidFill>
                <a:latin typeface="Times New Roman" panose="02020603050405020304" pitchFamily="18" charset="0"/>
                <a:cs typeface="Times New Roman" panose="02020603050405020304" pitchFamily="18" charset="0"/>
              </a:rPr>
              <a:t>Гроза О.Л., </a:t>
            </a:r>
            <a:r>
              <a:rPr lang="ru-RU" sz="1400" dirty="0" err="1">
                <a:solidFill>
                  <a:schemeClr val="tx1"/>
                </a:solidFill>
                <a:latin typeface="Times New Roman" panose="02020603050405020304" pitchFamily="18" charset="0"/>
                <a:cs typeface="Times New Roman" panose="02020603050405020304" pitchFamily="18" charset="0"/>
              </a:rPr>
              <a:t>Дворецкая</a:t>
            </a:r>
            <a:r>
              <a:rPr lang="ru-RU" sz="1400" dirty="0">
                <a:solidFill>
                  <a:schemeClr val="tx1"/>
                </a:solidFill>
                <a:latin typeface="Times New Roman" panose="02020603050405020304" pitchFamily="18" charset="0"/>
                <a:cs typeface="Times New Roman" panose="02020603050405020304" pitchFamily="18" charset="0"/>
              </a:rPr>
              <a:t> О.Б., </a:t>
            </a:r>
            <a:r>
              <a:rPr lang="ru-RU" sz="1400" dirty="0" err="1">
                <a:solidFill>
                  <a:schemeClr val="tx1"/>
                </a:solidFill>
                <a:latin typeface="Times New Roman" panose="02020603050405020304" pitchFamily="18" charset="0"/>
                <a:cs typeface="Times New Roman" panose="02020603050405020304" pitchFamily="18" charset="0"/>
              </a:rPr>
              <a:t>Казырбаева</a:t>
            </a:r>
            <a:r>
              <a:rPr lang="ru-RU" sz="1400" dirty="0">
                <a:solidFill>
                  <a:schemeClr val="tx1"/>
                </a:solidFill>
                <a:latin typeface="Times New Roman" panose="02020603050405020304" pitchFamily="18" charset="0"/>
                <a:cs typeface="Times New Roman" panose="02020603050405020304" pitchFamily="18" charset="0"/>
              </a:rPr>
              <a:t> Н.Ю., Клименко В.В., Мичурина М.Л., </a:t>
            </a:r>
            <a:r>
              <a:rPr lang="ru-RU" sz="1400" dirty="0" smtClean="0">
                <a:solidFill>
                  <a:schemeClr val="tx1"/>
                </a:solidFill>
                <a:latin typeface="Times New Roman" panose="02020603050405020304" pitchFamily="18" charset="0"/>
                <a:cs typeface="Times New Roman" panose="02020603050405020304" pitchFamily="18" charset="0"/>
              </a:rPr>
              <a:t>Новикова</a:t>
            </a:r>
            <a:br>
              <a:rPr lang="ru-RU" sz="1400" dirty="0" smtClean="0">
                <a:solidFill>
                  <a:schemeClr val="tx1"/>
                </a:solidFill>
                <a:latin typeface="Times New Roman" panose="02020603050405020304" pitchFamily="18" charset="0"/>
                <a:cs typeface="Times New Roman" panose="02020603050405020304" pitchFamily="18" charset="0"/>
              </a:rPr>
            </a:br>
            <a:r>
              <a:rPr lang="ru-RU" sz="1400" dirty="0" smtClean="0">
                <a:solidFill>
                  <a:schemeClr val="tx1"/>
                </a:solidFill>
                <a:latin typeface="Times New Roman" panose="02020603050405020304" pitchFamily="18" charset="0"/>
                <a:cs typeface="Times New Roman" panose="02020603050405020304" pitchFamily="18" charset="0"/>
              </a:rPr>
              <a:t>Н.В</a:t>
            </a:r>
            <a:r>
              <a:rPr lang="ru-RU" sz="1400" dirty="0">
                <a:solidFill>
                  <a:schemeClr val="tx1"/>
                </a:solidFill>
                <a:latin typeface="Times New Roman" panose="02020603050405020304" pitchFamily="18" charset="0"/>
                <a:cs typeface="Times New Roman" panose="02020603050405020304" pitchFamily="18" charset="0"/>
              </a:rPr>
              <a:t>., Рыжкова Т.Н., Шалимова Е.Ю. Английский язык («</a:t>
            </a:r>
            <a:r>
              <a:rPr lang="ru-RU" sz="1400" dirty="0" err="1">
                <a:solidFill>
                  <a:schemeClr val="tx1"/>
                </a:solidFill>
                <a:latin typeface="Times New Roman" panose="02020603050405020304" pitchFamily="18" charset="0"/>
                <a:cs typeface="Times New Roman" panose="02020603050405020304" pitchFamily="18" charset="0"/>
              </a:rPr>
              <a:t>New</a:t>
            </a:r>
            <a:r>
              <a:rPr lang="ru-RU" sz="1400" dirty="0">
                <a:solidFill>
                  <a:schemeClr val="tx1"/>
                </a:solidFill>
                <a:latin typeface="Times New Roman" panose="02020603050405020304" pitchFamily="18" charset="0"/>
                <a:cs typeface="Times New Roman" panose="02020603050405020304" pitchFamily="18" charset="0"/>
              </a:rPr>
              <a:t> </a:t>
            </a:r>
            <a:r>
              <a:rPr lang="ru-RU" sz="1400" dirty="0" err="1">
                <a:solidFill>
                  <a:schemeClr val="tx1"/>
                </a:solidFill>
                <a:latin typeface="Times New Roman" panose="02020603050405020304" pitchFamily="18" charset="0"/>
                <a:cs typeface="Times New Roman" panose="02020603050405020304" pitchFamily="18" charset="0"/>
              </a:rPr>
              <a:t>Millennium</a:t>
            </a:r>
            <a:r>
              <a:rPr lang="ru-RU" sz="1400" dirty="0">
                <a:solidFill>
                  <a:schemeClr val="tx1"/>
                </a:solidFill>
                <a:latin typeface="Times New Roman" panose="02020603050405020304" pitchFamily="18" charset="0"/>
                <a:cs typeface="Times New Roman" panose="02020603050405020304" pitchFamily="18" charset="0"/>
              </a:rPr>
              <a:t> </a:t>
            </a:r>
            <a:r>
              <a:rPr lang="ru-RU" sz="1400" dirty="0" err="1">
                <a:solidFill>
                  <a:schemeClr val="tx1"/>
                </a:solidFill>
                <a:latin typeface="Times New Roman" panose="02020603050405020304" pitchFamily="18" charset="0"/>
                <a:cs typeface="Times New Roman" panose="02020603050405020304" pitchFamily="18" charset="0"/>
              </a:rPr>
              <a:t>English</a:t>
            </a:r>
            <a:r>
              <a:rPr lang="ru-RU" sz="1400" dirty="0" smtClean="0">
                <a:solidFill>
                  <a:schemeClr val="tx1"/>
                </a:solidFill>
                <a:latin typeface="Times New Roman" panose="02020603050405020304" pitchFamily="18" charset="0"/>
                <a:cs typeface="Times New Roman" panose="02020603050405020304" pitchFamily="18" charset="0"/>
              </a:rPr>
              <a:t>»).</a:t>
            </a:r>
            <a:r>
              <a:rPr lang="ru-RU" sz="1400" dirty="0">
                <a:solidFill>
                  <a:schemeClr val="tx1"/>
                </a:solidFill>
                <a:latin typeface="Times New Roman" panose="02020603050405020304" pitchFamily="18" charset="0"/>
                <a:cs typeface="Times New Roman" panose="02020603050405020304" pitchFamily="18" charset="0"/>
              </a:rPr>
              <a:t/>
            </a:r>
            <a:br>
              <a:rPr lang="ru-RU" sz="1400" dirty="0">
                <a:solidFill>
                  <a:schemeClr val="tx1"/>
                </a:solidFill>
                <a:latin typeface="Times New Roman" panose="02020603050405020304" pitchFamily="18" charset="0"/>
                <a:cs typeface="Times New Roman" panose="02020603050405020304" pitchFamily="18" charset="0"/>
              </a:rPr>
            </a:br>
            <a:r>
              <a:rPr lang="ru-RU" sz="1400" dirty="0" smtClean="0">
                <a:solidFill>
                  <a:schemeClr val="tx1"/>
                </a:solidFill>
                <a:latin typeface="Times New Roman" panose="02020603050405020304" pitchFamily="18" charset="0"/>
                <a:cs typeface="Times New Roman" panose="02020603050405020304" pitchFamily="18" charset="0"/>
              </a:rPr>
              <a:t/>
            </a:r>
            <a:br>
              <a:rPr lang="ru-RU" sz="1400" dirty="0" smtClean="0">
                <a:solidFill>
                  <a:schemeClr val="tx1"/>
                </a:solidFill>
                <a:latin typeface="Times New Roman" panose="02020603050405020304" pitchFamily="18" charset="0"/>
                <a:cs typeface="Times New Roman" panose="02020603050405020304" pitchFamily="18" charset="0"/>
              </a:rPr>
            </a:br>
            <a:r>
              <a:rPr lang="ru-RU" sz="1600" b="1" dirty="0" smtClean="0">
                <a:solidFill>
                  <a:schemeClr val="tx1"/>
                </a:solidFill>
                <a:latin typeface="Times New Roman" panose="02020603050405020304" pitchFamily="18" charset="0"/>
                <a:cs typeface="Times New Roman" panose="02020603050405020304" pitchFamily="18" charset="0"/>
              </a:rPr>
              <a:t>Интернет-ресурсы</a:t>
            </a:r>
            <a:r>
              <a:rPr lang="en-US" sz="1400" dirty="0" smtClean="0">
                <a:solidFill>
                  <a:schemeClr val="tx1"/>
                </a:solidFill>
                <a:latin typeface="Times New Roman" panose="02020603050405020304" pitchFamily="18" charset="0"/>
                <a:cs typeface="Times New Roman" panose="02020603050405020304" pitchFamily="18" charset="0"/>
              </a:rPr>
              <a:t/>
            </a:r>
            <a:br>
              <a:rPr lang="en-US" sz="1400" dirty="0" smtClean="0">
                <a:solidFill>
                  <a:schemeClr val="tx1"/>
                </a:solidFill>
                <a:latin typeface="Times New Roman" panose="02020603050405020304" pitchFamily="18" charset="0"/>
                <a:cs typeface="Times New Roman" panose="02020603050405020304" pitchFamily="18" charset="0"/>
              </a:rPr>
            </a:br>
            <a:r>
              <a:rPr lang="ru-RU" sz="1400" dirty="0" smtClean="0">
                <a:solidFill>
                  <a:schemeClr val="tx1"/>
                </a:solidFill>
                <a:latin typeface="Times New Roman" panose="02020603050405020304" pitchFamily="18" charset="0"/>
                <a:cs typeface="Times New Roman" panose="02020603050405020304" pitchFamily="18" charset="0"/>
              </a:rPr>
              <a:t>ФГБНУ «Федеральный институт педагогических измерений»</a:t>
            </a:r>
            <a:br>
              <a:rPr lang="ru-RU" sz="1400" dirty="0" smtClean="0">
                <a:solidFill>
                  <a:schemeClr val="tx1"/>
                </a:solidFill>
                <a:latin typeface="Times New Roman" panose="02020603050405020304" pitchFamily="18" charset="0"/>
                <a:cs typeface="Times New Roman" panose="02020603050405020304" pitchFamily="18" charset="0"/>
              </a:rPr>
            </a:br>
            <a:r>
              <a:rPr lang="en-US" sz="1400" dirty="0" smtClean="0">
                <a:solidFill>
                  <a:schemeClr val="tx1"/>
                </a:solidFill>
                <a:latin typeface="Times New Roman" panose="02020603050405020304" pitchFamily="18" charset="0"/>
                <a:cs typeface="Times New Roman" panose="02020603050405020304" pitchFamily="18" charset="0"/>
                <a:hlinkClick r:id="rId2"/>
              </a:rPr>
              <a:t>https</a:t>
            </a:r>
            <a:r>
              <a:rPr lang="en-US" sz="1400" dirty="0">
                <a:solidFill>
                  <a:schemeClr val="tx1"/>
                </a:solidFill>
                <a:latin typeface="Times New Roman" panose="02020603050405020304" pitchFamily="18" charset="0"/>
                <a:cs typeface="Times New Roman" panose="02020603050405020304" pitchFamily="18" charset="0"/>
                <a:hlinkClick r:id="rId2"/>
              </a:rPr>
              <a:t>://</a:t>
            </a:r>
            <a:r>
              <a:rPr lang="en-US" sz="1400" dirty="0" smtClean="0">
                <a:solidFill>
                  <a:schemeClr val="tx1"/>
                </a:solidFill>
                <a:latin typeface="Times New Roman" panose="02020603050405020304" pitchFamily="18" charset="0"/>
                <a:cs typeface="Times New Roman" panose="02020603050405020304" pitchFamily="18" charset="0"/>
                <a:hlinkClick r:id="rId2"/>
              </a:rPr>
              <a:t>fipi.ru</a:t>
            </a:r>
            <a:r>
              <a:rPr lang="en-US" sz="1400" dirty="0" smtClean="0">
                <a:solidFill>
                  <a:schemeClr val="tx1"/>
                </a:solidFill>
                <a:latin typeface="Times New Roman" panose="02020603050405020304" pitchFamily="18" charset="0"/>
                <a:cs typeface="Times New Roman" panose="02020603050405020304" pitchFamily="18" charset="0"/>
              </a:rPr>
              <a:t/>
            </a:r>
            <a:br>
              <a:rPr lang="en-US" sz="1400" dirty="0" smtClean="0">
                <a:solidFill>
                  <a:schemeClr val="tx1"/>
                </a:solidFill>
                <a:latin typeface="Times New Roman" panose="02020603050405020304" pitchFamily="18" charset="0"/>
                <a:cs typeface="Times New Roman" panose="02020603050405020304" pitchFamily="18" charset="0"/>
              </a:rPr>
            </a:br>
            <a:r>
              <a:rPr lang="ru-RU" sz="1400" dirty="0" smtClean="0">
                <a:solidFill>
                  <a:schemeClr val="tx1"/>
                </a:solidFill>
                <a:latin typeface="Times New Roman" panose="02020603050405020304" pitchFamily="18" charset="0"/>
                <a:cs typeface="Times New Roman" panose="02020603050405020304" pitchFamily="18" charset="0"/>
              </a:rPr>
              <a:t>Онлайн школа </a:t>
            </a:r>
            <a:r>
              <a:rPr lang="en-US" sz="1400" dirty="0" err="1" smtClean="0">
                <a:solidFill>
                  <a:schemeClr val="tx1"/>
                </a:solidFill>
                <a:latin typeface="Times New Roman" panose="02020603050405020304" pitchFamily="18" charset="0"/>
                <a:cs typeface="Times New Roman" panose="02020603050405020304" pitchFamily="18" charset="0"/>
              </a:rPr>
              <a:t>S</a:t>
            </a:r>
            <a:r>
              <a:rPr lang="en-US" sz="1400" dirty="0" err="1">
                <a:solidFill>
                  <a:schemeClr val="tx1"/>
                </a:solidFill>
                <a:latin typeface="Times New Roman" panose="02020603050405020304" pitchFamily="18" charset="0"/>
                <a:cs typeface="Times New Roman" panose="02020603050405020304" pitchFamily="18" charset="0"/>
              </a:rPr>
              <a:t>k</a:t>
            </a:r>
            <a:r>
              <a:rPr lang="en-US" sz="1400" dirty="0" err="1" smtClean="0">
                <a:solidFill>
                  <a:schemeClr val="tx1"/>
                </a:solidFill>
                <a:latin typeface="Times New Roman" panose="02020603050405020304" pitchFamily="18" charset="0"/>
                <a:cs typeface="Times New Roman" panose="02020603050405020304" pitchFamily="18" charset="0"/>
              </a:rPr>
              <a:t>ysmart</a:t>
            </a:r>
            <a:r>
              <a:rPr lang="ru-RU" sz="1400" dirty="0" smtClean="0">
                <a:solidFill>
                  <a:schemeClr val="tx1"/>
                </a:solidFill>
                <a:latin typeface="Times New Roman" panose="02020603050405020304" pitchFamily="18" charset="0"/>
                <a:cs typeface="Times New Roman" panose="02020603050405020304" pitchFamily="18" charset="0"/>
              </a:rPr>
              <a:t/>
            </a:r>
            <a:br>
              <a:rPr lang="ru-RU" sz="1400" dirty="0" smtClean="0">
                <a:solidFill>
                  <a:schemeClr val="tx1"/>
                </a:solidFill>
                <a:latin typeface="Times New Roman" panose="02020603050405020304" pitchFamily="18" charset="0"/>
                <a:cs typeface="Times New Roman" panose="02020603050405020304" pitchFamily="18" charset="0"/>
              </a:rPr>
            </a:br>
            <a:r>
              <a:rPr lang="en-US" sz="1400" dirty="0">
                <a:solidFill>
                  <a:schemeClr val="tx1"/>
                </a:solidFill>
                <a:latin typeface="Times New Roman" panose="02020603050405020304" pitchFamily="18" charset="0"/>
                <a:cs typeface="Times New Roman" panose="02020603050405020304" pitchFamily="18" charset="0"/>
                <a:hlinkClick r:id="rId3"/>
              </a:rPr>
              <a:t>https://</a:t>
            </a:r>
            <a:r>
              <a:rPr lang="en-US" sz="1400" dirty="0" smtClean="0">
                <a:solidFill>
                  <a:schemeClr val="tx1"/>
                </a:solidFill>
                <a:latin typeface="Times New Roman" panose="02020603050405020304" pitchFamily="18" charset="0"/>
                <a:cs typeface="Times New Roman" panose="02020603050405020304" pitchFamily="18" charset="0"/>
                <a:hlinkClick r:id="rId3"/>
              </a:rPr>
              <a:t>skysmart.ru</a:t>
            </a:r>
            <a:r>
              <a:rPr lang="ru-RU" sz="1400" dirty="0" smtClean="0">
                <a:solidFill>
                  <a:schemeClr val="tx1"/>
                </a:solidFill>
                <a:latin typeface="Times New Roman" panose="02020603050405020304" pitchFamily="18" charset="0"/>
                <a:cs typeface="Times New Roman" panose="02020603050405020304" pitchFamily="18" charset="0"/>
              </a:rPr>
              <a:t/>
            </a:r>
            <a:br>
              <a:rPr lang="ru-RU" sz="1400" dirty="0" smtClean="0">
                <a:solidFill>
                  <a:schemeClr val="tx1"/>
                </a:solidFill>
                <a:latin typeface="Times New Roman" panose="02020603050405020304" pitchFamily="18" charset="0"/>
                <a:cs typeface="Times New Roman" panose="02020603050405020304" pitchFamily="18" charset="0"/>
              </a:rPr>
            </a:br>
            <a:r>
              <a:rPr lang="ru-RU" sz="1400" dirty="0" smtClean="0">
                <a:solidFill>
                  <a:schemeClr val="tx1"/>
                </a:solidFill>
                <a:latin typeface="Times New Roman" panose="02020603050405020304" pitchFamily="18" charset="0"/>
                <a:cs typeface="Times New Roman" panose="02020603050405020304" pitchFamily="18" charset="0"/>
              </a:rPr>
              <a:t>Образовательный портал для подготовки к экзаменам </a:t>
            </a:r>
            <a:r>
              <a:rPr lang="ru-RU" sz="1400" dirty="0" smtClean="0">
                <a:solidFill>
                  <a:schemeClr val="tx1"/>
                </a:solidFill>
                <a:latin typeface="Times New Roman" panose="02020603050405020304" pitchFamily="18" charset="0"/>
                <a:cs typeface="Times New Roman" panose="02020603050405020304" pitchFamily="18" charset="0"/>
                <a:hlinkClick r:id="rId4"/>
              </a:rPr>
              <a:t>«Сдам ГИА. Решу ОГЭ»</a:t>
            </a:r>
            <a:br>
              <a:rPr lang="ru-RU" sz="1400" dirty="0" smtClean="0">
                <a:solidFill>
                  <a:schemeClr val="tx1"/>
                </a:solidFill>
                <a:latin typeface="Times New Roman" panose="02020603050405020304" pitchFamily="18" charset="0"/>
                <a:cs typeface="Times New Roman" panose="02020603050405020304" pitchFamily="18" charset="0"/>
                <a:hlinkClick r:id="rId4"/>
              </a:rPr>
            </a:br>
            <a:r>
              <a:rPr lang="ru-RU" sz="1400" dirty="0" smtClean="0">
                <a:solidFill>
                  <a:schemeClr val="tx1"/>
                </a:solidFill>
                <a:latin typeface="Times New Roman" panose="02020603050405020304" pitchFamily="18" charset="0"/>
                <a:cs typeface="Times New Roman" panose="02020603050405020304" pitchFamily="18" charset="0"/>
                <a:hlinkClick r:id="rId4"/>
              </a:rPr>
              <a:t>»</a:t>
            </a:r>
            <a:r>
              <a:rPr lang="en-US" sz="1800" dirty="0" smtClean="0">
                <a:solidFill>
                  <a:schemeClr val="tx1"/>
                </a:solidFill>
                <a:latin typeface="Times New Roman" panose="02020603050405020304" pitchFamily="18" charset="0"/>
                <a:cs typeface="Times New Roman" panose="02020603050405020304" pitchFamily="18" charset="0"/>
                <a:hlinkClick r:id="rId4"/>
              </a:rPr>
              <a:t>https://en-oge.sdamgia.ru</a:t>
            </a:r>
            <a:r>
              <a:rPr lang="en-US" sz="1800" dirty="0" smtClean="0">
                <a:solidFill>
                  <a:schemeClr val="tx1"/>
                </a:solidFill>
                <a:latin typeface="Times New Roman" panose="02020603050405020304" pitchFamily="18" charset="0"/>
                <a:cs typeface="Times New Roman" panose="02020603050405020304" pitchFamily="18" charset="0"/>
              </a:rPr>
              <a:t/>
            </a:r>
            <a:br>
              <a:rPr lang="en-US" sz="1800" dirty="0" smtClean="0">
                <a:solidFill>
                  <a:schemeClr val="tx1"/>
                </a:solidFill>
                <a:latin typeface="Times New Roman" panose="02020603050405020304" pitchFamily="18" charset="0"/>
                <a:cs typeface="Times New Roman" panose="02020603050405020304" pitchFamily="18" charset="0"/>
              </a:rPr>
            </a:br>
            <a:r>
              <a:rPr lang="ru-RU" sz="1400" dirty="0" smtClean="0">
                <a:solidFill>
                  <a:schemeClr val="tx1"/>
                </a:solidFill>
                <a:latin typeface="Times New Roman" panose="02020603050405020304" pitchFamily="18" charset="0"/>
                <a:cs typeface="Times New Roman" panose="02020603050405020304" pitchFamily="18" charset="0"/>
              </a:rPr>
              <a:t>Онлайн платформа «</a:t>
            </a:r>
            <a:r>
              <a:rPr lang="ru-RU" sz="1400" dirty="0" err="1" smtClean="0">
                <a:solidFill>
                  <a:schemeClr val="tx1"/>
                </a:solidFill>
                <a:latin typeface="Times New Roman" panose="02020603050405020304" pitchFamily="18" charset="0"/>
                <a:cs typeface="Times New Roman" panose="02020603050405020304" pitchFamily="18" charset="0"/>
              </a:rPr>
              <a:t>Фоксфорд</a:t>
            </a:r>
            <a:r>
              <a:rPr lang="ru-RU" sz="1400" dirty="0" smtClean="0">
                <a:solidFill>
                  <a:schemeClr val="tx1"/>
                </a:solidFill>
                <a:latin typeface="Times New Roman" panose="02020603050405020304" pitchFamily="18" charset="0"/>
                <a:cs typeface="Times New Roman" panose="02020603050405020304" pitchFamily="18" charset="0"/>
              </a:rPr>
              <a:t>» бесплатные </a:t>
            </a:r>
            <a:r>
              <a:rPr lang="ru-RU" sz="1400" dirty="0" err="1" smtClean="0">
                <a:solidFill>
                  <a:schemeClr val="tx1"/>
                </a:solidFill>
                <a:latin typeface="Times New Roman" panose="02020603050405020304" pitchFamily="18" charset="0"/>
                <a:cs typeface="Times New Roman" panose="02020603050405020304" pitchFamily="18" charset="0"/>
              </a:rPr>
              <a:t>вебинары</a:t>
            </a:r>
            <a:r>
              <a:rPr lang="ru-RU" sz="1400" dirty="0" smtClean="0">
                <a:solidFill>
                  <a:schemeClr val="tx1"/>
                </a:solidFill>
                <a:latin typeface="Times New Roman" panose="02020603050405020304" pitchFamily="18" charset="0"/>
                <a:cs typeface="Times New Roman" panose="02020603050405020304" pitchFamily="18" charset="0"/>
              </a:rPr>
              <a:t> по подготовке к ОГЭ</a:t>
            </a:r>
            <a:br>
              <a:rPr lang="ru-RU" sz="1400" dirty="0" smtClean="0">
                <a:solidFill>
                  <a:schemeClr val="tx1"/>
                </a:solidFill>
                <a:latin typeface="Times New Roman" panose="02020603050405020304" pitchFamily="18" charset="0"/>
                <a:cs typeface="Times New Roman" panose="02020603050405020304" pitchFamily="18" charset="0"/>
              </a:rPr>
            </a:br>
            <a:r>
              <a:rPr lang="en-US" sz="1800" dirty="0" smtClean="0">
                <a:solidFill>
                  <a:schemeClr val="tx1"/>
                </a:solidFill>
                <a:latin typeface="Times New Roman" panose="02020603050405020304" pitchFamily="18" charset="0"/>
                <a:cs typeface="Times New Roman" panose="02020603050405020304" pitchFamily="18" charset="0"/>
                <a:hlinkClick r:id="rId5"/>
              </a:rPr>
              <a:t>https</a:t>
            </a:r>
            <a:r>
              <a:rPr lang="en-US" sz="1800" dirty="0">
                <a:solidFill>
                  <a:schemeClr val="tx1"/>
                </a:solidFill>
                <a:latin typeface="Times New Roman" panose="02020603050405020304" pitchFamily="18" charset="0"/>
                <a:cs typeface="Times New Roman" panose="02020603050405020304" pitchFamily="18" charset="0"/>
                <a:hlinkClick r:id="rId5"/>
              </a:rPr>
              <a:t>://</a:t>
            </a:r>
            <a:r>
              <a:rPr lang="en-US" sz="1800" dirty="0" smtClean="0">
                <a:solidFill>
                  <a:schemeClr val="tx1"/>
                </a:solidFill>
                <a:latin typeface="Times New Roman" panose="02020603050405020304" pitchFamily="18" charset="0"/>
                <a:cs typeface="Times New Roman" panose="02020603050405020304" pitchFamily="18" charset="0"/>
                <a:hlinkClick r:id="rId5"/>
              </a:rPr>
              <a:t>oge.foxford.ru</a:t>
            </a:r>
            <a:r>
              <a:rPr lang="ru-RU" sz="1800" dirty="0" smtClean="0">
                <a:solidFill>
                  <a:schemeClr val="tx1"/>
                </a:solidFill>
                <a:latin typeface="Times New Roman" panose="02020603050405020304" pitchFamily="18" charset="0"/>
                <a:cs typeface="Times New Roman" panose="02020603050405020304" pitchFamily="18" charset="0"/>
              </a:rPr>
              <a:t/>
            </a:r>
            <a:br>
              <a:rPr lang="ru-RU" sz="1800" dirty="0" smtClean="0">
                <a:solidFill>
                  <a:schemeClr val="tx1"/>
                </a:solidFill>
                <a:latin typeface="Times New Roman" panose="02020603050405020304" pitchFamily="18" charset="0"/>
                <a:cs typeface="Times New Roman" panose="02020603050405020304" pitchFamily="18" charset="0"/>
              </a:rPr>
            </a:br>
            <a:endParaRPr lang="ru-RU" sz="1800" dirty="0">
              <a:solidFill>
                <a:schemeClr val="tx1"/>
              </a:solidFill>
            </a:endParaRPr>
          </a:p>
        </p:txBody>
      </p:sp>
    </p:spTree>
    <p:extLst>
      <p:ext uri="{BB962C8B-B14F-4D97-AF65-F5344CB8AC3E}">
        <p14:creationId xmlns:p14="http://schemas.microsoft.com/office/powerpoint/2010/main" val="2981249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0552" y="332656"/>
            <a:ext cx="8229600" cy="1714202"/>
          </a:xfrm>
        </p:spPr>
        <p:txBody>
          <a:bodyPr>
            <a:noAutofit/>
          </a:bodyPr>
          <a:lstStyle/>
          <a:p>
            <a:pPr>
              <a:lnSpc>
                <a:spcPct val="100000"/>
              </a:lnSpc>
            </a:pPr>
            <a:r>
              <a:rPr lang="ru-RU" sz="3200" b="1" dirty="0" smtClean="0">
                <a:solidFill>
                  <a:schemeClr val="tx2"/>
                </a:solidFill>
                <a:latin typeface="Times New Roman" panose="02020603050405020304" pitchFamily="18" charset="0"/>
                <a:cs typeface="Times New Roman" panose="02020603050405020304" pitchFamily="18" charset="0"/>
              </a:rPr>
              <a:t/>
            </a:r>
            <a:br>
              <a:rPr lang="ru-RU" sz="3200" b="1" dirty="0" smtClean="0">
                <a:solidFill>
                  <a:schemeClr val="tx2"/>
                </a:solidFill>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
            </a:r>
            <a:br>
              <a:rPr lang="ru-RU" sz="3200" b="1" dirty="0">
                <a:latin typeface="Times New Roman" panose="02020603050405020304" pitchFamily="18" charset="0"/>
                <a:cs typeface="Times New Roman" panose="02020603050405020304" pitchFamily="18" charset="0"/>
              </a:rPr>
            </a:br>
            <a:r>
              <a:rPr lang="ru-RU" sz="3200" b="1" dirty="0" smtClean="0">
                <a:solidFill>
                  <a:schemeClr val="tx2"/>
                </a:solidFill>
                <a:latin typeface="Times New Roman" panose="02020603050405020304" pitchFamily="18" charset="0"/>
                <a:cs typeface="Times New Roman" panose="02020603050405020304" pitchFamily="18" charset="0"/>
              </a:rPr>
              <a:t>Структура основного государственного экзамена </a:t>
            </a:r>
            <a:r>
              <a:rPr lang="ru-RU" sz="3200" b="1" dirty="0">
                <a:latin typeface="Times New Roman" panose="02020603050405020304" pitchFamily="18" charset="0"/>
                <a:cs typeface="Times New Roman" panose="02020603050405020304" pitchFamily="18" charset="0"/>
              </a:rPr>
              <a:t> </a:t>
            </a:r>
            <a:r>
              <a:rPr lang="ru-RU" sz="3200" b="1" dirty="0" smtClean="0">
                <a:solidFill>
                  <a:schemeClr val="tx2"/>
                </a:solidFill>
                <a:latin typeface="Times New Roman" panose="02020603050405020304" pitchFamily="18" charset="0"/>
                <a:cs typeface="Times New Roman" panose="02020603050405020304" pitchFamily="18" charset="0"/>
              </a:rPr>
              <a:t>по английскому языку </a:t>
            </a:r>
            <a:br>
              <a:rPr lang="ru-RU" sz="3200" b="1" dirty="0" smtClean="0">
                <a:solidFill>
                  <a:schemeClr val="tx2"/>
                </a:solidFill>
                <a:latin typeface="Times New Roman" panose="02020603050405020304" pitchFamily="18" charset="0"/>
                <a:cs typeface="Times New Roman" panose="02020603050405020304" pitchFamily="18" charset="0"/>
              </a:rPr>
            </a:br>
            <a:r>
              <a:rPr lang="ru-RU" sz="3200" b="1" dirty="0" smtClean="0">
                <a:solidFill>
                  <a:schemeClr val="tx2"/>
                </a:solidFill>
                <a:latin typeface="Times New Roman" panose="02020603050405020304" pitchFamily="18" charset="0"/>
                <a:cs typeface="Times New Roman" panose="02020603050405020304" pitchFamily="18" charset="0"/>
              </a:rPr>
              <a:t>в 2023 году </a:t>
            </a:r>
            <a:endParaRPr lang="ru-RU" sz="3200" b="1" dirty="0">
              <a:solidFill>
                <a:schemeClr val="tx2"/>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507277" y="2204864"/>
            <a:ext cx="8496944" cy="4247317"/>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Изменения структуры и содержания КИМ </a:t>
            </a:r>
            <a:r>
              <a:rPr lang="ru-RU" dirty="0" smtClean="0">
                <a:latin typeface="Times New Roman" panose="02020603050405020304" pitchFamily="18" charset="0"/>
                <a:cs typeface="Times New Roman" panose="02020603050405020304" pitchFamily="18" charset="0"/>
              </a:rPr>
              <a:t>по сравнению с 2022  годом отсутствуют</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Уточнены критерии </a:t>
            </a:r>
            <a:r>
              <a:rPr lang="ru-RU" dirty="0">
                <a:latin typeface="Times New Roman" panose="02020603050405020304" pitchFamily="18" charset="0"/>
                <a:cs typeface="Times New Roman" panose="02020603050405020304" pitchFamily="18" charset="0"/>
              </a:rPr>
              <a:t>и дополнительная схема оценивания выполнения задания 35.</a:t>
            </a:r>
          </a:p>
          <a:p>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2023 году ОГЭ по английскому языку состоит из двух частей: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письменной </a:t>
            </a:r>
            <a:r>
              <a:rPr lang="ru-RU" dirty="0">
                <a:latin typeface="Times New Roman" panose="02020603050405020304" pitchFamily="18" charset="0"/>
                <a:cs typeface="Times New Roman" panose="02020603050405020304" pitchFamily="18" charset="0"/>
              </a:rPr>
              <a:t>(120 мин.) и устной (15 мин.). </a:t>
            </a:r>
            <a:endParaRPr lang="ru-RU" dirty="0" smtClean="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Письменная часть содержит </a:t>
            </a:r>
            <a:r>
              <a:rPr lang="ru-RU" dirty="0">
                <a:latin typeface="Times New Roman" panose="02020603050405020304" pitchFamily="18" charset="0"/>
                <a:cs typeface="Times New Roman" panose="02020603050405020304" pitchFamily="18" charset="0"/>
              </a:rPr>
              <a:t>4 раздела: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Аудирование</a:t>
            </a:r>
            <a:r>
              <a:rPr lang="ru-RU" dirty="0" smtClean="0">
                <a:latin typeface="Times New Roman" panose="02020603050405020304" pitchFamily="18" charset="0"/>
                <a:cs typeface="Times New Roman" panose="02020603050405020304" pitchFamily="18" charset="0"/>
              </a:rPr>
              <a:t>" </a:t>
            </a:r>
          </a:p>
          <a:p>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Чтение</a:t>
            </a:r>
            <a:r>
              <a:rPr lang="ru-RU" dirty="0" smtClean="0">
                <a:latin typeface="Times New Roman" panose="02020603050405020304" pitchFamily="18" charset="0"/>
                <a:cs typeface="Times New Roman" panose="02020603050405020304" pitchFamily="18" charset="0"/>
              </a:rPr>
              <a:t>" </a:t>
            </a:r>
          </a:p>
          <a:p>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Лексико-грамматические упражнения</a:t>
            </a:r>
            <a:r>
              <a:rPr lang="ru-RU" dirty="0" smtClean="0">
                <a:latin typeface="Times New Roman" panose="02020603050405020304" pitchFamily="18" charset="0"/>
                <a:cs typeface="Times New Roman" panose="02020603050405020304" pitchFamily="18" charset="0"/>
              </a:rPr>
              <a:t>" </a:t>
            </a:r>
          </a:p>
          <a:p>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Письмо</a:t>
            </a:r>
            <a:r>
              <a:rPr lang="ru-RU" dirty="0" smtClean="0">
                <a:latin typeface="Times New Roman" panose="02020603050405020304" pitchFamily="18" charset="0"/>
                <a:cs typeface="Times New Roman" panose="02020603050405020304" pitchFamily="18" charset="0"/>
              </a:rPr>
              <a:t>" </a:t>
            </a:r>
          </a:p>
          <a:p>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устной - 3 задания: чтение текста, составление монолога на тему и диалог.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Задания </a:t>
            </a:r>
            <a:r>
              <a:rPr lang="ru-RU" dirty="0">
                <a:latin typeface="Times New Roman" panose="02020603050405020304" pitchFamily="18" charset="0"/>
                <a:cs typeface="Times New Roman" panose="02020603050405020304" pitchFamily="18" charset="0"/>
              </a:rPr>
              <a:t>расположены по возрастанию уровня сложности</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Максимальный балл за весь экзамен – 68.</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4903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99392"/>
            <a:ext cx="8229600" cy="1498178"/>
          </a:xfrm>
        </p:spPr>
        <p:txBody>
          <a:bodyPr>
            <a:noAutofit/>
          </a:bodyPr>
          <a:lstStyle/>
          <a:p>
            <a:pPr>
              <a:lnSpc>
                <a:spcPct val="100000"/>
              </a:lnSpc>
            </a:pPr>
            <a:r>
              <a:rPr lang="ru-RU" sz="2800" b="1" dirty="0">
                <a:latin typeface="Times New Roman" panose="02020603050405020304" pitchFamily="18" charset="0"/>
                <a:cs typeface="Times New Roman" panose="02020603050405020304" pitchFamily="18" charset="0"/>
              </a:rPr>
              <a:t>В разделе «Письмо» проверяется:</a:t>
            </a:r>
            <a:br>
              <a:rPr lang="ru-RU" sz="2800" b="1" dirty="0">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написание личного (электронного) письма </a:t>
            </a:r>
            <a:r>
              <a:rPr lang="ru-RU" sz="2800" b="1" dirty="0" smtClean="0">
                <a:latin typeface="Times New Roman" panose="02020603050405020304" pitchFamily="18" charset="0"/>
                <a:cs typeface="Times New Roman" panose="02020603050405020304" pitchFamily="18" charset="0"/>
              </a:rPr>
              <a:t/>
            </a:r>
            <a:br>
              <a:rPr lang="ru-RU" sz="2800" b="1" dirty="0" smtClean="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в </a:t>
            </a:r>
            <a:r>
              <a:rPr lang="ru-RU" sz="2800" b="1" dirty="0">
                <a:latin typeface="Times New Roman" panose="02020603050405020304" pitchFamily="18" charset="0"/>
                <a:cs typeface="Times New Roman" panose="02020603050405020304" pitchFamily="18" charset="0"/>
              </a:rPr>
              <a:t>ответ на электронное письмо-стимул</a:t>
            </a:r>
            <a:r>
              <a:rPr lang="ru-RU"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340768"/>
            <a:ext cx="8712968" cy="4525963"/>
          </a:xfrm>
        </p:spPr>
        <p:txBody>
          <a:bodyPr>
            <a:noAutofit/>
          </a:bodyPr>
          <a:lstStyle/>
          <a:p>
            <a:pPr marL="0" indent="0">
              <a:buNone/>
            </a:pPr>
            <a:r>
              <a:rPr lang="ru-RU" sz="1600" b="1" dirty="0">
                <a:solidFill>
                  <a:schemeClr val="tx1"/>
                </a:solidFill>
                <a:latin typeface="Times New Roman" panose="02020603050405020304" pitchFamily="18" charset="0"/>
                <a:cs typeface="Times New Roman" panose="02020603050405020304" pitchFamily="18" charset="0"/>
              </a:rPr>
              <a:t>Что нужно </a:t>
            </a:r>
            <a:r>
              <a:rPr lang="ru-RU" sz="1600" b="1" dirty="0" smtClean="0">
                <a:solidFill>
                  <a:schemeClr val="tx1"/>
                </a:solidFill>
                <a:latin typeface="Times New Roman" panose="02020603050405020304" pitchFamily="18" charset="0"/>
                <a:cs typeface="Times New Roman" panose="02020603050405020304" pitchFamily="18" charset="0"/>
              </a:rPr>
              <a:t>уметь:</a:t>
            </a:r>
            <a:endParaRPr lang="ru-RU" sz="1600" b="1" dirty="0">
              <a:solidFill>
                <a:schemeClr val="tx1"/>
              </a:solidFill>
              <a:latin typeface="Times New Roman" panose="02020603050405020304" pitchFamily="18" charset="0"/>
              <a:cs typeface="Times New Roman" panose="02020603050405020304" pitchFamily="18" charset="0"/>
            </a:endParaRPr>
          </a:p>
          <a:p>
            <a:r>
              <a:rPr lang="ru-RU" sz="1600" dirty="0" smtClean="0">
                <a:solidFill>
                  <a:schemeClr val="tx1"/>
                </a:solidFill>
                <a:latin typeface="Times New Roman" panose="02020603050405020304" pitchFamily="18" charset="0"/>
                <a:cs typeface="Times New Roman" panose="02020603050405020304" pitchFamily="18" charset="0"/>
              </a:rPr>
              <a:t>писать </a:t>
            </a:r>
            <a:r>
              <a:rPr lang="ru-RU" sz="1600" dirty="0">
                <a:solidFill>
                  <a:schemeClr val="tx1"/>
                </a:solidFill>
                <a:latin typeface="Times New Roman" panose="02020603050405020304" pitchFamily="18" charset="0"/>
                <a:cs typeface="Times New Roman" panose="02020603050405020304" pitchFamily="18" charset="0"/>
              </a:rPr>
              <a:t>личное (электронное) письмо в ответ на письмо-стимул;</a:t>
            </a:r>
          </a:p>
          <a:p>
            <a:r>
              <a:rPr lang="ru-RU" sz="1600" dirty="0" smtClean="0">
                <a:solidFill>
                  <a:schemeClr val="tx1"/>
                </a:solidFill>
                <a:latin typeface="Times New Roman" panose="02020603050405020304" pitchFamily="18" charset="0"/>
                <a:cs typeface="Times New Roman" panose="02020603050405020304" pitchFamily="18" charset="0"/>
              </a:rPr>
              <a:t>давать </a:t>
            </a:r>
            <a:r>
              <a:rPr lang="ru-RU" sz="1600" dirty="0">
                <a:solidFill>
                  <a:schemeClr val="tx1"/>
                </a:solidFill>
                <a:latin typeface="Times New Roman" panose="02020603050405020304" pitchFamily="18" charset="0"/>
                <a:cs typeface="Times New Roman" panose="02020603050405020304" pitchFamily="18" charset="0"/>
              </a:rPr>
              <a:t>полные и точные ответы на вопросы зарубежного друга по переписке, заданные в</a:t>
            </a:r>
          </a:p>
          <a:p>
            <a:pPr marL="0" indent="0">
              <a:buNone/>
            </a:pPr>
            <a:r>
              <a:rPr lang="ru-RU" sz="1600" dirty="0" smtClean="0">
                <a:solidFill>
                  <a:schemeClr val="tx1"/>
                </a:solidFill>
                <a:latin typeface="Times New Roman" panose="02020603050405020304" pitchFamily="18" charset="0"/>
                <a:cs typeface="Times New Roman" panose="02020603050405020304" pitchFamily="18" charset="0"/>
              </a:rPr>
              <a:t>       письме-стимуле</a:t>
            </a:r>
            <a:r>
              <a:rPr lang="ru-RU" sz="1600" dirty="0">
                <a:solidFill>
                  <a:schemeClr val="tx1"/>
                </a:solidFill>
                <a:latin typeface="Times New Roman" panose="02020603050405020304" pitchFamily="18" charset="0"/>
                <a:cs typeface="Times New Roman" panose="02020603050405020304" pitchFamily="18" charset="0"/>
              </a:rPr>
              <a:t>;</a:t>
            </a:r>
          </a:p>
          <a:p>
            <a:r>
              <a:rPr lang="ru-RU" sz="1600" dirty="0" smtClean="0">
                <a:solidFill>
                  <a:schemeClr val="tx1"/>
                </a:solidFill>
                <a:latin typeface="Times New Roman" panose="02020603050405020304" pitchFamily="18" charset="0"/>
                <a:cs typeface="Times New Roman" panose="02020603050405020304" pitchFamily="18" charset="0"/>
              </a:rPr>
              <a:t>расспрашивать </a:t>
            </a:r>
            <a:r>
              <a:rPr lang="ru-RU" sz="1600" dirty="0">
                <a:solidFill>
                  <a:schemeClr val="tx1"/>
                </a:solidFill>
                <a:latin typeface="Times New Roman" panose="02020603050405020304" pitchFamily="18" charset="0"/>
                <a:cs typeface="Times New Roman" panose="02020603050405020304" pitchFamily="18" charset="0"/>
              </a:rPr>
              <a:t>адресата в личном письме о его жизни и делах;</a:t>
            </a:r>
          </a:p>
          <a:p>
            <a:r>
              <a:rPr lang="ru-RU" sz="1600" dirty="0" smtClean="0">
                <a:solidFill>
                  <a:schemeClr val="tx1"/>
                </a:solidFill>
                <a:latin typeface="Times New Roman" panose="02020603050405020304" pitchFamily="18" charset="0"/>
                <a:cs typeface="Times New Roman" panose="02020603050405020304" pitchFamily="18" charset="0"/>
              </a:rPr>
              <a:t>сообщать </a:t>
            </a:r>
            <a:r>
              <a:rPr lang="ru-RU" sz="1600" dirty="0">
                <a:solidFill>
                  <a:schemeClr val="tx1"/>
                </a:solidFill>
                <a:latin typeface="Times New Roman" panose="02020603050405020304" pitchFamily="18" charset="0"/>
                <a:cs typeface="Times New Roman" panose="02020603050405020304" pitchFamily="18" charset="0"/>
              </a:rPr>
              <a:t>в личном письме необходимую информацию о себе;</a:t>
            </a:r>
          </a:p>
          <a:p>
            <a:r>
              <a:rPr lang="ru-RU" sz="1600" dirty="0" smtClean="0">
                <a:solidFill>
                  <a:schemeClr val="tx1"/>
                </a:solidFill>
                <a:latin typeface="Times New Roman" panose="02020603050405020304" pitchFamily="18" charset="0"/>
                <a:cs typeface="Times New Roman" panose="02020603050405020304" pitchFamily="18" charset="0"/>
              </a:rPr>
              <a:t>выражать </a:t>
            </a:r>
            <a:r>
              <a:rPr lang="ru-RU" sz="1600" dirty="0">
                <a:solidFill>
                  <a:schemeClr val="tx1"/>
                </a:solidFill>
                <a:latin typeface="Times New Roman" panose="02020603050405020304" pitchFamily="18" charset="0"/>
                <a:cs typeface="Times New Roman" panose="02020603050405020304" pitchFamily="18" charset="0"/>
              </a:rPr>
              <a:t>в письменной форме благодарность и надежду на последующие контакты;</a:t>
            </a:r>
          </a:p>
          <a:p>
            <a:r>
              <a:rPr lang="ru-RU" sz="1600" dirty="0" smtClean="0">
                <a:solidFill>
                  <a:schemeClr val="tx1"/>
                </a:solidFill>
                <a:latin typeface="Times New Roman" panose="02020603050405020304" pitchFamily="18" charset="0"/>
                <a:cs typeface="Times New Roman" panose="02020603050405020304" pitchFamily="18" charset="0"/>
              </a:rPr>
              <a:t>соблюдать </a:t>
            </a:r>
            <a:r>
              <a:rPr lang="ru-RU" sz="1600" dirty="0">
                <a:solidFill>
                  <a:schemeClr val="tx1"/>
                </a:solidFill>
                <a:latin typeface="Times New Roman" panose="02020603050405020304" pitchFamily="18" charset="0"/>
                <a:cs typeface="Times New Roman" panose="02020603050405020304" pitchFamily="18" charset="0"/>
              </a:rPr>
              <a:t>в личном письме правила речевого этикета и нормы вежливости, принятые в</a:t>
            </a:r>
          </a:p>
          <a:p>
            <a:pPr marL="0" indent="0">
              <a:buNone/>
            </a:pPr>
            <a:r>
              <a:rPr lang="ru-RU" sz="1600" dirty="0" smtClean="0">
                <a:solidFill>
                  <a:schemeClr val="tx1"/>
                </a:solidFill>
                <a:latin typeface="Times New Roman" panose="02020603050405020304" pitchFamily="18" charset="0"/>
                <a:cs typeface="Times New Roman" panose="02020603050405020304" pitchFamily="18" charset="0"/>
              </a:rPr>
              <a:t>       странах </a:t>
            </a:r>
            <a:r>
              <a:rPr lang="ru-RU" sz="1600" dirty="0">
                <a:solidFill>
                  <a:schemeClr val="tx1"/>
                </a:solidFill>
                <a:latin typeface="Times New Roman" panose="02020603050405020304" pitchFamily="18" charset="0"/>
                <a:cs typeface="Times New Roman" panose="02020603050405020304" pitchFamily="18" charset="0"/>
              </a:rPr>
              <a:t>изучаемого языка;</a:t>
            </a:r>
          </a:p>
          <a:p>
            <a:r>
              <a:rPr lang="ru-RU" sz="1600" dirty="0" smtClean="0">
                <a:solidFill>
                  <a:schemeClr val="tx1"/>
                </a:solidFill>
                <a:latin typeface="Times New Roman" panose="02020603050405020304" pitchFamily="18" charset="0"/>
                <a:cs typeface="Times New Roman" panose="02020603050405020304" pitchFamily="18" charset="0"/>
              </a:rPr>
              <a:t>правильно </a:t>
            </a:r>
            <a:r>
              <a:rPr lang="ru-RU" sz="1600" dirty="0">
                <a:solidFill>
                  <a:schemeClr val="tx1"/>
                </a:solidFill>
                <a:latin typeface="Times New Roman" panose="02020603050405020304" pitchFamily="18" charset="0"/>
                <a:cs typeface="Times New Roman" panose="02020603050405020304" pitchFamily="18" charset="0"/>
              </a:rPr>
              <a:t>выбирать стилевое оформление электронного письма личного характера</a:t>
            </a:r>
          </a:p>
          <a:p>
            <a:pPr marL="0" indent="0">
              <a:buNone/>
            </a:pP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a:solidFill>
                  <a:schemeClr val="tx1"/>
                </a:solidFill>
                <a:latin typeface="Times New Roman" panose="02020603050405020304" pitchFamily="18" charset="0"/>
                <a:cs typeface="Times New Roman" panose="02020603050405020304" pitchFamily="18" charset="0"/>
              </a:rPr>
              <a:t>неофициальный стиль);</a:t>
            </a:r>
          </a:p>
          <a:p>
            <a:r>
              <a:rPr lang="ru-RU" sz="1600" dirty="0" smtClean="0">
                <a:solidFill>
                  <a:schemeClr val="tx1"/>
                </a:solidFill>
                <a:latin typeface="Times New Roman" panose="02020603050405020304" pitchFamily="18" charset="0"/>
                <a:cs typeface="Times New Roman" panose="02020603050405020304" pitchFamily="18" charset="0"/>
              </a:rPr>
              <a:t>соблюдать </a:t>
            </a:r>
            <a:r>
              <a:rPr lang="ru-RU" sz="1600" dirty="0">
                <a:solidFill>
                  <a:schemeClr val="tx1"/>
                </a:solidFill>
                <a:latin typeface="Times New Roman" panose="02020603050405020304" pitchFamily="18" charset="0"/>
                <a:cs typeface="Times New Roman" panose="02020603050405020304" pitchFamily="18" charset="0"/>
              </a:rPr>
              <a:t>логичность изложения и использовать средства логической связи внутри</a:t>
            </a:r>
          </a:p>
          <a:p>
            <a:pPr marL="0" indent="0">
              <a:buNone/>
            </a:pPr>
            <a:r>
              <a:rPr lang="ru-RU" sz="1600" dirty="0" smtClean="0">
                <a:solidFill>
                  <a:schemeClr val="tx1"/>
                </a:solidFill>
                <a:latin typeface="Times New Roman" panose="02020603050405020304" pitchFamily="18" charset="0"/>
                <a:cs typeface="Times New Roman" panose="02020603050405020304" pitchFamily="18" charset="0"/>
              </a:rPr>
              <a:t>       абзацев </a:t>
            </a:r>
            <a:r>
              <a:rPr lang="ru-RU" sz="1600" dirty="0">
                <a:solidFill>
                  <a:schemeClr val="tx1"/>
                </a:solidFill>
                <a:latin typeface="Times New Roman" panose="02020603050405020304" pitchFamily="18" charset="0"/>
                <a:cs typeface="Times New Roman" panose="02020603050405020304" pitchFamily="18" charset="0"/>
              </a:rPr>
              <a:t>и между ними;</a:t>
            </a:r>
          </a:p>
          <a:p>
            <a:r>
              <a:rPr lang="ru-RU" sz="1600" dirty="0" smtClean="0">
                <a:solidFill>
                  <a:schemeClr val="tx1"/>
                </a:solidFill>
                <a:latin typeface="Times New Roman" panose="02020603050405020304" pitchFamily="18" charset="0"/>
                <a:cs typeface="Times New Roman" panose="02020603050405020304" pitchFamily="18" charset="0"/>
              </a:rPr>
              <a:t>логично </a:t>
            </a:r>
            <a:r>
              <a:rPr lang="ru-RU" sz="1600" dirty="0">
                <a:solidFill>
                  <a:schemeClr val="tx1"/>
                </a:solidFill>
                <a:latin typeface="Times New Roman" panose="02020603050405020304" pitchFamily="18" charset="0"/>
                <a:cs typeface="Times New Roman" panose="02020603050405020304" pitchFamily="18" charset="0"/>
              </a:rPr>
              <a:t>делить текст на абзацы;</a:t>
            </a:r>
          </a:p>
          <a:p>
            <a:r>
              <a:rPr lang="ru-RU" sz="1600" dirty="0" smtClean="0">
                <a:solidFill>
                  <a:schemeClr val="tx1"/>
                </a:solidFill>
                <a:latin typeface="Times New Roman" panose="02020603050405020304" pitchFamily="18" charset="0"/>
                <a:cs typeface="Times New Roman" panose="02020603050405020304" pitchFamily="18" charset="0"/>
              </a:rPr>
              <a:t>структурно </a:t>
            </a:r>
            <a:r>
              <a:rPr lang="ru-RU" sz="1600" dirty="0">
                <a:solidFill>
                  <a:schemeClr val="tx1"/>
                </a:solidFill>
                <a:latin typeface="Times New Roman" panose="02020603050405020304" pitchFamily="18" charset="0"/>
                <a:cs typeface="Times New Roman" panose="02020603050405020304" pitchFamily="18" charset="0"/>
              </a:rPr>
              <a:t>оформлять электронное письмо в соответствии с нормами </a:t>
            </a:r>
            <a:r>
              <a:rPr lang="ru-RU" sz="1600" dirty="0" smtClean="0">
                <a:solidFill>
                  <a:schemeClr val="tx1"/>
                </a:solidFill>
                <a:latin typeface="Times New Roman" panose="02020603050405020304" pitchFamily="18" charset="0"/>
                <a:cs typeface="Times New Roman" panose="02020603050405020304" pitchFamily="18" charset="0"/>
              </a:rPr>
              <a:t>письменного этикета</a:t>
            </a:r>
            <a:r>
              <a:rPr lang="ru-RU" sz="1600" dirty="0">
                <a:solidFill>
                  <a:schemeClr val="tx1"/>
                </a:solidFill>
                <a:latin typeface="Times New Roman" panose="02020603050405020304" pitchFamily="18" charset="0"/>
                <a:cs typeface="Times New Roman" panose="02020603050405020304" pitchFamily="18" charset="0"/>
              </a:rPr>
              <a:t>;</a:t>
            </a:r>
          </a:p>
          <a:p>
            <a:r>
              <a:rPr lang="ru-RU" sz="1600" dirty="0" smtClean="0">
                <a:solidFill>
                  <a:schemeClr val="tx1"/>
                </a:solidFill>
                <a:latin typeface="Times New Roman" panose="02020603050405020304" pitchFamily="18" charset="0"/>
                <a:cs typeface="Times New Roman" panose="02020603050405020304" pitchFamily="18" charset="0"/>
              </a:rPr>
              <a:t>использовать </a:t>
            </a:r>
            <a:r>
              <a:rPr lang="ru-RU" sz="1600" dirty="0">
                <a:solidFill>
                  <a:schemeClr val="tx1"/>
                </a:solidFill>
                <a:latin typeface="Times New Roman" panose="02020603050405020304" pitchFamily="18" charset="0"/>
                <a:cs typeface="Times New Roman" panose="02020603050405020304" pitchFamily="18" charset="0"/>
              </a:rPr>
              <a:t>накопленный словарный запас и изученные грамматические </a:t>
            </a:r>
            <a:r>
              <a:rPr lang="ru-RU" sz="1600" dirty="0" smtClean="0">
                <a:solidFill>
                  <a:schemeClr val="tx1"/>
                </a:solidFill>
                <a:latin typeface="Times New Roman" panose="02020603050405020304" pitchFamily="18" charset="0"/>
                <a:cs typeface="Times New Roman" panose="02020603050405020304" pitchFamily="18" charset="0"/>
              </a:rPr>
              <a:t>конструкции при </a:t>
            </a:r>
            <a:r>
              <a:rPr lang="ru-RU" sz="1600" dirty="0">
                <a:solidFill>
                  <a:schemeClr val="tx1"/>
                </a:solidFill>
                <a:latin typeface="Times New Roman" panose="02020603050405020304" pitchFamily="18" charset="0"/>
                <a:cs typeface="Times New Roman" panose="02020603050405020304" pitchFamily="18" charset="0"/>
              </a:rPr>
              <a:t>написании личного письма;</a:t>
            </a:r>
          </a:p>
          <a:p>
            <a:r>
              <a:rPr lang="ru-RU" sz="1600" dirty="0" smtClean="0">
                <a:solidFill>
                  <a:schemeClr val="tx1"/>
                </a:solidFill>
                <a:latin typeface="Times New Roman" panose="02020603050405020304" pitchFamily="18" charset="0"/>
                <a:cs typeface="Times New Roman" panose="02020603050405020304" pitchFamily="18" charset="0"/>
              </a:rPr>
              <a:t>соблюдать </a:t>
            </a:r>
            <a:r>
              <a:rPr lang="ru-RU" sz="1600" dirty="0">
                <a:solidFill>
                  <a:schemeClr val="tx1"/>
                </a:solidFill>
                <a:latin typeface="Times New Roman" panose="02020603050405020304" pitchFamily="18" charset="0"/>
                <a:cs typeface="Times New Roman" panose="02020603050405020304" pitchFamily="18" charset="0"/>
              </a:rPr>
              <a:t>правила орфографии и пунктуации.</a:t>
            </a:r>
          </a:p>
        </p:txBody>
      </p:sp>
    </p:spTree>
    <p:extLst>
      <p:ext uri="{BB962C8B-B14F-4D97-AF65-F5344CB8AC3E}">
        <p14:creationId xmlns:p14="http://schemas.microsoft.com/office/powerpoint/2010/main" val="678120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836712"/>
            <a:ext cx="8229600" cy="1080120"/>
          </a:xfrm>
        </p:spPr>
        <p:txBody>
          <a:bodyPr/>
          <a:lstStyle/>
          <a:p>
            <a:pPr>
              <a:lnSpc>
                <a:spcPct val="100000"/>
              </a:lnSpc>
            </a:pPr>
            <a:r>
              <a:rPr lang="ru-RU" sz="3200" b="1" dirty="0" smtClean="0">
                <a:solidFill>
                  <a:schemeClr val="tx1"/>
                </a:solidFill>
                <a:latin typeface="Times New Roman" panose="02020603050405020304" pitchFamily="18" charset="0"/>
                <a:cs typeface="Times New Roman" panose="02020603050405020304" pitchFamily="18" charset="0"/>
              </a:rPr>
              <a:t/>
            </a:r>
            <a:br>
              <a:rPr lang="ru-RU" sz="3200" b="1" dirty="0" smtClean="0">
                <a:solidFill>
                  <a:schemeClr val="tx1"/>
                </a:solidFill>
                <a:latin typeface="Times New Roman" panose="02020603050405020304" pitchFamily="18" charset="0"/>
                <a:cs typeface="Times New Roman" panose="02020603050405020304" pitchFamily="18" charset="0"/>
              </a:rPr>
            </a:br>
            <a:r>
              <a:rPr lang="ru-RU" sz="3200" b="1" dirty="0">
                <a:solidFill>
                  <a:schemeClr val="tx1"/>
                </a:solidFill>
                <a:latin typeface="Times New Roman" panose="02020603050405020304" pitchFamily="18" charset="0"/>
                <a:cs typeface="Times New Roman" panose="02020603050405020304" pitchFamily="18" charset="0"/>
              </a:rPr>
              <a:t/>
            </a:r>
            <a:br>
              <a:rPr lang="ru-RU" sz="3200" b="1" dirty="0">
                <a:solidFill>
                  <a:schemeClr val="tx1"/>
                </a:solidFill>
                <a:latin typeface="Times New Roman" panose="02020603050405020304" pitchFamily="18" charset="0"/>
                <a:cs typeface="Times New Roman" panose="02020603050405020304" pitchFamily="18" charset="0"/>
              </a:rPr>
            </a:br>
            <a:r>
              <a:rPr lang="ru-RU" sz="3200" b="1" dirty="0" smtClean="0">
                <a:solidFill>
                  <a:schemeClr val="tx1"/>
                </a:solidFill>
                <a:latin typeface="Times New Roman" panose="02020603050405020304" pitchFamily="18" charset="0"/>
                <a:cs typeface="Times New Roman" panose="02020603050405020304" pitchFamily="18" charset="0"/>
              </a:rPr>
              <a:t> </a:t>
            </a:r>
            <a:br>
              <a:rPr lang="ru-RU" sz="3200" b="1" dirty="0" smtClean="0">
                <a:solidFill>
                  <a:schemeClr val="tx1"/>
                </a:solidFill>
                <a:latin typeface="Times New Roman" panose="02020603050405020304" pitchFamily="18" charset="0"/>
                <a:cs typeface="Times New Roman" panose="02020603050405020304" pitchFamily="18" charset="0"/>
              </a:rPr>
            </a:br>
            <a:r>
              <a:rPr lang="ru-RU" sz="3200" b="1" dirty="0">
                <a:solidFill>
                  <a:schemeClr val="tx1"/>
                </a:solidFill>
                <a:latin typeface="Times New Roman" panose="02020603050405020304" pitchFamily="18" charset="0"/>
                <a:cs typeface="Times New Roman" panose="02020603050405020304" pitchFamily="18" charset="0"/>
              </a:rPr>
              <a:t> </a:t>
            </a:r>
            <a:r>
              <a:rPr lang="ru-RU" sz="3200" b="1" dirty="0" smtClean="0">
                <a:solidFill>
                  <a:schemeClr val="tx1"/>
                </a:solidFill>
                <a:latin typeface="Times New Roman" panose="02020603050405020304" pitchFamily="18" charset="0"/>
                <a:cs typeface="Times New Roman" panose="02020603050405020304" pitchFamily="18" charset="0"/>
              </a:rPr>
              <a:t>                                                                        </a:t>
            </a:r>
            <a:br>
              <a:rPr lang="ru-RU" sz="3200" b="1" dirty="0" smtClean="0">
                <a:solidFill>
                  <a:schemeClr val="tx1"/>
                </a:solidFill>
                <a:latin typeface="Times New Roman" panose="02020603050405020304" pitchFamily="18" charset="0"/>
                <a:cs typeface="Times New Roman" panose="02020603050405020304" pitchFamily="18" charset="0"/>
              </a:rPr>
            </a:br>
            <a:r>
              <a:rPr lang="ru-RU" sz="3200" b="1" dirty="0" smtClean="0">
                <a:solidFill>
                  <a:schemeClr val="accent1">
                    <a:lumMod val="75000"/>
                  </a:schemeClr>
                </a:solidFill>
                <a:latin typeface="Times New Roman" panose="02020603050405020304" pitchFamily="18" charset="0"/>
                <a:cs typeface="Times New Roman" panose="02020603050405020304" pitchFamily="18" charset="0"/>
              </a:rPr>
              <a:t>Количество слов в электронном письме </a:t>
            </a:r>
            <a:br>
              <a:rPr lang="ru-RU" sz="3200" b="1" dirty="0" smtClean="0">
                <a:solidFill>
                  <a:schemeClr val="accent1">
                    <a:lumMod val="75000"/>
                  </a:schemeClr>
                </a:solidFill>
                <a:latin typeface="Times New Roman" panose="02020603050405020304" pitchFamily="18" charset="0"/>
                <a:cs typeface="Times New Roman" panose="02020603050405020304" pitchFamily="18" charset="0"/>
              </a:rPr>
            </a:br>
            <a:r>
              <a:rPr lang="ru-RU" sz="3200" b="1" dirty="0" smtClean="0">
                <a:solidFill>
                  <a:schemeClr val="accent1">
                    <a:lumMod val="75000"/>
                  </a:schemeClr>
                </a:solidFill>
                <a:latin typeface="Times New Roman" panose="02020603050405020304" pitchFamily="18" charset="0"/>
                <a:cs typeface="Times New Roman" panose="02020603050405020304" pitchFamily="18" charset="0"/>
              </a:rPr>
              <a:t>и критерии оценивания</a:t>
            </a:r>
            <a:r>
              <a:rPr lang="ru-RU" sz="3200" b="1" dirty="0" smtClean="0">
                <a:solidFill>
                  <a:schemeClr val="tx1"/>
                </a:solidFill>
                <a:latin typeface="Times New Roman" panose="02020603050405020304" pitchFamily="18" charset="0"/>
                <a:cs typeface="Times New Roman" panose="02020603050405020304" pitchFamily="18" charset="0"/>
              </a:rPr>
              <a:t/>
            </a:r>
            <a:br>
              <a:rPr lang="ru-RU" sz="3200" b="1" dirty="0" smtClean="0">
                <a:solidFill>
                  <a:schemeClr val="tx1"/>
                </a:solidFill>
                <a:latin typeface="Times New Roman" panose="02020603050405020304" pitchFamily="18" charset="0"/>
                <a:cs typeface="Times New Roman" panose="02020603050405020304" pitchFamily="18" charset="0"/>
              </a:rPr>
            </a:br>
            <a:endParaRPr lang="ru-RU" sz="3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67544" y="1556792"/>
            <a:ext cx="8136904" cy="4801314"/>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Выполнение задания 35 письменной части оценивается  по  специально разработанным  критериям.</a:t>
            </a:r>
          </a:p>
          <a:p>
            <a:r>
              <a:rPr lang="ru-RU" dirty="0">
                <a:latin typeface="Times New Roman" panose="02020603050405020304" pitchFamily="18" charset="0"/>
                <a:cs typeface="Times New Roman" panose="02020603050405020304" pitchFamily="18" charset="0"/>
              </a:rPr>
              <a:t>Особенностью оценивания личного (</a:t>
            </a:r>
            <a:r>
              <a:rPr lang="ru-RU" dirty="0" smtClean="0">
                <a:latin typeface="Times New Roman" panose="02020603050405020304" pitchFamily="18" charset="0"/>
                <a:cs typeface="Times New Roman" panose="02020603050405020304" pitchFamily="18" charset="0"/>
              </a:rPr>
              <a:t>электронного) </a:t>
            </a:r>
            <a:r>
              <a:rPr lang="ru-RU" dirty="0">
                <a:latin typeface="Times New Roman" panose="02020603050405020304" pitchFamily="18" charset="0"/>
                <a:cs typeface="Times New Roman" panose="02020603050405020304" pitchFamily="18" charset="0"/>
              </a:rPr>
              <a:t>письма является то, что при получении экзаменуемым 0 баллов по критерию </a:t>
            </a:r>
            <a:r>
              <a:rPr lang="ru-RU" b="1" dirty="0">
                <a:latin typeface="Times New Roman" panose="02020603050405020304" pitchFamily="18" charset="0"/>
                <a:cs typeface="Times New Roman" panose="02020603050405020304" pitchFamily="18" charset="0"/>
              </a:rPr>
              <a:t>«Решение коммуникативной задачи» все задание оцениваются в 0 баллов.</a:t>
            </a:r>
          </a:p>
          <a:p>
            <a:r>
              <a:rPr lang="ru-RU" dirty="0">
                <a:latin typeface="Times New Roman" panose="02020603050405020304" pitchFamily="18" charset="0"/>
                <a:cs typeface="Times New Roman" panose="02020603050405020304" pitchFamily="18" charset="0"/>
              </a:rPr>
              <a:t>При оценивании выполнения данного задания также очень важно соблюдать объём письменного текста, выраженный в количестве слов.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Требуемый </a:t>
            </a:r>
            <a:r>
              <a:rPr lang="ru-RU" dirty="0">
                <a:latin typeface="Times New Roman" panose="02020603050405020304" pitchFamily="18" charset="0"/>
                <a:cs typeface="Times New Roman" panose="02020603050405020304" pitchFamily="18" charset="0"/>
              </a:rPr>
              <a:t>объём для личного письма – </a:t>
            </a:r>
            <a:r>
              <a:rPr lang="ru-RU" b="1" dirty="0">
                <a:latin typeface="Times New Roman" panose="02020603050405020304" pitchFamily="18" charset="0"/>
                <a:cs typeface="Times New Roman" panose="02020603050405020304" pitchFamily="18" charset="0"/>
              </a:rPr>
              <a:t>100–120 слов</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Если </a:t>
            </a:r>
            <a:r>
              <a:rPr lang="ru-RU" dirty="0">
                <a:latin typeface="Times New Roman" panose="02020603050405020304" pitchFamily="18" charset="0"/>
                <a:cs typeface="Times New Roman" panose="02020603050405020304" pitchFamily="18" charset="0"/>
              </a:rPr>
              <a:t>в личном письме менее 90 слов, то ответ на задание проверке не </a:t>
            </a:r>
            <a:r>
              <a:rPr lang="ru-RU" dirty="0" smtClean="0">
                <a:latin typeface="Times New Roman" panose="02020603050405020304" pitchFamily="18" charset="0"/>
                <a:cs typeface="Times New Roman" panose="02020603050405020304" pitchFamily="18" charset="0"/>
              </a:rPr>
              <a:t>подлежит и </a:t>
            </a:r>
            <a:r>
              <a:rPr lang="ru-RU" dirty="0">
                <a:latin typeface="Times New Roman" panose="02020603050405020304" pitchFamily="18" charset="0"/>
                <a:cs typeface="Times New Roman" panose="02020603050405020304" pitchFamily="18" charset="0"/>
              </a:rPr>
              <a:t>оценивается </a:t>
            </a:r>
            <a:r>
              <a:rPr lang="ru-RU" b="1" dirty="0" smtClean="0">
                <a:latin typeface="Times New Roman" panose="02020603050405020304" pitchFamily="18" charset="0"/>
                <a:cs typeface="Times New Roman" panose="02020603050405020304" pitchFamily="18" charset="0"/>
              </a:rPr>
              <a:t>в 0 </a:t>
            </a:r>
            <a:r>
              <a:rPr lang="ru-RU" b="1" dirty="0">
                <a:latin typeface="Times New Roman" panose="02020603050405020304" pitchFamily="18" charset="0"/>
                <a:cs typeface="Times New Roman" panose="02020603050405020304" pitchFamily="18" charset="0"/>
              </a:rPr>
              <a:t>баллов</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При </a:t>
            </a:r>
            <a:r>
              <a:rPr lang="ru-RU" dirty="0">
                <a:latin typeface="Times New Roman" panose="02020603050405020304" pitchFamily="18" charset="0"/>
                <a:cs typeface="Times New Roman" panose="02020603050405020304" pitchFamily="18" charset="0"/>
              </a:rPr>
              <a:t>превышении объёма, т.е. если в </a:t>
            </a:r>
            <a:r>
              <a:rPr lang="ru-RU" dirty="0" smtClean="0">
                <a:latin typeface="Times New Roman" panose="02020603050405020304" pitchFamily="18" charset="0"/>
                <a:cs typeface="Times New Roman" panose="02020603050405020304" pitchFamily="18" charset="0"/>
              </a:rPr>
              <a:t>выполненном задании </a:t>
            </a:r>
            <a:r>
              <a:rPr lang="ru-RU" dirty="0">
                <a:latin typeface="Times New Roman" panose="02020603050405020304" pitchFamily="18" charset="0"/>
                <a:cs typeface="Times New Roman" panose="02020603050405020304" pitchFamily="18" charset="0"/>
              </a:rPr>
              <a:t>более 132 слов, проверке подлежит только та часть ответа, которая соответствует требуемому объёму.</a:t>
            </a:r>
          </a:p>
          <a:p>
            <a:r>
              <a:rPr lang="ru-RU" dirty="0">
                <a:latin typeface="Times New Roman" panose="02020603050405020304" pitchFamily="18" charset="0"/>
                <a:cs typeface="Times New Roman" panose="02020603050405020304" pitchFamily="18" charset="0"/>
              </a:rPr>
              <a:t>Таким образом, при проверке выполнения задания 35 отсчитывается от начала </a:t>
            </a:r>
            <a:r>
              <a:rPr lang="ru-RU" b="1" dirty="0">
                <a:latin typeface="Times New Roman" panose="02020603050405020304" pitchFamily="18" charset="0"/>
                <a:cs typeface="Times New Roman" panose="02020603050405020304" pitchFamily="18" charset="0"/>
              </a:rPr>
              <a:t>ответа 120 слов</a:t>
            </a:r>
            <a:r>
              <a:rPr lang="ru-RU" dirty="0">
                <a:latin typeface="Times New Roman" panose="02020603050405020304" pitchFamily="18" charset="0"/>
                <a:cs typeface="Times New Roman" panose="02020603050405020304" pitchFamily="18" charset="0"/>
              </a:rPr>
              <a:t>, оценивается только эта часть ответа, и выставляется соответствующая оценка по решению коммуникативной задачи.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За </a:t>
            </a:r>
            <a:r>
              <a:rPr lang="ru-RU" dirty="0">
                <a:latin typeface="Times New Roman" panose="02020603050405020304" pitchFamily="18" charset="0"/>
                <a:cs typeface="Times New Roman" panose="02020603050405020304" pitchFamily="18" charset="0"/>
              </a:rPr>
              <a:t>выполнение задания 35 экзаменуемый может получить </a:t>
            </a:r>
            <a:r>
              <a:rPr lang="ru-RU" b="1" dirty="0">
                <a:latin typeface="Times New Roman" panose="02020603050405020304" pitchFamily="18" charset="0"/>
                <a:cs typeface="Times New Roman" panose="02020603050405020304" pitchFamily="18" charset="0"/>
              </a:rPr>
              <a:t>от 0 до 10 баллов.</a:t>
            </a:r>
          </a:p>
        </p:txBody>
      </p:sp>
    </p:spTree>
    <p:extLst>
      <p:ext uri="{BB962C8B-B14F-4D97-AF65-F5344CB8AC3E}">
        <p14:creationId xmlns:p14="http://schemas.microsoft.com/office/powerpoint/2010/main" val="3179554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15580" y="1916832"/>
            <a:ext cx="8208912" cy="3970318"/>
          </a:xfrm>
          <a:prstGeom prst="rect">
            <a:avLst/>
          </a:prstGeom>
        </p:spPr>
        <p:txBody>
          <a:bodyPr wrap="square">
            <a:spAutoFit/>
          </a:bodyPr>
          <a:lstStyle/>
          <a:p>
            <a:pPr algn="just"/>
            <a:r>
              <a:rPr lang="ru-RU" dirty="0"/>
              <a:t>При  определении  соответствия  объёма  представленной  работы</a:t>
            </a:r>
          </a:p>
          <a:p>
            <a:pPr algn="just"/>
            <a:r>
              <a:rPr lang="ru-RU" dirty="0"/>
              <a:t>требованиям считаются все слова, с первого слова по последнее, включая</a:t>
            </a:r>
          </a:p>
          <a:p>
            <a:pPr algn="just"/>
            <a:r>
              <a:rPr lang="ru-RU" dirty="0"/>
              <a:t>вспомогательные глаголы, предлоги, артикли, частицы. В электронном</a:t>
            </a:r>
          </a:p>
          <a:p>
            <a:pPr algn="just"/>
            <a:r>
              <a:rPr lang="ru-RU" dirty="0"/>
              <a:t>письме обращение и подпись также подлежат подсчёту. </a:t>
            </a:r>
            <a:endParaRPr lang="ru-RU" dirty="0" smtClean="0"/>
          </a:p>
          <a:p>
            <a:pPr algn="just"/>
            <a:endParaRPr lang="ru-RU" dirty="0" smtClean="0"/>
          </a:p>
          <a:p>
            <a:pPr algn="just"/>
            <a:r>
              <a:rPr lang="ru-RU" dirty="0" smtClean="0"/>
              <a:t>При </a:t>
            </a:r>
            <a:r>
              <a:rPr lang="ru-RU" dirty="0"/>
              <a:t>этом:</a:t>
            </a:r>
          </a:p>
          <a:p>
            <a:pPr algn="just"/>
            <a:r>
              <a:rPr lang="ru-RU" dirty="0"/>
              <a:t>− стяжённые (краткие) формы (например, </a:t>
            </a:r>
            <a:r>
              <a:rPr lang="ru-RU" dirty="0" err="1"/>
              <a:t>I’ve</a:t>
            </a:r>
            <a:r>
              <a:rPr lang="ru-RU" dirty="0"/>
              <a:t>, </a:t>
            </a:r>
            <a:r>
              <a:rPr lang="ru-RU" dirty="0" err="1"/>
              <a:t>it’s</a:t>
            </a:r>
            <a:r>
              <a:rPr lang="ru-RU" dirty="0"/>
              <a:t>, </a:t>
            </a:r>
            <a:r>
              <a:rPr lang="ru-RU" dirty="0" err="1"/>
              <a:t>doesn’t</a:t>
            </a:r>
            <a:r>
              <a:rPr lang="ru-RU" dirty="0"/>
              <a:t>, </a:t>
            </a:r>
            <a:r>
              <a:rPr lang="ru-RU" dirty="0" err="1"/>
              <a:t>wasn’t</a:t>
            </a:r>
            <a:r>
              <a:rPr lang="ru-RU" dirty="0"/>
              <a:t>)</a:t>
            </a:r>
          </a:p>
          <a:p>
            <a:pPr algn="just"/>
            <a:r>
              <a:rPr lang="ru-RU" dirty="0"/>
              <a:t>считаются как одно слово;</a:t>
            </a:r>
          </a:p>
          <a:p>
            <a:pPr algn="just"/>
            <a:r>
              <a:rPr lang="ru-RU" dirty="0"/>
              <a:t>− числительные, выраженные цифрами (например, 5, 29, 2010, 123 204),</a:t>
            </a:r>
          </a:p>
          <a:p>
            <a:pPr algn="just"/>
            <a:r>
              <a:rPr lang="ru-RU" dirty="0"/>
              <a:t>считаются как одно слово;</a:t>
            </a:r>
          </a:p>
          <a:p>
            <a:pPr algn="just"/>
            <a:r>
              <a:rPr lang="ru-RU" dirty="0"/>
              <a:t>− числительные, выраженные словами, считаются как слова;</a:t>
            </a:r>
          </a:p>
          <a:p>
            <a:pPr algn="just"/>
            <a:r>
              <a:rPr lang="ru-RU" dirty="0"/>
              <a:t>− сложные слова, написанные через дефис (например, </a:t>
            </a:r>
            <a:r>
              <a:rPr lang="ru-RU" dirty="0" err="1"/>
              <a:t>pop-singer</a:t>
            </a:r>
            <a:r>
              <a:rPr lang="ru-RU" dirty="0"/>
              <a:t>,</a:t>
            </a:r>
          </a:p>
          <a:p>
            <a:pPr algn="just"/>
            <a:r>
              <a:rPr lang="ru-RU" dirty="0" err="1"/>
              <a:t>English-speaking</a:t>
            </a:r>
            <a:r>
              <a:rPr lang="ru-RU" dirty="0"/>
              <a:t>, </a:t>
            </a:r>
            <a:r>
              <a:rPr lang="ru-RU" dirty="0" err="1"/>
              <a:t>thirty-two</a:t>
            </a:r>
            <a:r>
              <a:rPr lang="ru-RU" dirty="0"/>
              <a:t>) считаются как одно слово;</a:t>
            </a:r>
          </a:p>
          <a:p>
            <a:pPr algn="just"/>
            <a:r>
              <a:rPr lang="ru-RU" dirty="0"/>
              <a:t>− сокращения (например, UK, e-</a:t>
            </a:r>
            <a:r>
              <a:rPr lang="ru-RU" dirty="0" err="1"/>
              <a:t>mail</a:t>
            </a:r>
            <a:r>
              <a:rPr lang="ru-RU" dirty="0"/>
              <a:t>, TV) считаются как одно слово. </a:t>
            </a:r>
          </a:p>
        </p:txBody>
      </p:sp>
      <p:sp>
        <p:nvSpPr>
          <p:cNvPr id="3" name="TextBox 2"/>
          <p:cNvSpPr txBox="1"/>
          <p:nvPr/>
        </p:nvSpPr>
        <p:spPr>
          <a:xfrm>
            <a:off x="683568" y="404664"/>
            <a:ext cx="8064896" cy="369332"/>
          </a:xfrm>
          <a:prstGeom prst="rect">
            <a:avLst/>
          </a:prstGeom>
          <a:noFill/>
        </p:spPr>
        <p:txBody>
          <a:bodyPr wrap="square" rtlCol="0">
            <a:spAutoFit/>
          </a:bodyPr>
          <a:lstStyle/>
          <a:p>
            <a:endParaRPr lang="ru-RU" dirty="0"/>
          </a:p>
        </p:txBody>
      </p:sp>
      <p:sp>
        <p:nvSpPr>
          <p:cNvPr id="6" name="Заголовок 1"/>
          <p:cNvSpPr txBox="1">
            <a:spLocks/>
          </p:cNvSpPr>
          <p:nvPr/>
        </p:nvSpPr>
        <p:spPr>
          <a:xfrm>
            <a:off x="497695" y="368660"/>
            <a:ext cx="8229600" cy="1080120"/>
          </a:xfrm>
          <a:prstGeom prst="rect">
            <a:avLst/>
          </a:prstGeom>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ru-RU" sz="3200" b="1" dirty="0">
                <a:solidFill>
                  <a:schemeClr val="accent1">
                    <a:lumMod val="75000"/>
                  </a:schemeClr>
                </a:solidFill>
                <a:latin typeface="Times New Roman" panose="02020603050405020304" pitchFamily="18" charset="0"/>
                <a:cs typeface="Times New Roman" panose="02020603050405020304" pitchFamily="18" charset="0"/>
              </a:rPr>
              <a:t>Количество слов в электронном письме </a:t>
            </a:r>
            <a:br>
              <a:rPr lang="ru-RU" sz="3200" b="1" dirty="0">
                <a:solidFill>
                  <a:schemeClr val="accent1">
                    <a:lumMod val="75000"/>
                  </a:schemeClr>
                </a:solidFill>
                <a:latin typeface="Times New Roman" panose="02020603050405020304" pitchFamily="18" charset="0"/>
                <a:cs typeface="Times New Roman" panose="02020603050405020304" pitchFamily="18" charset="0"/>
              </a:rPr>
            </a:br>
            <a:r>
              <a:rPr lang="ru-RU" sz="3200" b="1" dirty="0">
                <a:solidFill>
                  <a:schemeClr val="accent1">
                    <a:lumMod val="75000"/>
                  </a:schemeClr>
                </a:solidFill>
                <a:latin typeface="Times New Roman" panose="02020603050405020304" pitchFamily="18" charset="0"/>
                <a:cs typeface="Times New Roman" panose="02020603050405020304" pitchFamily="18" charset="0"/>
              </a:rPr>
              <a:t>и критерии оценивания</a:t>
            </a:r>
            <a:r>
              <a:rPr lang="ru-RU" sz="3200" b="1" dirty="0">
                <a:solidFill>
                  <a:schemeClr val="tx1"/>
                </a:solidFill>
                <a:latin typeface="Times New Roman" panose="02020603050405020304" pitchFamily="18" charset="0"/>
                <a:cs typeface="Times New Roman" panose="02020603050405020304" pitchFamily="18" charset="0"/>
              </a:rPr>
              <a:t/>
            </a:r>
            <a:br>
              <a:rPr lang="ru-RU" sz="3200" b="1" dirty="0">
                <a:solidFill>
                  <a:schemeClr val="tx1"/>
                </a:solidFill>
                <a:latin typeface="Times New Roman" panose="02020603050405020304" pitchFamily="18" charset="0"/>
                <a:cs typeface="Times New Roman" panose="02020603050405020304" pitchFamily="18" charset="0"/>
              </a:rPr>
            </a:br>
            <a:endParaRPr lang="ru-RU"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nSpc>
                <a:spcPct val="100000"/>
              </a:lnSpc>
            </a:pPr>
            <a:r>
              <a:rPr lang="ru-RU" sz="3200" b="1" dirty="0" smtClean="0">
                <a:solidFill>
                  <a:schemeClr val="tx1"/>
                </a:solidFill>
                <a:latin typeface="Times New Roman" panose="02020603050405020304" pitchFamily="18" charset="0"/>
                <a:cs typeface="Times New Roman" panose="02020603050405020304" pitchFamily="18" charset="0"/>
              </a:rPr>
              <a:t/>
            </a:r>
            <a:br>
              <a:rPr lang="ru-RU" sz="3200" b="1" dirty="0" smtClean="0">
                <a:solidFill>
                  <a:schemeClr val="tx1"/>
                </a:solidFill>
                <a:latin typeface="Times New Roman" panose="02020603050405020304" pitchFamily="18" charset="0"/>
                <a:cs typeface="Times New Roman" panose="02020603050405020304" pitchFamily="18" charset="0"/>
              </a:rPr>
            </a:br>
            <a:r>
              <a:rPr lang="ru-RU" sz="3200" b="1" dirty="0" smtClean="0">
                <a:solidFill>
                  <a:schemeClr val="tx1"/>
                </a:solidFill>
                <a:latin typeface="Times New Roman" panose="02020603050405020304" pitchFamily="18" charset="0"/>
                <a:cs typeface="Times New Roman" panose="02020603050405020304" pitchFamily="18" charset="0"/>
              </a:rPr>
              <a:t/>
            </a:r>
            <a:br>
              <a:rPr lang="ru-RU" sz="3200" b="1" dirty="0" smtClean="0">
                <a:solidFill>
                  <a:schemeClr val="tx1"/>
                </a:solidFill>
                <a:latin typeface="Times New Roman" panose="02020603050405020304" pitchFamily="18" charset="0"/>
                <a:cs typeface="Times New Roman" panose="02020603050405020304" pitchFamily="18" charset="0"/>
              </a:rPr>
            </a:br>
            <a:r>
              <a:rPr lang="ru-RU" sz="3200" b="1" dirty="0" smtClean="0">
                <a:solidFill>
                  <a:schemeClr val="tx1"/>
                </a:solidFill>
                <a:latin typeface="Times New Roman" panose="02020603050405020304" pitchFamily="18" charset="0"/>
                <a:cs typeface="Times New Roman" panose="02020603050405020304" pitchFamily="18" charset="0"/>
              </a:rPr>
              <a:t> </a:t>
            </a:r>
            <a:br>
              <a:rPr lang="ru-RU" sz="3200" b="1" dirty="0" smtClean="0">
                <a:solidFill>
                  <a:schemeClr val="tx1"/>
                </a:solidFill>
                <a:latin typeface="Times New Roman" panose="02020603050405020304" pitchFamily="18" charset="0"/>
                <a:cs typeface="Times New Roman" panose="02020603050405020304" pitchFamily="18" charset="0"/>
              </a:rPr>
            </a:br>
            <a:r>
              <a:rPr lang="ru-RU" sz="3200" b="1" dirty="0" smtClean="0">
                <a:solidFill>
                  <a:schemeClr val="tx1"/>
                </a:solidFill>
                <a:latin typeface="Times New Roman" panose="02020603050405020304" pitchFamily="18" charset="0"/>
                <a:cs typeface="Times New Roman" panose="02020603050405020304" pitchFamily="18" charset="0"/>
              </a:rPr>
              <a:t>    </a:t>
            </a:r>
            <a:r>
              <a:rPr lang="ru-RU" sz="3200" dirty="0" smtClean="0">
                <a:solidFill>
                  <a:schemeClr val="tx1"/>
                </a:solidFill>
                <a:latin typeface="Times New Roman" panose="02020603050405020304" pitchFamily="18" charset="0"/>
                <a:cs typeface="Times New Roman" panose="02020603050405020304" pitchFamily="18" charset="0"/>
              </a:rPr>
              <a:t>     </a:t>
            </a:r>
            <a:r>
              <a:rPr lang="ru-RU" sz="3200" u="sng" dirty="0" smtClean="0">
                <a:solidFill>
                  <a:schemeClr val="tx1"/>
                </a:solidFill>
                <a:effectLst/>
                <a:latin typeface="Times New Roman" panose="02020603050405020304" pitchFamily="18" charset="0"/>
                <a:cs typeface="Times New Roman" panose="02020603050405020304" pitchFamily="18" charset="0"/>
              </a:rPr>
              <a:t>                    </a:t>
            </a:r>
            <a:r>
              <a:rPr lang="ru-RU" sz="3200" b="1" dirty="0" smtClean="0">
                <a:solidFill>
                  <a:schemeClr val="tx1"/>
                </a:solidFill>
                <a:latin typeface="Times New Roman" panose="02020603050405020304" pitchFamily="18" charset="0"/>
                <a:cs typeface="Times New Roman" panose="02020603050405020304" pitchFamily="18" charset="0"/>
              </a:rPr>
              <a:t>                                            </a:t>
            </a:r>
            <a:br>
              <a:rPr lang="ru-RU" sz="3200" b="1" dirty="0" smtClean="0">
                <a:solidFill>
                  <a:schemeClr val="tx1"/>
                </a:solidFill>
                <a:latin typeface="Times New Roman" panose="02020603050405020304" pitchFamily="18" charset="0"/>
                <a:cs typeface="Times New Roman" panose="02020603050405020304" pitchFamily="18" charset="0"/>
              </a:rPr>
            </a:b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4966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a:extLst>
              <a:ext uri="{FF2B5EF4-FFF2-40B4-BE49-F238E27FC236}">
                <a16:creationId xmlns="" xmlns:a16="http://schemas.microsoft.com/office/drawing/2014/main" id="{3D4B3BE4-2D39-17DD-DE77-0D7445CD771E}"/>
              </a:ext>
            </a:extLst>
          </p:cNvPr>
          <p:cNvGraphicFramePr>
            <a:graphicFrameLocks noGrp="1"/>
          </p:cNvGraphicFramePr>
          <p:nvPr>
            <p:extLst>
              <p:ext uri="{D42A27DB-BD31-4B8C-83A1-F6EECF244321}">
                <p14:modId xmlns:p14="http://schemas.microsoft.com/office/powerpoint/2010/main" val="2054279746"/>
              </p:ext>
            </p:extLst>
          </p:nvPr>
        </p:nvGraphicFramePr>
        <p:xfrm>
          <a:off x="395537" y="660400"/>
          <a:ext cx="8208911" cy="5913241"/>
        </p:xfrm>
        <a:graphic>
          <a:graphicData uri="http://schemas.openxmlformats.org/drawingml/2006/table">
            <a:tbl>
              <a:tblPr firstRow="1" firstCol="1" bandRow="1">
                <a:tableStyleId>{5940675A-B579-460E-94D1-54222C63F5DA}</a:tableStyleId>
              </a:tblPr>
              <a:tblGrid>
                <a:gridCol w="792087">
                  <a:extLst>
                    <a:ext uri="{9D8B030D-6E8A-4147-A177-3AD203B41FA5}">
                      <a16:colId xmlns="" xmlns:a16="http://schemas.microsoft.com/office/drawing/2014/main" val="894260878"/>
                    </a:ext>
                  </a:extLst>
                </a:gridCol>
                <a:gridCol w="3797676">
                  <a:extLst>
                    <a:ext uri="{9D8B030D-6E8A-4147-A177-3AD203B41FA5}">
                      <a16:colId xmlns="" xmlns:a16="http://schemas.microsoft.com/office/drawing/2014/main" val="2770852188"/>
                    </a:ext>
                  </a:extLst>
                </a:gridCol>
                <a:gridCol w="3619148">
                  <a:extLst>
                    <a:ext uri="{9D8B030D-6E8A-4147-A177-3AD203B41FA5}">
                      <a16:colId xmlns="" xmlns:a16="http://schemas.microsoft.com/office/drawing/2014/main" val="3164464749"/>
                    </a:ext>
                  </a:extLst>
                </a:gridCol>
              </a:tblGrid>
              <a:tr h="291441">
                <a:tc>
                  <a:txBody>
                    <a:bodyPr/>
                    <a:lstStyle/>
                    <a:p>
                      <a:pPr marL="50800" indent="-6350" algn="ctr">
                        <a:lnSpc>
                          <a:spcPct val="107000"/>
                        </a:lnSpc>
                        <a:spcAft>
                          <a:spcPts val="20"/>
                        </a:spcAft>
                      </a:pPr>
                      <a:r>
                        <a:rPr lang="ru-RU" sz="1600" dirty="0">
                          <a:effectLst/>
                          <a:latin typeface="Times New Roman" panose="02020603050405020304" pitchFamily="18" charset="0"/>
                          <a:cs typeface="Times New Roman" panose="02020603050405020304" pitchFamily="18" charset="0"/>
                        </a:rPr>
                        <a:t>Баллы </a:t>
                      </a:r>
                      <a:endPar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418" marR="8624" marT="2207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07000"/>
                        </a:lnSpc>
                        <a:spcAft>
                          <a:spcPts val="20"/>
                        </a:spcAft>
                      </a:pPr>
                      <a:r>
                        <a:rPr lang="ru-RU" sz="1400" dirty="0">
                          <a:effectLst/>
                          <a:latin typeface="Times New Roman" panose="02020603050405020304" pitchFamily="18" charset="0"/>
                          <a:cs typeface="Times New Roman" panose="02020603050405020304" pitchFamily="18" charset="0"/>
                        </a:rPr>
                        <a:t>Решение коммуникативной задачи </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418" marR="8624" marT="2207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marR="6985" indent="-6350" algn="ctr">
                        <a:lnSpc>
                          <a:spcPct val="107000"/>
                        </a:lnSpc>
                        <a:spcAft>
                          <a:spcPts val="20"/>
                        </a:spcAft>
                      </a:pPr>
                      <a:r>
                        <a:rPr lang="ru-RU" sz="1400" dirty="0">
                          <a:effectLst/>
                          <a:latin typeface="Times New Roman" panose="02020603050405020304" pitchFamily="18" charset="0"/>
                          <a:cs typeface="Times New Roman" panose="02020603050405020304" pitchFamily="18" charset="0"/>
                        </a:rPr>
                        <a:t>Организация текста </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418" marR="8624" marT="2207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17096996"/>
                  </a:ext>
                </a:extLst>
              </a:tr>
              <a:tr h="159377">
                <a:tc>
                  <a:txBody>
                    <a:bodyPr/>
                    <a:lstStyle/>
                    <a:p>
                      <a:pPr marL="24765" indent="-6350" algn="ctr">
                        <a:lnSpc>
                          <a:spcPct val="107000"/>
                        </a:lnSpc>
                        <a:spcAft>
                          <a:spcPts val="20"/>
                        </a:spcAft>
                      </a:pPr>
                      <a:r>
                        <a:rPr lang="ru-RU" sz="1600" dirty="0">
                          <a:effectLst/>
                          <a:latin typeface="Times New Roman" panose="02020603050405020304" pitchFamily="18" charset="0"/>
                          <a:cs typeface="Times New Roman" panose="02020603050405020304" pitchFamily="18" charset="0"/>
                        </a:rPr>
                        <a:t> </a:t>
                      </a:r>
                      <a:endPar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418" marR="8624" marT="2207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marR="6985" indent="-6350" algn="ctr">
                        <a:lnSpc>
                          <a:spcPct val="107000"/>
                        </a:lnSpc>
                        <a:spcAft>
                          <a:spcPts val="20"/>
                        </a:spcAft>
                      </a:pPr>
                      <a:r>
                        <a:rPr lang="ru-RU" sz="1400" dirty="0">
                          <a:effectLst/>
                          <a:latin typeface="Times New Roman" panose="02020603050405020304" pitchFamily="18" charset="0"/>
                          <a:cs typeface="Times New Roman" panose="02020603050405020304" pitchFamily="18" charset="0"/>
                        </a:rPr>
                        <a:t>К1 </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418" marR="8624" marT="2207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marR="6985" indent="-6350" algn="ctr">
                        <a:lnSpc>
                          <a:spcPct val="107000"/>
                        </a:lnSpc>
                        <a:spcAft>
                          <a:spcPts val="20"/>
                        </a:spcAft>
                      </a:pPr>
                      <a:r>
                        <a:rPr lang="ru-RU" sz="1400" dirty="0">
                          <a:effectLst/>
                          <a:latin typeface="Times New Roman" panose="02020603050405020304" pitchFamily="18" charset="0"/>
                          <a:cs typeface="Times New Roman" panose="02020603050405020304" pitchFamily="18" charset="0"/>
                        </a:rPr>
                        <a:t>К2 </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418" marR="8624" marT="2207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605967168"/>
                  </a:ext>
                </a:extLst>
              </a:tr>
              <a:tr h="2618475">
                <a:tc>
                  <a:txBody>
                    <a:bodyPr/>
                    <a:lstStyle/>
                    <a:p>
                      <a:pPr marL="6350" marR="6985" indent="-6350" algn="ctr">
                        <a:lnSpc>
                          <a:spcPct val="107000"/>
                        </a:lnSpc>
                        <a:spcAft>
                          <a:spcPts val="20"/>
                        </a:spcAft>
                      </a:pPr>
                      <a:r>
                        <a:rPr lang="ru-RU" sz="1600" dirty="0">
                          <a:effectLst/>
                          <a:latin typeface="Times New Roman" panose="02020603050405020304" pitchFamily="18" charset="0"/>
                          <a:cs typeface="Times New Roman" panose="02020603050405020304" pitchFamily="18" charset="0"/>
                        </a:rPr>
                        <a:t>3 </a:t>
                      </a:r>
                      <a:endPar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418" marR="8624" marT="2207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4765" marR="31115" indent="-6350" algn="ctr">
                        <a:lnSpc>
                          <a:spcPct val="107000"/>
                        </a:lnSpc>
                        <a:spcAft>
                          <a:spcPts val="20"/>
                        </a:spcAft>
                      </a:pPr>
                      <a:r>
                        <a:rPr lang="ru-RU" sz="1400" dirty="0">
                          <a:effectLst/>
                          <a:latin typeface="Times New Roman" panose="02020603050405020304" pitchFamily="18" charset="0"/>
                          <a:cs typeface="Times New Roman" panose="02020603050405020304" pitchFamily="18" charset="0"/>
                        </a:rPr>
                        <a:t>Задание выполнено полностью: содержание отражает все аспекты, указанные в задании: даны полные и точные ответы на 3 вопроса; стилевое оформление речи выбрано правильно с учётом цели высказывания и адресата (обращение, завершающая фраза и подпись); соблюдены принятые в языке нормы вежливости (благодарность за полученное письмо или/и выражение положительных эмоций от его получения, надежда на последующие контакты). Допускается 1 неполный или неточный аспект </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418" marR="8624" marT="2207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4765" indent="-6350" algn="ctr">
                        <a:lnSpc>
                          <a:spcPct val="107000"/>
                        </a:lnSpc>
                        <a:spcAft>
                          <a:spcPts val="20"/>
                        </a:spcAft>
                      </a:pPr>
                      <a:r>
                        <a:rPr lang="ru-RU" sz="1400" dirty="0">
                          <a:effectLst/>
                          <a:latin typeface="Times New Roman" panose="02020603050405020304" pitchFamily="18" charset="0"/>
                          <a:cs typeface="Times New Roman" panose="02020603050405020304" pitchFamily="18" charset="0"/>
                        </a:rPr>
                        <a:t> </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418" marR="8624" marT="2207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41079819"/>
                  </a:ext>
                </a:extLst>
              </a:tr>
              <a:tr h="1249632">
                <a:tc>
                  <a:txBody>
                    <a:bodyPr/>
                    <a:lstStyle/>
                    <a:p>
                      <a:pPr marL="6350" marR="6985" indent="-6350" algn="ctr">
                        <a:lnSpc>
                          <a:spcPct val="107000"/>
                        </a:lnSpc>
                        <a:spcAft>
                          <a:spcPts val="20"/>
                        </a:spcAft>
                      </a:pPr>
                      <a:r>
                        <a:rPr lang="ru-RU" sz="1600" dirty="0">
                          <a:effectLst/>
                          <a:latin typeface="Times New Roman" panose="02020603050405020304" pitchFamily="18" charset="0"/>
                          <a:cs typeface="Times New Roman" panose="02020603050405020304" pitchFamily="18" charset="0"/>
                        </a:rPr>
                        <a:t>2 </a:t>
                      </a:r>
                      <a:endPar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418" marR="8624" marT="2207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04000"/>
                        </a:lnSpc>
                        <a:spcAft>
                          <a:spcPts val="10"/>
                        </a:spcAft>
                      </a:pPr>
                      <a:r>
                        <a:rPr lang="ru-RU" sz="1400" dirty="0">
                          <a:effectLst/>
                          <a:latin typeface="Times New Roman" panose="02020603050405020304" pitchFamily="18" charset="0"/>
                          <a:cs typeface="Times New Roman" panose="02020603050405020304" pitchFamily="18" charset="0"/>
                        </a:rPr>
                        <a:t>Задание выполнено в основном: 1 аспект не раскрыт  </a:t>
                      </a:r>
                    </a:p>
                    <a:p>
                      <a:pPr marL="6350" indent="-6350" algn="ctr">
                        <a:lnSpc>
                          <a:spcPct val="107000"/>
                        </a:lnSpc>
                        <a:spcAft>
                          <a:spcPts val="20"/>
                        </a:spcAft>
                      </a:pPr>
                      <a:r>
                        <a:rPr lang="ru-RU" sz="1400" dirty="0">
                          <a:effectLst/>
                          <a:latin typeface="Times New Roman" panose="02020603050405020304" pitchFamily="18" charset="0"/>
                          <a:cs typeface="Times New Roman" panose="02020603050405020304" pitchFamily="18" charset="0"/>
                        </a:rPr>
                        <a:t>ИЛИ 2–3 аспекта раскрыты неполно или неточно  </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418" marR="8624" marT="2207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4765" marR="31115" indent="-6350" algn="ctr">
                        <a:lnSpc>
                          <a:spcPct val="107000"/>
                        </a:lnSpc>
                        <a:spcAft>
                          <a:spcPts val="20"/>
                        </a:spcAft>
                      </a:pPr>
                      <a:r>
                        <a:rPr lang="ru-RU" sz="1400" dirty="0">
                          <a:effectLst/>
                          <a:latin typeface="Times New Roman" panose="02020603050405020304" pitchFamily="18" charset="0"/>
                          <a:cs typeface="Times New Roman" panose="02020603050405020304" pitchFamily="18" charset="0"/>
                        </a:rPr>
                        <a:t>Текст логично выстроен и верно разделён на абзацы; правильно использованы средства логической связи; структурное оформление текста соответствует нормам письменного этикета, принятым в стране изучаемого языка. Допускается 1 ошибка в организации текста  </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418" marR="8624" marT="2207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378546847"/>
                  </a:ext>
                </a:extLst>
              </a:tr>
              <a:tr h="428325">
                <a:tc>
                  <a:txBody>
                    <a:bodyPr/>
                    <a:lstStyle/>
                    <a:p>
                      <a:pPr marL="6350" marR="6985" indent="-6350" algn="ctr">
                        <a:lnSpc>
                          <a:spcPct val="107000"/>
                        </a:lnSpc>
                        <a:spcAft>
                          <a:spcPts val="20"/>
                        </a:spcAft>
                      </a:pPr>
                      <a:r>
                        <a:rPr lang="ru-RU" sz="1600" dirty="0">
                          <a:effectLst/>
                          <a:latin typeface="Times New Roman" panose="02020603050405020304" pitchFamily="18" charset="0"/>
                          <a:cs typeface="Times New Roman" panose="02020603050405020304" pitchFamily="18" charset="0"/>
                        </a:rPr>
                        <a:t>1 </a:t>
                      </a:r>
                      <a:endPar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418" marR="8624" marT="2207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4765" marR="31750" indent="-6350" algn="ctr">
                        <a:lnSpc>
                          <a:spcPct val="107000"/>
                        </a:lnSpc>
                        <a:spcAft>
                          <a:spcPts val="20"/>
                        </a:spcAft>
                      </a:pPr>
                      <a:r>
                        <a:rPr lang="ru-RU" sz="1400" dirty="0">
                          <a:effectLst/>
                          <a:latin typeface="Times New Roman" panose="02020603050405020304" pitchFamily="18" charset="0"/>
                          <a:cs typeface="Times New Roman" panose="02020603050405020304" pitchFamily="18" charset="0"/>
                        </a:rPr>
                        <a:t>Задание выполнено частично: все случаи, не указанные в оценивании на 3, 2 и 0 баллов </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418" marR="8624" marT="2207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4765" indent="-6350" algn="ctr">
                        <a:lnSpc>
                          <a:spcPct val="107000"/>
                        </a:lnSpc>
                        <a:spcAft>
                          <a:spcPts val="20"/>
                        </a:spcAft>
                      </a:pPr>
                      <a:r>
                        <a:rPr lang="ru-RU" sz="1400" dirty="0">
                          <a:effectLst/>
                          <a:latin typeface="Times New Roman" panose="02020603050405020304" pitchFamily="18" charset="0"/>
                          <a:cs typeface="Times New Roman" panose="02020603050405020304" pitchFamily="18" charset="0"/>
                        </a:rPr>
                        <a:t>Имеются 2–3 ошибки в орга-</a:t>
                      </a:r>
                    </a:p>
                    <a:p>
                      <a:pPr marL="24765" indent="-6350" algn="ctr">
                        <a:lnSpc>
                          <a:spcPct val="107000"/>
                        </a:lnSpc>
                        <a:spcAft>
                          <a:spcPts val="20"/>
                        </a:spcAft>
                      </a:pPr>
                      <a:r>
                        <a:rPr lang="ru-RU" sz="1400" dirty="0" err="1">
                          <a:effectLst/>
                          <a:latin typeface="Times New Roman" panose="02020603050405020304" pitchFamily="18" charset="0"/>
                          <a:cs typeface="Times New Roman" panose="02020603050405020304" pitchFamily="18" charset="0"/>
                        </a:rPr>
                        <a:t>низации</a:t>
                      </a:r>
                      <a:r>
                        <a:rPr lang="ru-RU" sz="1400" dirty="0">
                          <a:effectLst/>
                          <a:latin typeface="Times New Roman" panose="02020603050405020304" pitchFamily="18" charset="0"/>
                          <a:cs typeface="Times New Roman" panose="02020603050405020304" pitchFamily="18" charset="0"/>
                        </a:rPr>
                        <a:t> текста   </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418" marR="8624" marT="2207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51504715"/>
                  </a:ext>
                </a:extLst>
              </a:tr>
              <a:tr h="565209">
                <a:tc>
                  <a:txBody>
                    <a:bodyPr/>
                    <a:lstStyle/>
                    <a:p>
                      <a:pPr marL="6350" marR="6985" indent="-6350" algn="ctr">
                        <a:lnSpc>
                          <a:spcPct val="107000"/>
                        </a:lnSpc>
                        <a:spcAft>
                          <a:spcPts val="20"/>
                        </a:spcAft>
                      </a:pPr>
                      <a:r>
                        <a:rPr lang="ru-RU" sz="1600" dirty="0">
                          <a:effectLst/>
                          <a:latin typeface="Times New Roman" panose="02020603050405020304" pitchFamily="18" charset="0"/>
                          <a:cs typeface="Times New Roman" panose="02020603050405020304" pitchFamily="18" charset="0"/>
                        </a:rPr>
                        <a:t>0 </a:t>
                      </a:r>
                      <a:endPar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418" marR="8624" marT="2207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07000"/>
                        </a:lnSpc>
                        <a:spcAft>
                          <a:spcPts val="20"/>
                        </a:spcAft>
                        <a:tabLst>
                          <a:tab pos="749300" algn="ctr"/>
                          <a:tab pos="1722120" algn="r"/>
                        </a:tabLst>
                      </a:pPr>
                      <a:r>
                        <a:rPr lang="ru-RU" sz="1400" dirty="0">
                          <a:effectLst/>
                          <a:latin typeface="Times New Roman" panose="02020603050405020304" pitchFamily="18" charset="0"/>
                          <a:cs typeface="Times New Roman" panose="02020603050405020304" pitchFamily="18" charset="0"/>
                        </a:rPr>
                        <a:t>Задание 	не 	выполнено: </a:t>
                      </a:r>
                    </a:p>
                    <a:p>
                      <a:pPr marL="24765" marR="31115" indent="-6350" algn="ctr">
                        <a:lnSpc>
                          <a:spcPct val="107000"/>
                        </a:lnSpc>
                        <a:spcAft>
                          <a:spcPts val="20"/>
                        </a:spcAft>
                      </a:pPr>
                      <a:r>
                        <a:rPr lang="ru-RU" sz="1400" dirty="0">
                          <a:effectLst/>
                          <a:latin typeface="Times New Roman" panose="02020603050405020304" pitchFamily="18" charset="0"/>
                          <a:cs typeface="Times New Roman" panose="02020603050405020304" pitchFamily="18" charset="0"/>
                        </a:rPr>
                        <a:t>3 и более аспекта не раскрыты ИЛИ все 5 аспектов раскрыты неполно или неточно </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418" marR="8624" marT="2207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4765" indent="-6350" algn="ctr">
                        <a:lnSpc>
                          <a:spcPct val="107000"/>
                        </a:lnSpc>
                        <a:spcAft>
                          <a:spcPts val="20"/>
                        </a:spcAft>
                      </a:pPr>
                      <a:r>
                        <a:rPr lang="ru-RU" sz="1400" dirty="0">
                          <a:effectLst/>
                          <a:latin typeface="Times New Roman" panose="02020603050405020304" pitchFamily="18" charset="0"/>
                          <a:cs typeface="Times New Roman" panose="02020603050405020304" pitchFamily="18" charset="0"/>
                        </a:rPr>
                        <a:t>Имеются 4 и более ошибки </a:t>
                      </a:r>
                    </a:p>
                    <a:p>
                      <a:pPr marL="24765" indent="-6350" algn="ctr">
                        <a:lnSpc>
                          <a:spcPct val="107000"/>
                        </a:lnSpc>
                        <a:spcAft>
                          <a:spcPts val="20"/>
                        </a:spcAft>
                      </a:pPr>
                      <a:r>
                        <a:rPr lang="ru-RU" sz="1400" dirty="0">
                          <a:effectLst/>
                          <a:latin typeface="Times New Roman" panose="02020603050405020304" pitchFamily="18" charset="0"/>
                          <a:cs typeface="Times New Roman" panose="02020603050405020304" pitchFamily="18" charset="0"/>
                        </a:rPr>
                        <a:t>в организации текста  </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418" marR="8624" marT="2207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85862087"/>
                  </a:ext>
                </a:extLst>
              </a:tr>
            </a:tbl>
          </a:graphicData>
        </a:graphic>
      </p:graphicFrame>
    </p:spTree>
    <p:extLst>
      <p:ext uri="{BB962C8B-B14F-4D97-AF65-F5344CB8AC3E}">
        <p14:creationId xmlns:p14="http://schemas.microsoft.com/office/powerpoint/2010/main" val="2995709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a:extLst>
              <a:ext uri="{FF2B5EF4-FFF2-40B4-BE49-F238E27FC236}">
                <a16:creationId xmlns="" xmlns:a16="http://schemas.microsoft.com/office/drawing/2014/main" id="{342F0CD7-FCF2-92BB-EDF4-DC464A2F7ECB}"/>
              </a:ext>
            </a:extLst>
          </p:cNvPr>
          <p:cNvGraphicFramePr>
            <a:graphicFrameLocks noGrp="1"/>
          </p:cNvGraphicFramePr>
          <p:nvPr>
            <p:extLst>
              <p:ext uri="{D42A27DB-BD31-4B8C-83A1-F6EECF244321}">
                <p14:modId xmlns:p14="http://schemas.microsoft.com/office/powerpoint/2010/main" val="2420104656"/>
              </p:ext>
            </p:extLst>
          </p:nvPr>
        </p:nvGraphicFramePr>
        <p:xfrm>
          <a:off x="683569" y="908720"/>
          <a:ext cx="7992887" cy="5566942"/>
        </p:xfrm>
        <a:graphic>
          <a:graphicData uri="http://schemas.openxmlformats.org/drawingml/2006/table">
            <a:tbl>
              <a:tblPr firstRow="1" firstCol="1" bandRow="1">
                <a:tableStyleId>{5940675A-B579-460E-94D1-54222C63F5DA}</a:tableStyleId>
              </a:tblPr>
              <a:tblGrid>
                <a:gridCol w="936103">
                  <a:extLst>
                    <a:ext uri="{9D8B030D-6E8A-4147-A177-3AD203B41FA5}">
                      <a16:colId xmlns="" xmlns:a16="http://schemas.microsoft.com/office/drawing/2014/main" val="1403170317"/>
                    </a:ext>
                  </a:extLst>
                </a:gridCol>
                <a:gridCol w="3312368">
                  <a:extLst>
                    <a:ext uri="{9D8B030D-6E8A-4147-A177-3AD203B41FA5}">
                      <a16:colId xmlns="" xmlns:a16="http://schemas.microsoft.com/office/drawing/2014/main" val="4196703259"/>
                    </a:ext>
                  </a:extLst>
                </a:gridCol>
                <a:gridCol w="3744416">
                  <a:extLst>
                    <a:ext uri="{9D8B030D-6E8A-4147-A177-3AD203B41FA5}">
                      <a16:colId xmlns="" xmlns:a16="http://schemas.microsoft.com/office/drawing/2014/main" val="1880752222"/>
                    </a:ext>
                  </a:extLst>
                </a:gridCol>
              </a:tblGrid>
              <a:tr h="370805">
                <a:tc>
                  <a:txBody>
                    <a:bodyPr/>
                    <a:lstStyle/>
                    <a:p>
                      <a:pPr marL="26035" indent="-6350" algn="ctr">
                        <a:lnSpc>
                          <a:spcPct val="107000"/>
                        </a:lnSpc>
                        <a:spcAft>
                          <a:spcPts val="20"/>
                        </a:spcAft>
                      </a:pPr>
                      <a:r>
                        <a:rPr lang="ru-RU" sz="1400" dirty="0">
                          <a:effectLst/>
                          <a:latin typeface="Times New Roman" panose="02020603050405020304" pitchFamily="18" charset="0"/>
                          <a:cs typeface="Times New Roman" panose="02020603050405020304" pitchFamily="18" charset="0"/>
                        </a:rPr>
                        <a:t>Баллы </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69" marR="11240" marT="28174" marB="0"/>
                </a:tc>
                <a:tc>
                  <a:txBody>
                    <a:bodyPr/>
                    <a:lstStyle/>
                    <a:p>
                      <a:pPr marL="6350" indent="-6350" algn="ctr">
                        <a:lnSpc>
                          <a:spcPct val="107000"/>
                        </a:lnSpc>
                        <a:spcAft>
                          <a:spcPts val="20"/>
                        </a:spcAft>
                      </a:pPr>
                      <a:r>
                        <a:rPr lang="ru-RU" sz="1400">
                          <a:effectLst/>
                          <a:latin typeface="Times New Roman" panose="02020603050405020304" pitchFamily="18" charset="0"/>
                          <a:cs typeface="Times New Roman" panose="02020603050405020304" pitchFamily="18" charset="0"/>
                        </a:rPr>
                        <a:t>Лексико-грамматическое оформление текста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69" marR="11240" marT="28174" marB="0"/>
                </a:tc>
                <a:tc>
                  <a:txBody>
                    <a:bodyPr/>
                    <a:lstStyle/>
                    <a:p>
                      <a:pPr marL="6350" marR="31750" indent="-6350" algn="ctr">
                        <a:lnSpc>
                          <a:spcPct val="107000"/>
                        </a:lnSpc>
                        <a:spcAft>
                          <a:spcPts val="20"/>
                        </a:spcAft>
                      </a:pPr>
                      <a:r>
                        <a:rPr lang="ru-RU" sz="1400">
                          <a:effectLst/>
                          <a:latin typeface="Times New Roman" panose="02020603050405020304" pitchFamily="18" charset="0"/>
                          <a:cs typeface="Times New Roman" panose="02020603050405020304" pitchFamily="18" charset="0"/>
                        </a:rPr>
                        <a:t>Орфография и пунктуация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69" marR="11240" marT="28174" marB="0"/>
                </a:tc>
                <a:extLst>
                  <a:ext uri="{0D108BD9-81ED-4DB2-BD59-A6C34878D82A}">
                    <a16:rowId xmlns="" xmlns:a16="http://schemas.microsoft.com/office/drawing/2014/main" val="378811083"/>
                  </a:ext>
                </a:extLst>
              </a:tr>
              <a:tr h="200127">
                <a:tc>
                  <a:txBody>
                    <a:bodyPr/>
                    <a:lstStyle/>
                    <a:p>
                      <a:pPr marL="6350" indent="-6350" algn="ctr">
                        <a:lnSpc>
                          <a:spcPct val="107000"/>
                        </a:lnSpc>
                        <a:spcAft>
                          <a:spcPts val="20"/>
                        </a:spcAft>
                      </a:pPr>
                      <a:r>
                        <a:rPr lang="ru-RU" sz="1400">
                          <a:effectLst/>
                          <a:latin typeface="Times New Roman" panose="02020603050405020304" pitchFamily="18" charset="0"/>
                          <a:cs typeface="Times New Roman" panose="02020603050405020304" pitchFamily="18" charset="0"/>
                        </a:rPr>
                        <a:t>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69" marR="11240" marT="28174" marB="0"/>
                </a:tc>
                <a:tc>
                  <a:txBody>
                    <a:bodyPr/>
                    <a:lstStyle/>
                    <a:p>
                      <a:pPr marL="6350" marR="31750" indent="-6350" algn="ctr">
                        <a:lnSpc>
                          <a:spcPct val="107000"/>
                        </a:lnSpc>
                        <a:spcAft>
                          <a:spcPts val="20"/>
                        </a:spcAft>
                      </a:pPr>
                      <a:r>
                        <a:rPr lang="ru-RU" sz="1400">
                          <a:effectLst/>
                          <a:latin typeface="Times New Roman" panose="02020603050405020304" pitchFamily="18" charset="0"/>
                          <a:cs typeface="Times New Roman" panose="02020603050405020304" pitchFamily="18" charset="0"/>
                        </a:rPr>
                        <a:t>К3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69" marR="11240" marT="28174" marB="0"/>
                </a:tc>
                <a:tc>
                  <a:txBody>
                    <a:bodyPr/>
                    <a:lstStyle/>
                    <a:p>
                      <a:pPr marL="6350" marR="31115" indent="-6350" algn="ctr">
                        <a:lnSpc>
                          <a:spcPct val="107000"/>
                        </a:lnSpc>
                        <a:spcAft>
                          <a:spcPts val="20"/>
                        </a:spcAft>
                      </a:pPr>
                      <a:r>
                        <a:rPr lang="ru-RU" sz="1400">
                          <a:effectLst/>
                          <a:latin typeface="Times New Roman" panose="02020603050405020304" pitchFamily="18" charset="0"/>
                          <a:cs typeface="Times New Roman" panose="02020603050405020304" pitchFamily="18" charset="0"/>
                        </a:rPr>
                        <a:t>К4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69" marR="11240" marT="28174" marB="0"/>
                </a:tc>
                <a:extLst>
                  <a:ext uri="{0D108BD9-81ED-4DB2-BD59-A6C34878D82A}">
                    <a16:rowId xmlns="" xmlns:a16="http://schemas.microsoft.com/office/drawing/2014/main" val="3779896510"/>
                  </a:ext>
                </a:extLst>
              </a:tr>
              <a:tr h="1068790">
                <a:tc>
                  <a:txBody>
                    <a:bodyPr/>
                    <a:lstStyle/>
                    <a:p>
                      <a:pPr marL="6350" marR="31115" indent="-6350" algn="ctr">
                        <a:lnSpc>
                          <a:spcPct val="107000"/>
                        </a:lnSpc>
                        <a:spcAft>
                          <a:spcPts val="20"/>
                        </a:spcAft>
                      </a:pPr>
                      <a:r>
                        <a:rPr lang="ru-RU" sz="1400" dirty="0">
                          <a:effectLst/>
                          <a:latin typeface="Times New Roman" panose="02020603050405020304" pitchFamily="18" charset="0"/>
                          <a:cs typeface="Times New Roman" panose="02020603050405020304" pitchFamily="18" charset="0"/>
                        </a:rPr>
                        <a:t>3 </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69" marR="11240" marT="28174" marB="0"/>
                </a:tc>
                <a:tc>
                  <a:txBody>
                    <a:bodyPr/>
                    <a:lstStyle/>
                    <a:p>
                      <a:pPr marL="6350" indent="-6350" algn="ctr">
                        <a:lnSpc>
                          <a:spcPct val="107000"/>
                        </a:lnSpc>
                        <a:spcAft>
                          <a:spcPts val="20"/>
                        </a:spcAft>
                        <a:tabLst>
                          <a:tab pos="1697355" algn="r"/>
                        </a:tabLst>
                      </a:pPr>
                      <a:r>
                        <a:rPr lang="ru-RU" sz="1400">
                          <a:effectLst/>
                          <a:latin typeface="Times New Roman" panose="02020603050405020304" pitchFamily="18" charset="0"/>
                          <a:cs typeface="Times New Roman" panose="02020603050405020304" pitchFamily="18" charset="0"/>
                        </a:rPr>
                        <a:t>Используемый 	словарный </a:t>
                      </a:r>
                    </a:p>
                    <a:p>
                      <a:pPr marL="6350" marR="31115" indent="-6350" algn="ctr">
                        <a:lnSpc>
                          <a:spcPct val="107000"/>
                        </a:lnSpc>
                        <a:spcAft>
                          <a:spcPts val="20"/>
                        </a:spcAft>
                      </a:pPr>
                      <a:r>
                        <a:rPr lang="ru-RU" sz="1400">
                          <a:effectLst/>
                          <a:latin typeface="Times New Roman" panose="02020603050405020304" pitchFamily="18" charset="0"/>
                          <a:cs typeface="Times New Roman" panose="02020603050405020304" pitchFamily="18" charset="0"/>
                        </a:rPr>
                        <a:t>запас и грамматические структуры соответствуют уровню сложности задания, допускается 1 лексико-грамматическая ошибка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69" marR="11240" marT="28174" marB="0"/>
                </a:tc>
                <a:tc>
                  <a:txBody>
                    <a:bodyPr/>
                    <a:lstStyle/>
                    <a:p>
                      <a:pPr marL="6350" indent="-6350" algn="ctr">
                        <a:lnSpc>
                          <a:spcPct val="107000"/>
                        </a:lnSpc>
                        <a:spcAft>
                          <a:spcPts val="20"/>
                        </a:spcAft>
                      </a:pPr>
                      <a:r>
                        <a:rPr lang="ru-RU" sz="1400">
                          <a:effectLst/>
                          <a:latin typeface="Times New Roman" panose="02020603050405020304" pitchFamily="18" charset="0"/>
                          <a:cs typeface="Times New Roman" panose="02020603050405020304" pitchFamily="18" charset="0"/>
                        </a:rPr>
                        <a:t>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69" marR="11240" marT="28174" marB="0"/>
                </a:tc>
                <a:extLst>
                  <a:ext uri="{0D108BD9-81ED-4DB2-BD59-A6C34878D82A}">
                    <a16:rowId xmlns="" xmlns:a16="http://schemas.microsoft.com/office/drawing/2014/main" val="3377790369"/>
                  </a:ext>
                </a:extLst>
              </a:tr>
              <a:tr h="1243286">
                <a:tc>
                  <a:txBody>
                    <a:bodyPr/>
                    <a:lstStyle/>
                    <a:p>
                      <a:pPr marL="6350" marR="31115" indent="-6350" algn="ctr">
                        <a:lnSpc>
                          <a:spcPct val="107000"/>
                        </a:lnSpc>
                        <a:spcAft>
                          <a:spcPts val="20"/>
                        </a:spcAft>
                      </a:pPr>
                      <a:r>
                        <a:rPr lang="ru-RU" sz="1400">
                          <a:effectLst/>
                          <a:latin typeface="Times New Roman" panose="02020603050405020304" pitchFamily="18" charset="0"/>
                          <a:cs typeface="Times New Roman" panose="02020603050405020304" pitchFamily="18" charset="0"/>
                        </a:rPr>
                        <a:t>2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69" marR="11240" marT="28174" marB="0"/>
                </a:tc>
                <a:tc>
                  <a:txBody>
                    <a:bodyPr/>
                    <a:lstStyle/>
                    <a:p>
                      <a:pPr marL="6350" indent="-6350" algn="ctr">
                        <a:lnSpc>
                          <a:spcPct val="107000"/>
                        </a:lnSpc>
                        <a:spcAft>
                          <a:spcPts val="20"/>
                        </a:spcAft>
                        <a:tabLst>
                          <a:tab pos="1697355" algn="r"/>
                        </a:tabLst>
                      </a:pPr>
                      <a:r>
                        <a:rPr lang="ru-RU" sz="1400" dirty="0">
                          <a:effectLst/>
                          <a:latin typeface="Times New Roman" panose="02020603050405020304" pitchFamily="18" charset="0"/>
                          <a:cs typeface="Times New Roman" panose="02020603050405020304" pitchFamily="18" charset="0"/>
                        </a:rPr>
                        <a:t>Используемый 	словарный </a:t>
                      </a:r>
                    </a:p>
                    <a:p>
                      <a:pPr marL="6350" marR="31115" indent="-6350" algn="ctr">
                        <a:lnSpc>
                          <a:spcPct val="107000"/>
                        </a:lnSpc>
                        <a:spcAft>
                          <a:spcPts val="20"/>
                        </a:spcAft>
                      </a:pPr>
                      <a:r>
                        <a:rPr lang="ru-RU" sz="1400" dirty="0">
                          <a:effectLst/>
                          <a:latin typeface="Times New Roman" panose="02020603050405020304" pitchFamily="18" charset="0"/>
                          <a:cs typeface="Times New Roman" panose="02020603050405020304" pitchFamily="18" charset="0"/>
                        </a:rPr>
                        <a:t>запас и грамматические структуры не полностью соответствуют уровню сложности задания, имеются 2–3 </a:t>
                      </a:r>
                      <a:r>
                        <a:rPr lang="ru-RU" sz="1400" dirty="0" err="1" smtClean="0">
                          <a:effectLst/>
                          <a:latin typeface="Times New Roman" panose="02020603050405020304" pitchFamily="18" charset="0"/>
                          <a:cs typeface="Times New Roman" panose="02020603050405020304" pitchFamily="18" charset="0"/>
                        </a:rPr>
                        <a:t>лексико</a:t>
                      </a:r>
                      <a:r>
                        <a:rPr lang="en-US" sz="1400" dirty="0" smtClean="0">
                          <a:effectLst/>
                          <a:latin typeface="Times New Roman" panose="02020603050405020304" pitchFamily="18" charset="0"/>
                          <a:cs typeface="Times New Roman" panose="02020603050405020304" pitchFamily="18" charset="0"/>
                        </a:rPr>
                        <a:t>-</a:t>
                      </a:r>
                      <a:r>
                        <a:rPr lang="ru-RU" sz="1400" dirty="0" smtClean="0">
                          <a:effectLst/>
                          <a:latin typeface="Times New Roman" panose="02020603050405020304" pitchFamily="18" charset="0"/>
                          <a:cs typeface="Times New Roman" panose="02020603050405020304" pitchFamily="18" charset="0"/>
                        </a:rPr>
                        <a:t>грамматические </a:t>
                      </a:r>
                      <a:r>
                        <a:rPr lang="ru-RU" sz="1400" dirty="0">
                          <a:effectLst/>
                          <a:latin typeface="Times New Roman" panose="02020603050405020304" pitchFamily="18" charset="0"/>
                          <a:cs typeface="Times New Roman" panose="02020603050405020304" pitchFamily="18" charset="0"/>
                        </a:rPr>
                        <a:t>ошибки </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69" marR="11240" marT="28174" marB="0"/>
                </a:tc>
                <a:tc>
                  <a:txBody>
                    <a:bodyPr/>
                    <a:lstStyle/>
                    <a:p>
                      <a:pPr marL="6350" marR="31115" indent="-6350" algn="ctr">
                        <a:lnSpc>
                          <a:spcPct val="107000"/>
                        </a:lnSpc>
                        <a:spcAft>
                          <a:spcPts val="20"/>
                        </a:spcAft>
                      </a:pPr>
                      <a:r>
                        <a:rPr lang="ru-RU" sz="1400">
                          <a:effectLst/>
                          <a:latin typeface="Times New Roman" panose="02020603050405020304" pitchFamily="18" charset="0"/>
                          <a:cs typeface="Times New Roman" panose="02020603050405020304" pitchFamily="18" charset="0"/>
                        </a:rPr>
                        <a:t>Орфографические и пунктуационные ошибки практически отсутствуют, имеются 2 ошибки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69" marR="11240" marT="28174" marB="0"/>
                </a:tc>
                <a:extLst>
                  <a:ext uri="{0D108BD9-81ED-4DB2-BD59-A6C34878D82A}">
                    <a16:rowId xmlns="" xmlns:a16="http://schemas.microsoft.com/office/drawing/2014/main" val="3724295940"/>
                  </a:ext>
                </a:extLst>
              </a:tr>
              <a:tr h="1243286">
                <a:tc>
                  <a:txBody>
                    <a:bodyPr/>
                    <a:lstStyle/>
                    <a:p>
                      <a:pPr marL="6350" marR="31115" indent="-6350" algn="ctr">
                        <a:lnSpc>
                          <a:spcPct val="107000"/>
                        </a:lnSpc>
                        <a:spcAft>
                          <a:spcPts val="20"/>
                        </a:spcAft>
                      </a:pPr>
                      <a:r>
                        <a:rPr lang="ru-RU" sz="1400">
                          <a:effectLst/>
                          <a:latin typeface="Times New Roman" panose="02020603050405020304" pitchFamily="18" charset="0"/>
                          <a:cs typeface="Times New Roman" panose="02020603050405020304" pitchFamily="18" charset="0"/>
                        </a:rPr>
                        <a:t>1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69" marR="11240" marT="28174" marB="0"/>
                </a:tc>
                <a:tc>
                  <a:txBody>
                    <a:bodyPr/>
                    <a:lstStyle/>
                    <a:p>
                      <a:pPr marL="6350" marR="31115" indent="-6350" algn="ctr">
                        <a:lnSpc>
                          <a:spcPct val="107000"/>
                        </a:lnSpc>
                        <a:spcAft>
                          <a:spcPts val="20"/>
                        </a:spcAft>
                      </a:pPr>
                      <a:r>
                        <a:rPr lang="ru-RU" sz="1400">
                          <a:effectLst/>
                          <a:latin typeface="Times New Roman" panose="02020603050405020304" pitchFamily="18" charset="0"/>
                          <a:cs typeface="Times New Roman" panose="02020603050405020304" pitchFamily="18" charset="0"/>
                        </a:rPr>
                        <a:t>Использованный словарный запас и грамматические структуры частично соответствуют уровню сложности задания, имеются 4 лексико-грамматические ошибки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69" marR="11240" marT="28174" marB="0"/>
                </a:tc>
                <a:tc>
                  <a:txBody>
                    <a:bodyPr/>
                    <a:lstStyle/>
                    <a:p>
                      <a:pPr marL="6350" marR="31115" indent="-6350" algn="ctr">
                        <a:lnSpc>
                          <a:spcPct val="107000"/>
                        </a:lnSpc>
                        <a:spcAft>
                          <a:spcPts val="20"/>
                        </a:spcAft>
                      </a:pPr>
                      <a:r>
                        <a:rPr lang="ru-RU" sz="1400">
                          <a:effectLst/>
                          <a:latin typeface="Times New Roman" panose="02020603050405020304" pitchFamily="18" charset="0"/>
                          <a:cs typeface="Times New Roman" panose="02020603050405020304" pitchFamily="18" charset="0"/>
                        </a:rPr>
                        <a:t>В тексте имеются 3–4 орфографические и пунктуационные ошибки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69" marR="11240" marT="28174" marB="0"/>
                </a:tc>
                <a:extLst>
                  <a:ext uri="{0D108BD9-81ED-4DB2-BD59-A6C34878D82A}">
                    <a16:rowId xmlns="" xmlns:a16="http://schemas.microsoft.com/office/drawing/2014/main" val="4110930362"/>
                  </a:ext>
                </a:extLst>
              </a:tr>
              <a:tr h="1068790">
                <a:tc>
                  <a:txBody>
                    <a:bodyPr/>
                    <a:lstStyle/>
                    <a:p>
                      <a:pPr marL="6350" marR="31115" indent="-6350" algn="ctr">
                        <a:lnSpc>
                          <a:spcPct val="107000"/>
                        </a:lnSpc>
                        <a:spcAft>
                          <a:spcPts val="20"/>
                        </a:spcAft>
                      </a:pPr>
                      <a:r>
                        <a:rPr lang="ru-RU" sz="1400">
                          <a:effectLst/>
                          <a:latin typeface="Times New Roman" panose="02020603050405020304" pitchFamily="18" charset="0"/>
                          <a:cs typeface="Times New Roman" panose="02020603050405020304" pitchFamily="18" charset="0"/>
                        </a:rPr>
                        <a:t>0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69" marR="11240" marT="28174" marB="0"/>
                </a:tc>
                <a:tc>
                  <a:txBody>
                    <a:bodyPr/>
                    <a:lstStyle/>
                    <a:p>
                      <a:pPr marL="6350" marR="31115" indent="-6350" algn="ctr">
                        <a:lnSpc>
                          <a:spcPct val="107000"/>
                        </a:lnSpc>
                        <a:spcAft>
                          <a:spcPts val="20"/>
                        </a:spcAft>
                      </a:pPr>
                      <a:r>
                        <a:rPr lang="ru-RU" sz="1400">
                          <a:effectLst/>
                          <a:latin typeface="Times New Roman" panose="02020603050405020304" pitchFamily="18" charset="0"/>
                          <a:cs typeface="Times New Roman" panose="02020603050405020304" pitchFamily="18" charset="0"/>
                        </a:rPr>
                        <a:t>Использованный словарный запас и грамматические структуры не соответствуют уровню сложности задания, имеются 5 и более лексико-грамматических ошибок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69" marR="11240" marT="28174" marB="0"/>
                </a:tc>
                <a:tc>
                  <a:txBody>
                    <a:bodyPr/>
                    <a:lstStyle/>
                    <a:p>
                      <a:pPr marL="6350" marR="31115" indent="-6350" algn="ctr">
                        <a:lnSpc>
                          <a:spcPct val="107000"/>
                        </a:lnSpc>
                        <a:spcAft>
                          <a:spcPts val="20"/>
                        </a:spcAft>
                      </a:pPr>
                      <a:r>
                        <a:rPr lang="ru-RU" sz="1400" dirty="0">
                          <a:effectLst/>
                          <a:latin typeface="Times New Roman" panose="02020603050405020304" pitchFamily="18" charset="0"/>
                          <a:cs typeface="Times New Roman" panose="02020603050405020304" pitchFamily="18" charset="0"/>
                        </a:rPr>
                        <a:t>В тексте имеются многочисленные орфографические и пунктуационные ошибки (5 и более ошибок) </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69" marR="11240" marT="28174" marB="0"/>
                </a:tc>
                <a:extLst>
                  <a:ext uri="{0D108BD9-81ED-4DB2-BD59-A6C34878D82A}">
                    <a16:rowId xmlns="" xmlns:a16="http://schemas.microsoft.com/office/drawing/2014/main" val="68671799"/>
                  </a:ext>
                </a:extLst>
              </a:tr>
            </a:tbl>
          </a:graphicData>
        </a:graphic>
      </p:graphicFrame>
    </p:spTree>
    <p:extLst>
      <p:ext uri="{BB962C8B-B14F-4D97-AF65-F5344CB8AC3E}">
        <p14:creationId xmlns:p14="http://schemas.microsoft.com/office/powerpoint/2010/main" val="2809869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497">
            <a:extLst>
              <a:ext uri="{FF2B5EF4-FFF2-40B4-BE49-F238E27FC236}">
                <a16:creationId xmlns="" xmlns:a16="http://schemas.microsoft.com/office/drawing/2014/main" id="{3102BB9F-716E-5847-8F7A-3244866FE489}"/>
              </a:ext>
            </a:extLst>
          </p:cNvPr>
          <p:cNvSpPr>
            <a:spLocks noChangeArrowheads="1"/>
          </p:cNvSpPr>
          <p:nvPr/>
        </p:nvSpPr>
        <p:spPr bwMode="auto">
          <a:xfrm rot="-5399998">
            <a:off x="3772553" y="4371910"/>
            <a:ext cx="636897" cy="4325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ru-RU"/>
          </a:p>
        </p:txBody>
      </p:sp>
      <p:sp>
        <p:nvSpPr>
          <p:cNvPr id="6" name="Rectangle 7498">
            <a:extLst>
              <a:ext uri="{FF2B5EF4-FFF2-40B4-BE49-F238E27FC236}">
                <a16:creationId xmlns="" xmlns:a16="http://schemas.microsoft.com/office/drawing/2014/main" id="{C480F5BF-1D4B-11E8-A73A-4B05FB65B631}"/>
              </a:ext>
            </a:extLst>
          </p:cNvPr>
          <p:cNvSpPr>
            <a:spLocks noChangeArrowheads="1"/>
          </p:cNvSpPr>
          <p:nvPr/>
        </p:nvSpPr>
        <p:spPr bwMode="auto">
          <a:xfrm rot="-5399998">
            <a:off x="1653518" y="6032582"/>
            <a:ext cx="7536944" cy="4735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ru-RU"/>
          </a:p>
        </p:txBody>
      </p:sp>
      <p:sp>
        <p:nvSpPr>
          <p:cNvPr id="7" name="Rectangle 7499">
            <a:extLst>
              <a:ext uri="{FF2B5EF4-FFF2-40B4-BE49-F238E27FC236}">
                <a16:creationId xmlns="" xmlns:a16="http://schemas.microsoft.com/office/drawing/2014/main" id="{1D3DB959-DE2D-0100-1732-F15598E47F67}"/>
              </a:ext>
            </a:extLst>
          </p:cNvPr>
          <p:cNvSpPr>
            <a:spLocks noChangeArrowheads="1"/>
          </p:cNvSpPr>
          <p:nvPr/>
        </p:nvSpPr>
        <p:spPr bwMode="auto">
          <a:xfrm rot="-5399998">
            <a:off x="5137067" y="4925477"/>
            <a:ext cx="572228" cy="4735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ru-RU"/>
          </a:p>
        </p:txBody>
      </p:sp>
      <p:sp>
        <p:nvSpPr>
          <p:cNvPr id="8" name="Rectangle 7500">
            <a:extLst>
              <a:ext uri="{FF2B5EF4-FFF2-40B4-BE49-F238E27FC236}">
                <a16:creationId xmlns="" xmlns:a16="http://schemas.microsoft.com/office/drawing/2014/main" id="{F53AC79E-2E0F-652F-B626-C4D048D7481B}"/>
              </a:ext>
            </a:extLst>
          </p:cNvPr>
          <p:cNvSpPr>
            <a:spLocks noChangeArrowheads="1"/>
          </p:cNvSpPr>
          <p:nvPr/>
        </p:nvSpPr>
        <p:spPr bwMode="auto">
          <a:xfrm rot="-5399998">
            <a:off x="1092664" y="530039"/>
            <a:ext cx="8659844" cy="4735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ru-RU"/>
          </a:p>
        </p:txBody>
      </p:sp>
      <p:sp>
        <p:nvSpPr>
          <p:cNvPr id="9" name="Rectangle 7501">
            <a:extLst>
              <a:ext uri="{FF2B5EF4-FFF2-40B4-BE49-F238E27FC236}">
                <a16:creationId xmlns="" xmlns:a16="http://schemas.microsoft.com/office/drawing/2014/main" id="{723F870F-0ECB-EA6F-8138-7B99954F1192}"/>
              </a:ext>
            </a:extLst>
          </p:cNvPr>
          <p:cNvSpPr>
            <a:spLocks noChangeArrowheads="1"/>
          </p:cNvSpPr>
          <p:nvPr/>
        </p:nvSpPr>
        <p:spPr bwMode="auto">
          <a:xfrm rot="-5399998">
            <a:off x="5137451" y="-690912"/>
            <a:ext cx="570269" cy="4735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ru-RU"/>
          </a:p>
        </p:txBody>
      </p:sp>
      <p:sp>
        <p:nvSpPr>
          <p:cNvPr id="10" name="Rectangle 52058">
            <a:extLst>
              <a:ext uri="{FF2B5EF4-FFF2-40B4-BE49-F238E27FC236}">
                <a16:creationId xmlns="" xmlns:a16="http://schemas.microsoft.com/office/drawing/2014/main" id="{5766CCA5-E39D-71CE-A79C-10E8ECA41434}"/>
              </a:ext>
            </a:extLst>
          </p:cNvPr>
          <p:cNvSpPr>
            <a:spLocks noChangeArrowheads="1"/>
          </p:cNvSpPr>
          <p:nvPr/>
        </p:nvSpPr>
        <p:spPr bwMode="auto">
          <a:xfrm rot="-5399998">
            <a:off x="3280945" y="16142219"/>
            <a:ext cx="2283031" cy="4735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ru-RU"/>
          </a:p>
        </p:txBody>
      </p:sp>
      <p:sp>
        <p:nvSpPr>
          <p:cNvPr id="11" name="Rectangle 52059">
            <a:extLst>
              <a:ext uri="{FF2B5EF4-FFF2-40B4-BE49-F238E27FC236}">
                <a16:creationId xmlns="" xmlns:a16="http://schemas.microsoft.com/office/drawing/2014/main" id="{312233B8-7AF8-10F6-F13F-C09CF4DE7449}"/>
              </a:ext>
            </a:extLst>
          </p:cNvPr>
          <p:cNvSpPr>
            <a:spLocks noChangeArrowheads="1"/>
          </p:cNvSpPr>
          <p:nvPr/>
        </p:nvSpPr>
        <p:spPr bwMode="auto">
          <a:xfrm rot="-5399998">
            <a:off x="2761026" y="15447080"/>
            <a:ext cx="2281072" cy="4735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ru-RU"/>
          </a:p>
        </p:txBody>
      </p:sp>
      <p:sp>
        <p:nvSpPr>
          <p:cNvPr id="12" name="Rectangle 7889">
            <a:extLst>
              <a:ext uri="{FF2B5EF4-FFF2-40B4-BE49-F238E27FC236}">
                <a16:creationId xmlns="" xmlns:a16="http://schemas.microsoft.com/office/drawing/2014/main" id="{9A5BEAB7-A09B-4DC4-8C9E-FE517FB3805E}"/>
              </a:ext>
            </a:extLst>
          </p:cNvPr>
          <p:cNvSpPr>
            <a:spLocks noChangeArrowheads="1"/>
          </p:cNvSpPr>
          <p:nvPr/>
        </p:nvSpPr>
        <p:spPr bwMode="auto">
          <a:xfrm rot="-5399998">
            <a:off x="-213761" y="11168246"/>
            <a:ext cx="8751948" cy="4731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ru-RU"/>
          </a:p>
        </p:txBody>
      </p:sp>
      <p:sp>
        <p:nvSpPr>
          <p:cNvPr id="13" name="Rectangle 7890">
            <a:extLst>
              <a:ext uri="{FF2B5EF4-FFF2-40B4-BE49-F238E27FC236}">
                <a16:creationId xmlns="" xmlns:a16="http://schemas.microsoft.com/office/drawing/2014/main" id="{AC346DC4-7BEF-4A5F-1240-51DC121945F6}"/>
              </a:ext>
            </a:extLst>
          </p:cNvPr>
          <p:cNvSpPr>
            <a:spLocks noChangeArrowheads="1"/>
          </p:cNvSpPr>
          <p:nvPr/>
        </p:nvSpPr>
        <p:spPr bwMode="auto">
          <a:xfrm rot="-5399998">
            <a:off x="3876100" y="9933631"/>
            <a:ext cx="572228" cy="4731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ru-RU"/>
          </a:p>
        </p:txBody>
      </p:sp>
      <p:sp>
        <p:nvSpPr>
          <p:cNvPr id="14" name="Rectangle 7891">
            <a:extLst>
              <a:ext uri="{FF2B5EF4-FFF2-40B4-BE49-F238E27FC236}">
                <a16:creationId xmlns="" xmlns:a16="http://schemas.microsoft.com/office/drawing/2014/main" id="{42C2B7A8-66EA-86F7-73BE-B42962FBEEF4}"/>
              </a:ext>
            </a:extLst>
          </p:cNvPr>
          <p:cNvSpPr>
            <a:spLocks noChangeArrowheads="1"/>
          </p:cNvSpPr>
          <p:nvPr/>
        </p:nvSpPr>
        <p:spPr bwMode="auto">
          <a:xfrm rot="-5399998">
            <a:off x="-4275801" y="1432282"/>
            <a:ext cx="16874838" cy="4731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ru-RU"/>
          </a:p>
        </p:txBody>
      </p:sp>
      <p:sp>
        <p:nvSpPr>
          <p:cNvPr id="15" name="Rectangle 7892">
            <a:extLst>
              <a:ext uri="{FF2B5EF4-FFF2-40B4-BE49-F238E27FC236}">
                <a16:creationId xmlns="" xmlns:a16="http://schemas.microsoft.com/office/drawing/2014/main" id="{520FA4BB-A1D7-8EDD-9FF6-EA0A90E46D3A}"/>
              </a:ext>
            </a:extLst>
          </p:cNvPr>
          <p:cNvSpPr>
            <a:spLocks noChangeArrowheads="1"/>
          </p:cNvSpPr>
          <p:nvPr/>
        </p:nvSpPr>
        <p:spPr bwMode="auto">
          <a:xfrm rot="-5399998">
            <a:off x="3876485" y="-688145"/>
            <a:ext cx="570267" cy="4731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ru-RU"/>
          </a:p>
        </p:txBody>
      </p:sp>
      <p:sp>
        <p:nvSpPr>
          <p:cNvPr id="16" name="Rectangle 7893">
            <a:extLst>
              <a:ext uri="{FF2B5EF4-FFF2-40B4-BE49-F238E27FC236}">
                <a16:creationId xmlns="" xmlns:a16="http://schemas.microsoft.com/office/drawing/2014/main" id="{D2244B4A-C825-7BAB-9DA6-E1F4214AC61A}"/>
              </a:ext>
            </a:extLst>
          </p:cNvPr>
          <p:cNvSpPr>
            <a:spLocks noChangeArrowheads="1"/>
          </p:cNvSpPr>
          <p:nvPr/>
        </p:nvSpPr>
        <p:spPr bwMode="auto">
          <a:xfrm rot="-5399998">
            <a:off x="2195059" y="11240266"/>
            <a:ext cx="6639409" cy="4731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ru-RU"/>
          </a:p>
        </p:txBody>
      </p:sp>
      <p:sp>
        <p:nvSpPr>
          <p:cNvPr id="17" name="Rectangle 7894">
            <a:extLst>
              <a:ext uri="{FF2B5EF4-FFF2-40B4-BE49-F238E27FC236}">
                <a16:creationId xmlns="" xmlns:a16="http://schemas.microsoft.com/office/drawing/2014/main" id="{F4D3A85F-345F-D509-0CDF-F86C3BFCEC36}"/>
              </a:ext>
            </a:extLst>
          </p:cNvPr>
          <p:cNvSpPr>
            <a:spLocks noChangeArrowheads="1"/>
          </p:cNvSpPr>
          <p:nvPr/>
        </p:nvSpPr>
        <p:spPr bwMode="auto">
          <a:xfrm rot="-5399998">
            <a:off x="4882267" y="9877877"/>
            <a:ext cx="1263997" cy="4735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ru-RU"/>
          </a:p>
        </p:txBody>
      </p:sp>
      <p:sp>
        <p:nvSpPr>
          <p:cNvPr id="18" name="Rectangle 7895">
            <a:extLst>
              <a:ext uri="{FF2B5EF4-FFF2-40B4-BE49-F238E27FC236}">
                <a16:creationId xmlns="" xmlns:a16="http://schemas.microsoft.com/office/drawing/2014/main" id="{8EE7C102-D91A-A781-7825-FC1ADBF8D6FC}"/>
              </a:ext>
            </a:extLst>
          </p:cNvPr>
          <p:cNvSpPr>
            <a:spLocks noChangeArrowheads="1"/>
          </p:cNvSpPr>
          <p:nvPr/>
        </p:nvSpPr>
        <p:spPr bwMode="auto">
          <a:xfrm rot="-5399998">
            <a:off x="-522540" y="3704719"/>
            <a:ext cx="12073613" cy="4735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ru-RU"/>
          </a:p>
        </p:txBody>
      </p:sp>
      <p:sp>
        <p:nvSpPr>
          <p:cNvPr id="19" name="Rectangle 52035">
            <a:extLst>
              <a:ext uri="{FF2B5EF4-FFF2-40B4-BE49-F238E27FC236}">
                <a16:creationId xmlns="" xmlns:a16="http://schemas.microsoft.com/office/drawing/2014/main" id="{1734DEDD-4857-39AA-9BA1-A74BE0EA34FE}"/>
              </a:ext>
            </a:extLst>
          </p:cNvPr>
          <p:cNvSpPr>
            <a:spLocks noChangeArrowheads="1"/>
          </p:cNvSpPr>
          <p:nvPr/>
        </p:nvSpPr>
        <p:spPr bwMode="auto">
          <a:xfrm rot="-5399998">
            <a:off x="5016673" y="1937349"/>
            <a:ext cx="1258117" cy="4731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ru-RU"/>
          </a:p>
        </p:txBody>
      </p:sp>
      <p:sp>
        <p:nvSpPr>
          <p:cNvPr id="20" name="Rectangle 52036">
            <a:extLst>
              <a:ext uri="{FF2B5EF4-FFF2-40B4-BE49-F238E27FC236}">
                <a16:creationId xmlns="" xmlns:a16="http://schemas.microsoft.com/office/drawing/2014/main" id="{CA4D1556-7D77-2854-EE5B-1A4DE3919641}"/>
              </a:ext>
            </a:extLst>
          </p:cNvPr>
          <p:cNvSpPr>
            <a:spLocks noChangeArrowheads="1"/>
          </p:cNvSpPr>
          <p:nvPr/>
        </p:nvSpPr>
        <p:spPr bwMode="auto">
          <a:xfrm rot="-5399998">
            <a:off x="4728542" y="1554761"/>
            <a:ext cx="1258117" cy="4731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ru-RU"/>
          </a:p>
        </p:txBody>
      </p:sp>
      <p:sp>
        <p:nvSpPr>
          <p:cNvPr id="21" name="Rectangle 52062">
            <a:extLst>
              <a:ext uri="{FF2B5EF4-FFF2-40B4-BE49-F238E27FC236}">
                <a16:creationId xmlns="" xmlns:a16="http://schemas.microsoft.com/office/drawing/2014/main" id="{BDF27DAB-074F-D1DA-9988-7C38D77E8A8B}"/>
              </a:ext>
            </a:extLst>
          </p:cNvPr>
          <p:cNvSpPr>
            <a:spLocks noChangeArrowheads="1"/>
          </p:cNvSpPr>
          <p:nvPr/>
        </p:nvSpPr>
        <p:spPr bwMode="auto">
          <a:xfrm rot="-5399998">
            <a:off x="3273544" y="8353171"/>
            <a:ext cx="2502517" cy="517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ru-RU"/>
          </a:p>
        </p:txBody>
      </p:sp>
      <p:sp>
        <p:nvSpPr>
          <p:cNvPr id="22" name="Rectangle 52063">
            <a:extLst>
              <a:ext uri="{FF2B5EF4-FFF2-40B4-BE49-F238E27FC236}">
                <a16:creationId xmlns="" xmlns:a16="http://schemas.microsoft.com/office/drawing/2014/main" id="{9ECBC9B4-5913-22EA-3154-CD80EAA3915A}"/>
              </a:ext>
            </a:extLst>
          </p:cNvPr>
          <p:cNvSpPr>
            <a:spLocks noChangeArrowheads="1"/>
          </p:cNvSpPr>
          <p:nvPr/>
        </p:nvSpPr>
        <p:spPr bwMode="auto">
          <a:xfrm rot="-5399998">
            <a:off x="2701659" y="7589397"/>
            <a:ext cx="2504476" cy="517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ru-RU"/>
          </a:p>
        </p:txBody>
      </p:sp>
      <p:sp>
        <p:nvSpPr>
          <p:cNvPr id="23" name="Rectangle 8301">
            <a:extLst>
              <a:ext uri="{FF2B5EF4-FFF2-40B4-BE49-F238E27FC236}">
                <a16:creationId xmlns="" xmlns:a16="http://schemas.microsoft.com/office/drawing/2014/main" id="{BCC00C2D-7F47-2C50-9C38-69C6F10A02FA}"/>
              </a:ext>
            </a:extLst>
          </p:cNvPr>
          <p:cNvSpPr>
            <a:spLocks noChangeArrowheads="1"/>
          </p:cNvSpPr>
          <p:nvPr/>
        </p:nvSpPr>
        <p:spPr bwMode="auto">
          <a:xfrm rot="-5399998">
            <a:off x="-2558496" y="895727"/>
            <a:ext cx="13596287" cy="517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ru-RU"/>
          </a:p>
        </p:txBody>
      </p:sp>
      <p:sp>
        <p:nvSpPr>
          <p:cNvPr id="24" name="Rectangle 8302">
            <a:extLst>
              <a:ext uri="{FF2B5EF4-FFF2-40B4-BE49-F238E27FC236}">
                <a16:creationId xmlns="" xmlns:a16="http://schemas.microsoft.com/office/drawing/2014/main" id="{33772F59-40EF-0E51-8966-3047590B9076}"/>
              </a:ext>
            </a:extLst>
          </p:cNvPr>
          <p:cNvSpPr>
            <a:spLocks noChangeArrowheads="1"/>
          </p:cNvSpPr>
          <p:nvPr/>
        </p:nvSpPr>
        <p:spPr bwMode="auto">
          <a:xfrm rot="-5399998">
            <a:off x="3928058" y="-904467"/>
            <a:ext cx="623179" cy="517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ru-RU"/>
          </a:p>
        </p:txBody>
      </p:sp>
      <p:pic>
        <p:nvPicPr>
          <p:cNvPr id="47" name="Рисунок 46">
            <a:extLst>
              <a:ext uri="{FF2B5EF4-FFF2-40B4-BE49-F238E27FC236}">
                <a16:creationId xmlns="" xmlns:a16="http://schemas.microsoft.com/office/drawing/2014/main" id="{737D439D-D7F1-C4EB-1A94-CD330539023C}"/>
              </a:ext>
            </a:extLst>
          </p:cNvPr>
          <p:cNvPicPr>
            <a:picLocks noChangeAspect="1"/>
          </p:cNvPicPr>
          <p:nvPr/>
        </p:nvPicPr>
        <p:blipFill>
          <a:blip r:embed="rId2"/>
          <a:stretch>
            <a:fillRect/>
          </a:stretch>
        </p:blipFill>
        <p:spPr>
          <a:xfrm>
            <a:off x="611560" y="1124744"/>
            <a:ext cx="7992888" cy="5701358"/>
          </a:xfrm>
          <a:prstGeom prst="rect">
            <a:avLst/>
          </a:prstGeom>
        </p:spPr>
      </p:pic>
      <p:sp>
        <p:nvSpPr>
          <p:cNvPr id="4" name="TextBox 3"/>
          <p:cNvSpPr txBox="1"/>
          <p:nvPr/>
        </p:nvSpPr>
        <p:spPr>
          <a:xfrm>
            <a:off x="971600" y="165788"/>
            <a:ext cx="6910597" cy="830997"/>
          </a:xfrm>
          <a:prstGeom prst="rect">
            <a:avLst/>
          </a:prstGeom>
          <a:noFill/>
        </p:spPr>
        <p:txBody>
          <a:bodyPr wrap="square" rtlCol="0">
            <a:spAutoFit/>
          </a:bodyPr>
          <a:lstStyle/>
          <a:p>
            <a:pPr algn="ctr"/>
            <a:r>
              <a:rPr lang="ru-RU" sz="2400" b="1" dirty="0">
                <a:solidFill>
                  <a:schemeClr val="accent1">
                    <a:lumMod val="75000"/>
                  </a:schemeClr>
                </a:solidFill>
                <a:latin typeface="Times New Roman" panose="02020603050405020304" pitchFamily="18" charset="0"/>
                <a:cs typeface="Times New Roman" panose="02020603050405020304" pitchFamily="18" charset="0"/>
              </a:rPr>
              <a:t>Дополнительная схема оценивания задания 35 </a:t>
            </a:r>
            <a:br>
              <a:rPr lang="ru-RU" sz="2400" b="1" dirty="0">
                <a:solidFill>
                  <a:schemeClr val="accent1">
                    <a:lumMod val="75000"/>
                  </a:schemeClr>
                </a:solidFill>
                <a:latin typeface="Times New Roman" panose="02020603050405020304" pitchFamily="18" charset="0"/>
                <a:cs typeface="Times New Roman" panose="02020603050405020304" pitchFamily="18" charset="0"/>
              </a:rPr>
            </a:br>
            <a:r>
              <a:rPr lang="ru-RU" sz="2400" b="1" dirty="0">
                <a:solidFill>
                  <a:schemeClr val="accent1">
                    <a:lumMod val="75000"/>
                  </a:schemeClr>
                </a:solidFill>
                <a:latin typeface="Times New Roman" panose="02020603050405020304" pitchFamily="18" charset="0"/>
                <a:cs typeface="Times New Roman" panose="02020603050405020304" pitchFamily="18" charset="0"/>
              </a:rPr>
              <a:t>«Электронное письмо»</a:t>
            </a:r>
            <a:endParaRPr lang="ru-RU" sz="2400" dirty="0">
              <a:solidFill>
                <a:schemeClr val="accent1">
                  <a:lumMod val="75000"/>
                </a:schemeClr>
              </a:solidFill>
            </a:endParaRPr>
          </a:p>
        </p:txBody>
      </p:sp>
    </p:spTree>
    <p:extLst>
      <p:ext uri="{BB962C8B-B14F-4D97-AF65-F5344CB8AC3E}">
        <p14:creationId xmlns:p14="http://schemas.microsoft.com/office/powerpoint/2010/main" val="1529654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15416"/>
            <a:ext cx="8229600" cy="1152128"/>
          </a:xfrm>
        </p:spPr>
        <p:txBody>
          <a:bodyPr/>
          <a:lstStyle/>
          <a:p>
            <a:r>
              <a:rPr lang="ru-RU" sz="3200" b="1" dirty="0" smtClean="0">
                <a:effectLst/>
                <a:latin typeface="Times New Roman" panose="02020603050405020304" pitchFamily="18" charset="0"/>
                <a:cs typeface="Times New Roman" panose="02020603050405020304" pitchFamily="18" charset="0"/>
              </a:rPr>
              <a:t>Структура личного (электронного) письма</a:t>
            </a:r>
            <a:endParaRPr lang="ru-RU" sz="3200" b="1" dirty="0">
              <a:effectLst/>
              <a:latin typeface="Times New Roman" panose="02020603050405020304" pitchFamily="18" charset="0"/>
              <a:cs typeface="Times New Roman" panose="02020603050405020304" pitchFamily="18" charset="0"/>
            </a:endParaRPr>
          </a:p>
        </p:txBody>
      </p:sp>
      <p:sp>
        <p:nvSpPr>
          <p:cNvPr id="3" name="TextBox 2"/>
          <p:cNvSpPr txBox="1"/>
          <p:nvPr/>
        </p:nvSpPr>
        <p:spPr>
          <a:xfrm>
            <a:off x="238667" y="836712"/>
            <a:ext cx="9260869" cy="6186309"/>
          </a:xfrm>
          <a:prstGeom prst="rect">
            <a:avLst/>
          </a:prstGeom>
          <a:noFill/>
        </p:spPr>
        <p:txBody>
          <a:bodyPr wrap="none" rtlCol="0">
            <a:spAutoFit/>
          </a:bodyPr>
          <a:lstStyle/>
          <a:p>
            <a:pPr marL="285750" indent="-285750">
              <a:buFont typeface="Arial" panose="020B0604020202020204" pitchFamily="34" charset="0"/>
              <a:buChar char="•"/>
            </a:pPr>
            <a:r>
              <a:rPr lang="ru-RU" b="1" dirty="0" smtClean="0">
                <a:latin typeface="Times New Roman" panose="02020603050405020304" pitchFamily="18" charset="0"/>
                <a:cs typeface="Times New Roman" panose="02020603050405020304" pitchFamily="18" charset="0"/>
              </a:rPr>
              <a:t>Обращение</a:t>
            </a:r>
            <a:r>
              <a:rPr lang="en-US" b="1" dirty="0" smtClean="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обязательно поставить запятую после обра</a:t>
            </a:r>
            <a:r>
              <a:rPr lang="ru-RU" b="1" dirty="0">
                <a:latin typeface="Times New Roman" panose="02020603050405020304" pitchFamily="18" charset="0"/>
                <a:cs typeface="Times New Roman" panose="02020603050405020304" pitchFamily="18" charset="0"/>
              </a:rPr>
              <a:t>щ</a:t>
            </a:r>
            <a:r>
              <a:rPr lang="ru-RU" b="1" dirty="0" smtClean="0">
                <a:latin typeface="Times New Roman" panose="02020603050405020304" pitchFamily="18" charset="0"/>
                <a:cs typeface="Times New Roman" panose="02020603050405020304" pitchFamily="18" charset="0"/>
              </a:rPr>
              <a:t>ения</a:t>
            </a:r>
            <a:r>
              <a:rPr lang="en-US" b="1" dirty="0" smtClean="0">
                <a:latin typeface="Times New Roman" panose="02020603050405020304" pitchFamily="18" charset="0"/>
                <a:cs typeface="Times New Roman" panose="02020603050405020304" pitchFamily="18" charset="0"/>
              </a:rPr>
              <a:t>)</a:t>
            </a:r>
            <a:endParaRPr lang="ru-RU" b="1" dirty="0" smtClean="0">
              <a:latin typeface="Times New Roman" panose="02020603050405020304" pitchFamily="18" charset="0"/>
              <a:cs typeface="Times New Roman" panose="02020603050405020304" pitchFamily="18" charset="0"/>
            </a:endParaRPr>
          </a:p>
          <a:p>
            <a:r>
              <a:rPr lang="en-US" b="1" i="1" dirty="0" smtClean="0">
                <a:solidFill>
                  <a:srgbClr val="FF0000"/>
                </a:solidFill>
              </a:rPr>
              <a:t>Dear Ben,</a:t>
            </a:r>
          </a:p>
          <a:p>
            <a:pPr marL="285750" indent="-285750">
              <a:buFont typeface="Arial" panose="020B0604020202020204" pitchFamily="34" charset="0"/>
              <a:buChar char="•"/>
            </a:pPr>
            <a:r>
              <a:rPr lang="ru-RU" b="1" dirty="0" smtClean="0">
                <a:latin typeface="Times New Roman" panose="02020603050405020304" pitchFamily="18" charset="0"/>
                <a:cs typeface="Times New Roman" panose="02020603050405020304" pitchFamily="18" charset="0"/>
              </a:rPr>
              <a:t>Выражение благодарности за полученное письмо или \и выражение </a:t>
            </a:r>
          </a:p>
          <a:p>
            <a:r>
              <a:rPr lang="ru-RU" b="1" dirty="0" smtClean="0">
                <a:latin typeface="Times New Roman" panose="02020603050405020304" pitchFamily="18" charset="0"/>
                <a:cs typeface="Times New Roman" panose="02020603050405020304" pitchFamily="18" charset="0"/>
              </a:rPr>
              <a:t>положительных эмоций от его получения</a:t>
            </a:r>
            <a:endParaRPr lang="en-US" dirty="0" smtClean="0">
              <a:solidFill>
                <a:srgbClr val="FF0000"/>
              </a:solidFill>
            </a:endParaRPr>
          </a:p>
          <a:p>
            <a:r>
              <a:rPr lang="en-US" b="1" i="1" dirty="0">
                <a:solidFill>
                  <a:srgbClr val="FF0000"/>
                </a:solidFill>
              </a:rPr>
              <a:t>Thanks (a lot) for your (last) e-mail. </a:t>
            </a:r>
            <a:r>
              <a:rPr lang="en-US" b="1" i="1" dirty="0" smtClean="0">
                <a:solidFill>
                  <a:srgbClr val="FF0000"/>
                </a:solidFill>
              </a:rPr>
              <a:t>It </a:t>
            </a:r>
            <a:r>
              <a:rPr lang="en-US" b="1" i="1" dirty="0">
                <a:solidFill>
                  <a:srgbClr val="FF0000"/>
                </a:solidFill>
              </a:rPr>
              <a:t>was a real surprise. </a:t>
            </a:r>
            <a:br>
              <a:rPr lang="en-US" b="1" i="1" dirty="0">
                <a:solidFill>
                  <a:srgbClr val="FF0000"/>
                </a:solidFill>
              </a:rPr>
            </a:br>
            <a:r>
              <a:rPr lang="en-US" b="1" i="1" dirty="0">
                <a:solidFill>
                  <a:srgbClr val="FF0000"/>
                </a:solidFill>
              </a:rPr>
              <a:t>I was glad to get your e-mail. </a:t>
            </a:r>
            <a:r>
              <a:rPr lang="en-US" b="1" i="1" dirty="0" smtClean="0">
                <a:solidFill>
                  <a:srgbClr val="FF0000"/>
                </a:solidFill>
              </a:rPr>
              <a:t>\ It </a:t>
            </a:r>
            <a:r>
              <a:rPr lang="en-US" b="1" i="1" dirty="0">
                <a:solidFill>
                  <a:srgbClr val="FF0000"/>
                </a:solidFill>
              </a:rPr>
              <a:t>was great to hear from you</a:t>
            </a:r>
            <a:r>
              <a:rPr lang="en-US" b="1" i="1" dirty="0" smtClean="0">
                <a:solidFill>
                  <a:srgbClr val="FF0000"/>
                </a:solidFill>
              </a:rPr>
              <a:t>!</a:t>
            </a:r>
            <a:endParaRPr lang="ru-RU" b="1" i="1" dirty="0" smtClean="0">
              <a:solidFill>
                <a:srgbClr val="FF0000"/>
              </a:solidFill>
            </a:endParaRPr>
          </a:p>
          <a:p>
            <a:endParaRPr lang="ru-RU" dirty="0" smtClean="0">
              <a:solidFill>
                <a:srgbClr val="FF0000"/>
              </a:solidFill>
            </a:endParaRPr>
          </a:p>
          <a:p>
            <a:pPr marL="285750" indent="-285750">
              <a:buFont typeface="Arial" panose="020B0604020202020204" pitchFamily="34" charset="0"/>
              <a:buChar char="•"/>
            </a:pPr>
            <a:r>
              <a:rPr lang="ru-RU" b="1" dirty="0" smtClean="0">
                <a:latin typeface="Times New Roman" panose="02020603050405020304" pitchFamily="18" charset="0"/>
                <a:cs typeface="Times New Roman" panose="02020603050405020304" pitchFamily="18" charset="0"/>
              </a:rPr>
              <a:t>Основная часть </a:t>
            </a:r>
            <a:r>
              <a:rPr lang="ru-RU" b="1" dirty="0" smtClean="0">
                <a:solidFill>
                  <a:srgbClr val="FF0000"/>
                </a:solidFill>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ответы на 3 вопроса, заданные другом в полученном </a:t>
            </a:r>
          </a:p>
          <a:p>
            <a:r>
              <a:rPr lang="ru-RU" b="1" dirty="0" smtClean="0">
                <a:latin typeface="Times New Roman" panose="02020603050405020304" pitchFamily="18" charset="0"/>
                <a:cs typeface="Times New Roman" panose="02020603050405020304" pitchFamily="18" charset="0"/>
              </a:rPr>
              <a:t>письме. (Обязательно использовать средства логической связи) </a:t>
            </a:r>
          </a:p>
          <a:p>
            <a:r>
              <a:rPr lang="en-US" b="1" i="1" dirty="0" smtClean="0">
                <a:solidFill>
                  <a:srgbClr val="FF0000"/>
                </a:solidFill>
              </a:rPr>
              <a:t>In your e-mail you asked me about ... \Now it`s time to answer your questions about...   </a:t>
            </a:r>
          </a:p>
          <a:p>
            <a:r>
              <a:rPr lang="en-US" b="1" i="1" dirty="0" smtClean="0">
                <a:solidFill>
                  <a:srgbClr val="FF0000"/>
                </a:solidFill>
              </a:rPr>
              <a:t>Actually......, As for......., Well,.....But....By the way,......, Personally I.......\As for me</a:t>
            </a:r>
            <a:r>
              <a:rPr lang="en-US" b="1" i="1" dirty="0" smtClean="0">
                <a:solidFill>
                  <a:srgbClr val="FF0000"/>
                </a:solidFill>
              </a:rPr>
              <a:t>,....</a:t>
            </a:r>
            <a:endParaRPr lang="ru-RU" b="1" i="1" dirty="0" smtClean="0">
              <a:solidFill>
                <a:srgbClr val="FF0000"/>
              </a:solidFill>
            </a:endParaRPr>
          </a:p>
          <a:p>
            <a:endParaRPr lang="en-US" b="1" i="1" dirty="0" smtClean="0">
              <a:solidFill>
                <a:srgbClr val="FF0000"/>
              </a:solidFill>
            </a:endParaRPr>
          </a:p>
          <a:p>
            <a:pPr marL="285750" indent="-285750">
              <a:buFont typeface="Arial" panose="020B0604020202020204" pitchFamily="34" charset="0"/>
              <a:buChar char="•"/>
            </a:pPr>
            <a:r>
              <a:rPr lang="ru-RU" b="1" dirty="0" smtClean="0">
                <a:latin typeface="Times New Roman" panose="02020603050405020304" pitchFamily="18" charset="0"/>
                <a:cs typeface="Times New Roman" panose="02020603050405020304" pitchFamily="18" charset="0"/>
              </a:rPr>
              <a:t>Завершающая фраза и </a:t>
            </a:r>
            <a:r>
              <a:rPr lang="ru-RU" b="1" dirty="0"/>
              <a:t>надежда </a:t>
            </a:r>
            <a:r>
              <a:rPr lang="ru-RU" b="1" dirty="0" smtClean="0"/>
              <a:t>на</a:t>
            </a:r>
            <a:r>
              <a:rPr lang="ru-RU" b="1" dirty="0" smtClean="0">
                <a:latin typeface="Times New Roman" panose="02020603050405020304" pitchFamily="18" charset="0"/>
                <a:cs typeface="Times New Roman" panose="02020603050405020304" pitchFamily="18" charset="0"/>
              </a:rPr>
              <a:t> дальнейшие контакты</a:t>
            </a:r>
          </a:p>
          <a:p>
            <a:r>
              <a:rPr lang="en-US" b="1" i="1" dirty="0">
                <a:solidFill>
                  <a:srgbClr val="FF0000"/>
                </a:solidFill>
              </a:rPr>
              <a:t>Well, I’d better go now as I have to do my homework. </a:t>
            </a:r>
            <a:r>
              <a:rPr lang="en-US" b="1" i="1" dirty="0" smtClean="0">
                <a:solidFill>
                  <a:srgbClr val="FF0000"/>
                </a:solidFill>
              </a:rPr>
              <a:t>\ I’ve </a:t>
            </a:r>
            <a:r>
              <a:rPr lang="en-US" b="1" i="1" dirty="0">
                <a:solidFill>
                  <a:srgbClr val="FF0000"/>
                </a:solidFill>
              </a:rPr>
              <a:t>got to go now! </a:t>
            </a:r>
            <a:endParaRPr lang="en-US" b="1" i="1" dirty="0" smtClean="0">
              <a:solidFill>
                <a:srgbClr val="FF0000"/>
              </a:solidFill>
            </a:endParaRPr>
          </a:p>
          <a:p>
            <a:r>
              <a:rPr lang="en-US" b="1" i="1" dirty="0" smtClean="0">
                <a:solidFill>
                  <a:srgbClr val="FF0000"/>
                </a:solidFill>
              </a:rPr>
              <a:t>It’s </a:t>
            </a:r>
            <a:r>
              <a:rPr lang="en-US" b="1" i="1" dirty="0">
                <a:solidFill>
                  <a:srgbClr val="FF0000"/>
                </a:solidFill>
              </a:rPr>
              <a:t>time for my </a:t>
            </a:r>
            <a:r>
              <a:rPr lang="en-US" b="1" i="1" dirty="0" err="1">
                <a:solidFill>
                  <a:srgbClr val="FF0000"/>
                </a:solidFill>
              </a:rPr>
              <a:t>favourite</a:t>
            </a:r>
            <a:r>
              <a:rPr lang="en-US" b="1" i="1" dirty="0">
                <a:solidFill>
                  <a:srgbClr val="FF0000"/>
                </a:solidFill>
              </a:rPr>
              <a:t> TV show.</a:t>
            </a:r>
            <a:r>
              <a:rPr lang="en-US" i="1" dirty="0">
                <a:solidFill>
                  <a:srgbClr val="FF0000"/>
                </a:solidFill>
              </a:rPr>
              <a:t> </a:t>
            </a:r>
            <a:r>
              <a:rPr lang="en-US" b="1" i="1" dirty="0" smtClean="0">
                <a:solidFill>
                  <a:srgbClr val="FF0000"/>
                </a:solidFill>
              </a:rPr>
              <a:t>Write </a:t>
            </a:r>
            <a:r>
              <a:rPr lang="en-US" b="1" i="1" dirty="0">
                <a:solidFill>
                  <a:srgbClr val="FF0000"/>
                </a:solidFill>
              </a:rPr>
              <a:t>(back) soon! </a:t>
            </a:r>
            <a:r>
              <a:rPr lang="en-US" b="1" i="1" dirty="0" smtClean="0">
                <a:solidFill>
                  <a:srgbClr val="FF0000"/>
                </a:solidFill>
              </a:rPr>
              <a:t>\Take </a:t>
            </a:r>
            <a:r>
              <a:rPr lang="en-US" b="1" i="1" dirty="0">
                <a:solidFill>
                  <a:srgbClr val="FF0000"/>
                </a:solidFill>
              </a:rPr>
              <a:t>care and keep in touch</a:t>
            </a:r>
            <a:r>
              <a:rPr lang="en-US" b="1" i="1" dirty="0" smtClean="0">
                <a:solidFill>
                  <a:srgbClr val="FF0000"/>
                </a:solidFill>
              </a:rPr>
              <a:t>!\ </a:t>
            </a:r>
            <a:r>
              <a:rPr lang="en-US" b="1" i="1" dirty="0">
                <a:solidFill>
                  <a:srgbClr val="FF0000"/>
                </a:solidFill>
              </a:rPr>
              <a:t/>
            </a:r>
            <a:br>
              <a:rPr lang="en-US" b="1" i="1" dirty="0">
                <a:solidFill>
                  <a:srgbClr val="FF0000"/>
                </a:solidFill>
              </a:rPr>
            </a:br>
            <a:r>
              <a:rPr lang="en-US" b="1" i="1" dirty="0">
                <a:solidFill>
                  <a:srgbClr val="FF0000"/>
                </a:solidFill>
              </a:rPr>
              <a:t>Drop me a line when you can</a:t>
            </a:r>
            <a:r>
              <a:rPr lang="en-US" b="1" i="1" dirty="0" smtClean="0">
                <a:solidFill>
                  <a:srgbClr val="FF0000"/>
                </a:solidFill>
              </a:rPr>
              <a:t>.</a:t>
            </a:r>
            <a:endParaRPr lang="ru-RU" b="1" i="1" dirty="0" smtClean="0">
              <a:solidFill>
                <a:srgbClr val="FF0000"/>
              </a:solidFill>
            </a:endParaRPr>
          </a:p>
          <a:p>
            <a:endParaRPr lang="ru-RU" b="1" i="1" dirty="0" smtClean="0">
              <a:solidFill>
                <a:srgbClr val="FF0000"/>
              </a:solidFill>
            </a:endParaRPr>
          </a:p>
          <a:p>
            <a:pPr marL="285750" indent="-285750">
              <a:buFont typeface="Arial" panose="020B0604020202020204" pitchFamily="34" charset="0"/>
              <a:buChar char="•"/>
            </a:pPr>
            <a:r>
              <a:rPr lang="ru-RU" b="1" dirty="0" smtClean="0">
                <a:latin typeface="Times New Roman" panose="02020603050405020304" pitchFamily="18" charset="0"/>
                <a:cs typeface="Times New Roman" panose="02020603050405020304" pitchFamily="18" charset="0"/>
              </a:rPr>
              <a:t>Подпись</a:t>
            </a:r>
            <a:r>
              <a:rPr lang="en-US"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a:t>
            </a:r>
            <a:r>
              <a:rPr lang="ru-RU" b="1" dirty="0" smtClean="0">
                <a:latin typeface="Times New Roman" panose="02020603050405020304" pitchFamily="18" charset="0"/>
                <a:cs typeface="Times New Roman" panose="02020603050405020304" pitchFamily="18" charset="0"/>
              </a:rPr>
              <a:t>обязательно поставить запятую</a:t>
            </a:r>
            <a:r>
              <a:rPr lang="en-US" b="1" dirty="0" smtClean="0">
                <a:latin typeface="Times New Roman" panose="02020603050405020304" pitchFamily="18" charset="0"/>
                <a:cs typeface="Times New Roman" panose="02020603050405020304" pitchFamily="18" charset="0"/>
              </a:rPr>
              <a:t>)</a:t>
            </a:r>
            <a:endParaRPr lang="ru-RU" b="1" dirty="0" smtClean="0">
              <a:latin typeface="Times New Roman" panose="02020603050405020304" pitchFamily="18" charset="0"/>
              <a:cs typeface="Times New Roman" panose="02020603050405020304" pitchFamily="18" charset="0"/>
            </a:endParaRPr>
          </a:p>
          <a:p>
            <a:r>
              <a:rPr lang="en-US" b="1" i="1" dirty="0" smtClean="0">
                <a:solidFill>
                  <a:srgbClr val="FF0000"/>
                </a:solidFill>
              </a:rPr>
              <a:t>Best wishes,\Love,\ All the best,\Lots of love, </a:t>
            </a:r>
          </a:p>
          <a:p>
            <a:r>
              <a:rPr lang="en-US" b="1" i="1" dirty="0" smtClean="0">
                <a:solidFill>
                  <a:srgbClr val="FF0000"/>
                </a:solidFill>
              </a:rPr>
              <a:t>Ann</a:t>
            </a:r>
            <a:r>
              <a:rPr lang="ru-RU" b="1" i="1" dirty="0" smtClean="0">
                <a:solidFill>
                  <a:srgbClr val="FF0000"/>
                </a:solidFill>
              </a:rPr>
              <a:t> </a:t>
            </a:r>
          </a:p>
          <a:p>
            <a:r>
              <a:rPr lang="ru-RU" b="1" i="1" dirty="0" smtClean="0">
                <a:solidFill>
                  <a:srgbClr val="FF0000"/>
                </a:solidFill>
              </a:rPr>
              <a:t>(точку не ставить!)</a:t>
            </a:r>
          </a:p>
          <a:p>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38896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571</TotalTime>
  <Words>1758</Words>
  <Application>Microsoft Office PowerPoint</Application>
  <PresentationFormat>Экран (4:3)</PresentationFormat>
  <Paragraphs>222</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Исполнительная</vt:lpstr>
      <vt:lpstr>     «Электронное письмо личного характера в ответ  на письмо-стимул» Задание 35</vt:lpstr>
      <vt:lpstr>  Структура основного государственного экзамена  по английскому языку  в 2023 году </vt:lpstr>
      <vt:lpstr>В разделе «Письмо» проверяется: написание личного (электронного) письма  в ответ на электронное письмо-стимул.</vt:lpstr>
      <vt:lpstr>                                                                              Количество слов в электронном письме  и критерии оценивания </vt:lpstr>
      <vt:lpstr>Презентация PowerPoint</vt:lpstr>
      <vt:lpstr>Презентация PowerPoint</vt:lpstr>
      <vt:lpstr>Презентация PowerPoint</vt:lpstr>
      <vt:lpstr>Презентация PowerPoint</vt:lpstr>
      <vt:lpstr>Структура личного (электронного) письма</vt:lpstr>
      <vt:lpstr>Презентация PowerPoint</vt:lpstr>
      <vt:lpstr>Личный шаблон электронного письма</vt:lpstr>
      <vt:lpstr>Образец личного (электронного) письма</vt:lpstr>
      <vt:lpstr>Типичные ошибки при выполнении задания 35 «Электронное письмо»</vt:lpstr>
      <vt:lpstr>Критерии «Организация текста»  и «Лексико-грамматическое  оформление текста»</vt:lpstr>
      <vt:lpstr>  Критерий «Орфография и пунктуация» </vt:lpstr>
      <vt:lpstr>Навигатор самостоятельной подготовки  к написанию личного (электронного) письма ОГЭ-2023 </vt:lpstr>
      <vt:lpstr>                      Где взять информацию по теме Учебники федерального перечня Минпросвещения России для 9 класса 1. Баранова К.М., Дули Д., Копылова В.В. и другие. Английский язык (Starlight). М. – АО «Издательство «Просвещение» 2. Биболетова М.З., Бабушис Е.Е., Кларк О.И., Морозова А.Н., Соловьева И.Ю. Английский язык («Enjoy English»). М. - ООО «ДРОФА» 3. Ваулина Ю.Е., Дули Д., П.одоляко О.Е. и другие. Английский язык (Spotlight: «Английский в фокусе»). М. - АО «Издательство «Просвещение» 4. Вербицкая М.В. и другие; под редакцией Вербицкой М.В. Английский язык («Forward»). М. - ООО «Издательский центр ВЕНТАНА-ГРАФ» 5. Афанасьева О.В., Михеева И.В. Английский язык. М. - АО «Издательство «Просвещение» 6.. Комарова Ю.А., Ларионова И.В.  Английский язык. М. - ООО «Русское слово-учебник» 7. Гроза О.Л., Дворецкая О.Б., Казырбаева Н.Ю., Клименко В.В., Мичурина М.Л., Новикова Н.В., Рыжкова Т.Н., Шалимова Е.Ю. Английский язык («New Millennium English»).  Интернет-ресурсы ФГБНУ «Федеральный институт педагогических измерений» https://fipi.ru Онлайн школа Skysmart https://skysmart.ru Образовательный портал для подготовки к экзаменам «Сдам ГИА. Решу ОГЭ» »https://en-oge.sdamgia.ru Онлайн платформа «Фоксфорд» бесплатные вебинары по подготовке к ОГЭ https://oge.foxford.ru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«Электронное письмо личного характера в ответ  на письмо-стимул» Задание 4</dc:title>
  <dc:creator>Ольга</dc:creator>
  <cp:lastModifiedBy>Ольга</cp:lastModifiedBy>
  <cp:revision>62</cp:revision>
  <dcterms:created xsi:type="dcterms:W3CDTF">2023-01-08T09:44:57Z</dcterms:created>
  <dcterms:modified xsi:type="dcterms:W3CDTF">2023-01-09T09:26:41Z</dcterms:modified>
</cp:coreProperties>
</file>