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95" r:id="rId5"/>
    <p:sldId id="260" r:id="rId6"/>
    <p:sldId id="296" r:id="rId7"/>
    <p:sldId id="297" r:id="rId8"/>
    <p:sldId id="298" r:id="rId9"/>
    <p:sldId id="257" r:id="rId10"/>
    <p:sldId id="258" r:id="rId11"/>
    <p:sldId id="299" r:id="rId12"/>
    <p:sldId id="261" r:id="rId13"/>
    <p:sldId id="259" r:id="rId14"/>
    <p:sldId id="264" r:id="rId15"/>
    <p:sldId id="292" r:id="rId16"/>
    <p:sldId id="266" r:id="rId17"/>
    <p:sldId id="293" r:id="rId18"/>
    <p:sldId id="265" r:id="rId19"/>
    <p:sldId id="268" r:id="rId20"/>
    <p:sldId id="267" r:id="rId21"/>
    <p:sldId id="269" r:id="rId22"/>
    <p:sldId id="300" r:id="rId23"/>
    <p:sldId id="316" r:id="rId24"/>
    <p:sldId id="302" r:id="rId25"/>
    <p:sldId id="303" r:id="rId26"/>
    <p:sldId id="304" r:id="rId27"/>
    <p:sldId id="271" r:id="rId28"/>
    <p:sldId id="272" r:id="rId29"/>
    <p:sldId id="274" r:id="rId30"/>
    <p:sldId id="317" r:id="rId31"/>
    <p:sldId id="289" r:id="rId32"/>
    <p:sldId id="288" r:id="rId33"/>
    <p:sldId id="324" r:id="rId34"/>
    <p:sldId id="306" r:id="rId35"/>
    <p:sldId id="307" r:id="rId36"/>
    <p:sldId id="305" r:id="rId37"/>
    <p:sldId id="309" r:id="rId38"/>
    <p:sldId id="310" r:id="rId39"/>
    <p:sldId id="312" r:id="rId40"/>
    <p:sldId id="311" r:id="rId41"/>
    <p:sldId id="275" r:id="rId42"/>
    <p:sldId id="262" r:id="rId43"/>
    <p:sldId id="281" r:id="rId44"/>
    <p:sldId id="285" r:id="rId45"/>
    <p:sldId id="314" r:id="rId46"/>
    <p:sldId id="270" r:id="rId47"/>
    <p:sldId id="276" r:id="rId48"/>
    <p:sldId id="279" r:id="rId49"/>
    <p:sldId id="277" r:id="rId50"/>
    <p:sldId id="280" r:id="rId51"/>
    <p:sldId id="282" r:id="rId52"/>
    <p:sldId id="283" r:id="rId53"/>
    <p:sldId id="278" r:id="rId54"/>
    <p:sldId id="284" r:id="rId55"/>
    <p:sldId id="286" r:id="rId56"/>
    <p:sldId id="287" r:id="rId57"/>
    <p:sldId id="290" r:id="rId58"/>
    <p:sldId id="291" r:id="rId59"/>
    <p:sldId id="320" r:id="rId60"/>
    <p:sldId id="322" r:id="rId61"/>
    <p:sldId id="323" r:id="rId62"/>
    <p:sldId id="301" r:id="rId63"/>
    <p:sldId id="315" r:id="rId64"/>
    <p:sldId id="263" r:id="rId6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2574" y="-7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1FFE-358F-4779-A926-38083F461096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D5A7A-AFFB-4EE6-AB6F-1D26BA5F1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289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1FFE-358F-4779-A926-38083F461096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D5A7A-AFFB-4EE6-AB6F-1D26BA5F1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052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1FFE-358F-4779-A926-38083F461096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D5A7A-AFFB-4EE6-AB6F-1D26BA5F1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138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80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539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321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378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375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590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205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618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1FFE-358F-4779-A926-38083F461096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D5A7A-AFFB-4EE6-AB6F-1D26BA5F139A}" type="slidenum">
              <a:rPr lang="ru-RU" smtClean="0"/>
              <a:t>‹#›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r="12895"/>
          <a:stretch/>
        </p:blipFill>
        <p:spPr bwMode="auto">
          <a:xfrm>
            <a:off x="-18689" y="0"/>
            <a:ext cx="91626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7620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6574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252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0893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518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6814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8481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8594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3036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020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604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1FFE-358F-4779-A926-38083F461096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D5A7A-AFFB-4EE6-AB6F-1D26BA5F1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230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522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1508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3282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570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1FFE-358F-4779-A926-38083F461096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D5A7A-AFFB-4EE6-AB6F-1D26BA5F1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294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1FFE-358F-4779-A926-38083F461096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D5A7A-AFFB-4EE6-AB6F-1D26BA5F1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543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1FFE-358F-4779-A926-38083F461096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D5A7A-AFFB-4EE6-AB6F-1D26BA5F1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337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1FFE-358F-4779-A926-38083F461096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D5A7A-AFFB-4EE6-AB6F-1D26BA5F1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656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1FFE-358F-4779-A926-38083F461096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D5A7A-AFFB-4EE6-AB6F-1D26BA5F1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408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1FFE-358F-4779-A926-38083F461096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D5A7A-AFFB-4EE6-AB6F-1D26BA5F1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68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A1FFE-358F-4779-A926-38083F461096}" type="datetimeFigureOut">
              <a:rPr lang="ru-RU" smtClean="0"/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D5A7A-AFFB-4EE6-AB6F-1D26BA5F13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55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59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s://biomolecula.ru/" TargetMode="External"/><Relationship Id="rId3" Type="http://schemas.openxmlformats.org/officeDocument/2006/relationships/hyperlink" Target="https://vc.ru/education/518625-podgotovka-k-ege-po-biologii-23-besplatnyh-resursa#Oficialnyy-sayt-Rosobrnadzora" TargetMode="External"/><Relationship Id="rId7" Type="http://schemas.openxmlformats.org/officeDocument/2006/relationships/hyperlink" Target="https://antropogenez.ru/" TargetMode="External"/><Relationship Id="rId12" Type="http://schemas.openxmlformats.org/officeDocument/2006/relationships/hyperlink" Target="https://www.youtube.com/watch?v=SmZElG1aEfI" TargetMode="External"/><Relationship Id="rId2" Type="http://schemas.openxmlformats.org/officeDocument/2006/relationships/hyperlink" Target="https://vc.ru/education/518625-podgotovka-k-ege-po-biologii-23-besplatnyh-resursa#FIP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ostnauka.ru/themes/biology" TargetMode="External"/><Relationship Id="rId11" Type="http://schemas.openxmlformats.org/officeDocument/2006/relationships/hyperlink" Target="https://vk.com/biolabege" TargetMode="External"/><Relationship Id="rId5" Type="http://schemas.openxmlformats.org/officeDocument/2006/relationships/hyperlink" Target="http://humbio.ru/" TargetMode="External"/><Relationship Id="rId10" Type="http://schemas.openxmlformats.org/officeDocument/2006/relationships/hyperlink" Target="https://vc.ru/education/518625-podgotovka-k-ege-po-biologii-23-besplatnyh-resursa#Zubrominimum" TargetMode="External"/><Relationship Id="rId4" Type="http://schemas.openxmlformats.org/officeDocument/2006/relationships/hyperlink" Target="http://ege.fipi.ru/" TargetMode="External"/><Relationship Id="rId9" Type="http://schemas.openxmlformats.org/officeDocument/2006/relationships/hyperlink" Target="https://www.zygotebody.com/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1"/>
            <a:ext cx="7772400" cy="108012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/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Онлайн-семинар </a:t>
            </a:r>
            <a:r>
              <a:rPr lang="ru-RU" sz="1800" dirty="0">
                <a:solidFill>
                  <a:schemeClr val="bg1"/>
                </a:solidFill>
              </a:rPr>
              <a:t>по </a:t>
            </a:r>
            <a:r>
              <a:rPr lang="ru-RU" sz="1800" dirty="0" smtClean="0">
                <a:solidFill>
                  <a:schemeClr val="bg1"/>
                </a:solidFill>
              </a:rPr>
              <a:t>ЕГЭ в </a:t>
            </a:r>
            <a:r>
              <a:rPr lang="ru-RU" sz="1800" dirty="0">
                <a:solidFill>
                  <a:schemeClr val="bg1"/>
                </a:solidFill>
              </a:rPr>
              <a:t>рамках городского методического объединения учителей биологии</a:t>
            </a: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и экологии, педагогов дополнительного образования естественно-научной</a:t>
            </a:r>
            <a:r>
              <a:rPr lang="ru-RU" sz="2000" dirty="0">
                <a:solidFill>
                  <a:schemeClr val="bg1"/>
                </a:solidFill>
              </a:rPr>
              <a:t/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направленности.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844824"/>
            <a:ext cx="8496944" cy="1752600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«Задания  ЕГЭ по биологии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высокого </a:t>
            </a:r>
            <a:r>
              <a:rPr lang="ru-RU" dirty="0">
                <a:solidFill>
                  <a:schemeClr val="bg1"/>
                </a:solidFill>
              </a:rPr>
              <a:t>уровня </a:t>
            </a:r>
            <a:r>
              <a:rPr lang="ru-RU" dirty="0" smtClean="0">
                <a:solidFill>
                  <a:schemeClr val="bg1"/>
                </a:solidFill>
              </a:rPr>
              <a:t>сложности.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Разбор </a:t>
            </a:r>
            <a:r>
              <a:rPr lang="ru-RU" dirty="0">
                <a:solidFill>
                  <a:schemeClr val="bg1"/>
                </a:solidFill>
              </a:rPr>
              <a:t>и решение трудных заданий № 28 и №</a:t>
            </a:r>
            <a:r>
              <a:rPr lang="ru-RU" dirty="0" smtClean="0">
                <a:solidFill>
                  <a:schemeClr val="bg1"/>
                </a:solidFill>
              </a:rPr>
              <a:t>29»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3648" y="5517232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город Сургут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00" y="3501008"/>
            <a:ext cx="4161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Анна Владимировна Скоробогатова,</a:t>
            </a:r>
          </a:p>
          <a:p>
            <a:r>
              <a:rPr lang="ru-RU" b="1" dirty="0">
                <a:solidFill>
                  <a:schemeClr val="bg1"/>
                </a:solidFill>
              </a:rPr>
              <a:t>у</a:t>
            </a:r>
            <a:r>
              <a:rPr lang="ru-RU" b="1" dirty="0" smtClean="0">
                <a:solidFill>
                  <a:schemeClr val="bg1"/>
                </a:solidFill>
              </a:rPr>
              <a:t>читель биологии МБОУ  гимназия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«Лаборатория Салахова»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9872" y="5940166"/>
            <a:ext cx="103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2023 год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98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FFCC00"/>
                </a:solidFill>
              </a:rPr>
              <a:t>Методические материалы для председателей и членов предметных комиссий субъектов Российской Федерации</a:t>
            </a:r>
            <a:br>
              <a:rPr lang="ru-RU" sz="2000" dirty="0">
                <a:solidFill>
                  <a:srgbClr val="FFCC00"/>
                </a:solidFill>
              </a:rPr>
            </a:br>
            <a:r>
              <a:rPr lang="ru-RU" sz="2000" dirty="0">
                <a:solidFill>
                  <a:srgbClr val="FFCC00"/>
                </a:solidFill>
              </a:rPr>
              <a:t>по проверке выполнения заданий с развернутым ответом экзаменационных работ ЕГЭ </a:t>
            </a:r>
            <a:r>
              <a:rPr lang="ru-RU" sz="2000" b="1" u="sng" dirty="0" smtClean="0">
                <a:solidFill>
                  <a:srgbClr val="FFCC00"/>
                </a:solidFill>
              </a:rPr>
              <a:t>2022</a:t>
            </a:r>
            <a:r>
              <a:rPr lang="ru-RU" sz="2000" b="1" dirty="0" smtClean="0">
                <a:solidFill>
                  <a:srgbClr val="FFCC00"/>
                </a:solidFill>
              </a:rPr>
              <a:t> </a:t>
            </a:r>
            <a:r>
              <a:rPr lang="ru-RU" sz="2000" dirty="0">
                <a:solidFill>
                  <a:srgbClr val="FFCC00"/>
                </a:solidFill>
              </a:rPr>
              <a:t>года (БИОЛОГИЯ)</a:t>
            </a:r>
            <a:br>
              <a:rPr lang="ru-RU" sz="2000" dirty="0">
                <a:solidFill>
                  <a:srgbClr val="FFCC00"/>
                </a:solidFill>
              </a:rPr>
            </a:br>
            <a:endParaRPr lang="ru-RU" sz="2000" dirty="0">
              <a:solidFill>
                <a:srgbClr val="FFCC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40768"/>
            <a:ext cx="8712968" cy="55172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b="1" dirty="0">
                <a:solidFill>
                  <a:srgbClr val="00B050"/>
                </a:solidFill>
              </a:rPr>
              <a:t>Типичные проблемы и способы их решения в задании </a:t>
            </a:r>
            <a:r>
              <a:rPr lang="ru-RU" sz="1600" b="1" dirty="0" smtClean="0">
                <a:solidFill>
                  <a:srgbClr val="00B050"/>
                </a:solidFill>
              </a:rPr>
              <a:t>28 </a:t>
            </a:r>
            <a:r>
              <a:rPr lang="ru-RU" sz="1600" b="1" u="sng" dirty="0" smtClean="0">
                <a:solidFill>
                  <a:srgbClr val="00B050"/>
                </a:solidFill>
              </a:rPr>
              <a:t>(29)</a:t>
            </a:r>
            <a:endParaRPr lang="ru-RU" sz="1600" b="1" u="sng" dirty="0">
              <a:solidFill>
                <a:srgbClr val="00B05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/>
              <a:t>2.3.1.</a:t>
            </a:r>
            <a:r>
              <a:rPr lang="ru-RU" sz="1600" dirty="0"/>
              <a:t> В ответе </a:t>
            </a:r>
            <a:r>
              <a:rPr lang="ru-RU" sz="1600" i="1" dirty="0"/>
              <a:t>правильно</a:t>
            </a:r>
            <a:r>
              <a:rPr lang="ru-RU" sz="1600" dirty="0"/>
              <a:t> дан </a:t>
            </a:r>
            <a:r>
              <a:rPr lang="ru-RU" sz="1600" i="1" dirty="0"/>
              <a:t>первый элемент</a:t>
            </a:r>
            <a:r>
              <a:rPr lang="ru-RU" sz="1600" dirty="0"/>
              <a:t>, комментарии </a:t>
            </a:r>
            <a:r>
              <a:rPr lang="ru-RU" sz="1600" i="1" dirty="0"/>
              <a:t>отсутствуют</a:t>
            </a:r>
            <a:r>
              <a:rPr lang="ru-RU" sz="1600" dirty="0"/>
              <a:t>, схема </a:t>
            </a:r>
            <a:r>
              <a:rPr lang="ru-RU" sz="1600" dirty="0" smtClean="0"/>
              <a:t>решения задачи </a:t>
            </a:r>
            <a:r>
              <a:rPr lang="ru-RU" sz="1600" dirty="0"/>
              <a:t>приведена </a:t>
            </a:r>
            <a:r>
              <a:rPr lang="ru-RU" sz="1600" i="1" dirty="0"/>
              <a:t>неполно</a:t>
            </a:r>
            <a:r>
              <a:rPr lang="ru-RU" sz="1600" dirty="0"/>
              <a:t>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/>
              <a:t>Совет.</a:t>
            </a:r>
            <a:r>
              <a:rPr lang="ru-RU" sz="1600" dirty="0"/>
              <a:t> Такой ответ оценивается в </a:t>
            </a:r>
            <a:r>
              <a:rPr lang="ru-RU" sz="1600" b="1" dirty="0">
                <a:solidFill>
                  <a:srgbClr val="00B050"/>
                </a:solidFill>
              </a:rPr>
              <a:t>1 балл</a:t>
            </a:r>
            <a:r>
              <a:rPr lang="ru-RU" sz="1600" dirty="0">
                <a:solidFill>
                  <a:srgbClr val="00B050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/>
              <a:t>2.3.2.</a:t>
            </a:r>
            <a:r>
              <a:rPr lang="ru-RU" sz="1600" dirty="0"/>
              <a:t> В ответе правильно дан первый элемент, допущены ошибки.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Совет.</a:t>
            </a:r>
            <a:r>
              <a:rPr lang="ru-RU" sz="1600" dirty="0"/>
              <a:t> Такой ответ оценивается в </a:t>
            </a:r>
            <a:r>
              <a:rPr lang="ru-RU" sz="1600" b="1" dirty="0">
                <a:solidFill>
                  <a:srgbClr val="00B050"/>
                </a:solidFill>
              </a:rPr>
              <a:t>0 баллов</a:t>
            </a:r>
            <a:r>
              <a:rPr lang="ru-RU" sz="1600" dirty="0">
                <a:solidFill>
                  <a:srgbClr val="00B050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/>
              <a:t>2.3.3. </a:t>
            </a:r>
            <a:r>
              <a:rPr lang="ru-RU" sz="1600" dirty="0"/>
              <a:t>В ответе правильно даны два элемента, верно составлена схема решения.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Совет.</a:t>
            </a:r>
            <a:r>
              <a:rPr lang="ru-RU" sz="1600" dirty="0"/>
              <a:t> Такой ответ оценивается в </a:t>
            </a:r>
            <a:r>
              <a:rPr lang="ru-RU" sz="1600" b="1" dirty="0">
                <a:solidFill>
                  <a:srgbClr val="00B050"/>
                </a:solidFill>
              </a:rPr>
              <a:t>2 балла</a:t>
            </a:r>
            <a:r>
              <a:rPr lang="ru-RU" sz="1600" dirty="0"/>
              <a:t>, кроме задач на сцепленное наследование.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dirty="0"/>
              <a:t>В задачах на сцепленное наследование за первые два элемента без </a:t>
            </a:r>
            <a:r>
              <a:rPr lang="ru-RU" sz="1600" dirty="0" smtClean="0"/>
              <a:t>объяснения (третьего элемента</a:t>
            </a:r>
            <a:r>
              <a:rPr lang="ru-RU" sz="1600" dirty="0"/>
              <a:t>) ставится </a:t>
            </a:r>
            <a:r>
              <a:rPr lang="ru-RU" sz="1600" b="1" dirty="0">
                <a:solidFill>
                  <a:srgbClr val="00B050"/>
                </a:solidFill>
              </a:rPr>
              <a:t>1 балл</a:t>
            </a:r>
            <a:r>
              <a:rPr lang="ru-RU" sz="1600" dirty="0">
                <a:solidFill>
                  <a:srgbClr val="00B050"/>
                </a:solidFill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/>
              <a:t>2.3.4.</a:t>
            </a:r>
            <a:r>
              <a:rPr lang="ru-RU" sz="1600" dirty="0"/>
              <a:t> В ответе правильно даны два элемента, верно составлена схема решения, но </a:t>
            </a:r>
            <a:r>
              <a:rPr lang="ru-RU" sz="1600" dirty="0" smtClean="0"/>
              <a:t>третий элемент </a:t>
            </a:r>
            <a:r>
              <a:rPr lang="ru-RU" sz="1600" dirty="0"/>
              <a:t>частично правильный или содержит ошибку.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/>
              <a:t>Совет.</a:t>
            </a:r>
            <a:r>
              <a:rPr lang="ru-RU" sz="1600" dirty="0"/>
              <a:t> Такой ответ оценивается в </a:t>
            </a:r>
            <a:r>
              <a:rPr lang="ru-RU" sz="1600" b="1" dirty="0">
                <a:solidFill>
                  <a:srgbClr val="00B050"/>
                </a:solidFill>
              </a:rPr>
              <a:t>2 балла.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/>
              <a:t>2.3.5.</a:t>
            </a:r>
            <a:r>
              <a:rPr lang="ru-RU" sz="1600" dirty="0"/>
              <a:t> В ответе правильно указаны первый и последний элементы, но неверно составлена </a:t>
            </a:r>
            <a:r>
              <a:rPr lang="ru-RU" sz="1600" dirty="0" smtClean="0"/>
              <a:t>схема решения</a:t>
            </a:r>
            <a:r>
              <a:rPr lang="ru-RU" sz="1600" dirty="0"/>
              <a:t>, неправильно дан второй элемент.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/>
              <a:t>Совет.</a:t>
            </a:r>
            <a:r>
              <a:rPr lang="ru-RU" sz="1600" dirty="0"/>
              <a:t> Такой ответ оценивается в </a:t>
            </a:r>
            <a:r>
              <a:rPr lang="ru-RU" sz="1600" b="1" dirty="0">
                <a:solidFill>
                  <a:srgbClr val="00B050"/>
                </a:solidFill>
              </a:rPr>
              <a:t>1 балл</a:t>
            </a:r>
            <a:r>
              <a:rPr lang="ru-RU" sz="1600" b="1" dirty="0" smtClean="0">
                <a:solidFill>
                  <a:srgbClr val="00B050"/>
                </a:solidFill>
              </a:rPr>
              <a:t>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dirty="0" smtClean="0"/>
              <a:t> </a:t>
            </a:r>
            <a:r>
              <a:rPr lang="ru-RU" sz="1600" dirty="0"/>
              <a:t>Конечный результат мог быть </a:t>
            </a:r>
            <a:r>
              <a:rPr lang="ru-RU" sz="1600" dirty="0" smtClean="0"/>
              <a:t>получен случайно</a:t>
            </a:r>
            <a:r>
              <a:rPr lang="ru-RU" sz="16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b="1" dirty="0"/>
              <a:t>2.3.6.</a:t>
            </a:r>
            <a:r>
              <a:rPr lang="ru-RU" sz="1600" dirty="0"/>
              <a:t> Выпускник выполнил задание, но не представил схему решения. Задача вместо </a:t>
            </a:r>
            <a:r>
              <a:rPr lang="ru-RU" sz="1600" dirty="0" smtClean="0"/>
              <a:t>решения имеет </a:t>
            </a:r>
            <a:r>
              <a:rPr lang="ru-RU" sz="1600" dirty="0"/>
              <a:t>только рассуждения, причём правильно словесно описаны все элементы.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b="1" dirty="0"/>
              <a:t>Совет.</a:t>
            </a:r>
            <a:r>
              <a:rPr lang="ru-RU" sz="1600" dirty="0"/>
              <a:t> Такой ответ оценивается в </a:t>
            </a:r>
            <a:r>
              <a:rPr lang="ru-RU" sz="1600" b="1" dirty="0">
                <a:solidFill>
                  <a:srgbClr val="00B050"/>
                </a:solidFill>
              </a:rPr>
              <a:t>1 балл. </a:t>
            </a:r>
            <a:endParaRPr lang="ru-RU" sz="11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44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144" y="0"/>
            <a:ext cx="2736304" cy="1143000"/>
          </a:xfrm>
        </p:spPr>
        <p:txBody>
          <a:bodyPr>
            <a:normAutofit/>
          </a:bodyPr>
          <a:lstStyle/>
          <a:p>
            <a:r>
              <a:rPr lang="ru-RU" sz="3100" b="1" dirty="0">
                <a:solidFill>
                  <a:srgbClr val="FFCC00"/>
                </a:solidFill>
              </a:rPr>
              <a:t>Линия </a:t>
            </a:r>
            <a:r>
              <a:rPr lang="ru-RU" sz="3100" b="1" dirty="0" smtClean="0">
                <a:solidFill>
                  <a:srgbClr val="FFCC00"/>
                </a:solidFill>
              </a:rPr>
              <a:t>28</a:t>
            </a:r>
            <a:r>
              <a:rPr lang="ru-RU" sz="4000" dirty="0">
                <a:solidFill>
                  <a:srgbClr val="FFCC00"/>
                </a:solidFill>
              </a:rPr>
              <a:t/>
            </a:r>
            <a:br>
              <a:rPr lang="ru-RU" sz="4000" dirty="0">
                <a:solidFill>
                  <a:srgbClr val="FFCC00"/>
                </a:solidFill>
              </a:rPr>
            </a:br>
            <a:endParaRPr lang="ru-RU" sz="2000" b="1" i="1" dirty="0">
              <a:solidFill>
                <a:srgbClr val="FFCC00"/>
              </a:solidFill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5347212"/>
              </p:ext>
            </p:extLst>
          </p:nvPr>
        </p:nvGraphicFramePr>
        <p:xfrm>
          <a:off x="179513" y="1544598"/>
          <a:ext cx="8568952" cy="477204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24843"/>
                <a:gridCol w="8044109"/>
              </a:tblGrid>
              <a:tr h="444242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B050"/>
                          </a:solidFill>
                        </a:rPr>
                        <a:t>2.2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/>
                        <a:t>Многообразие клеток. Прокариоты и эукариоты. Сравнительная</a:t>
                      </a:r>
                      <a:r>
                        <a:rPr lang="ru-RU" sz="1400" b="1" baseline="0" dirty="0" smtClean="0"/>
                        <a:t> </a:t>
                      </a:r>
                      <a:r>
                        <a:rPr lang="ru-RU" sz="1400" b="1" dirty="0" smtClean="0"/>
                        <a:t>характеристика клеток растений, животных, бактерий, грибов</a:t>
                      </a:r>
                      <a:endParaRPr lang="ru-RU" sz="1400" b="1" dirty="0"/>
                    </a:p>
                  </a:txBody>
                  <a:tcPr/>
                </a:tc>
              </a:tr>
              <a:tr h="803164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2.3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/>
                        <a:t>Химический состав клетки. Макро- и микроэлементы. Взаимосвязь строения</a:t>
                      </a:r>
                      <a:r>
                        <a:rPr lang="ru-RU" sz="1400" b="1" baseline="0" dirty="0" smtClean="0"/>
                        <a:t> </a:t>
                      </a:r>
                      <a:r>
                        <a:rPr lang="ru-RU" sz="1400" b="1" dirty="0" smtClean="0"/>
                        <a:t>и функций неорганических и органических веществ (белков, нуклеиновых</a:t>
                      </a:r>
                      <a:r>
                        <a:rPr lang="ru-RU" sz="1400" b="1" baseline="0" dirty="0" smtClean="0"/>
                        <a:t> </a:t>
                      </a:r>
                      <a:r>
                        <a:rPr lang="ru-RU" sz="1400" b="1" dirty="0" smtClean="0"/>
                        <a:t>кислот, углеводов, липидов, АТФ), входящих в состав клетки. Роль химических</a:t>
                      </a:r>
                      <a:r>
                        <a:rPr lang="ru-RU" sz="1400" b="1" baseline="0" dirty="0" smtClean="0"/>
                        <a:t> </a:t>
                      </a:r>
                      <a:r>
                        <a:rPr lang="ru-RU" sz="1400" b="1" dirty="0" smtClean="0"/>
                        <a:t>веществ в клетке и организме человека</a:t>
                      </a: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2.4</a:t>
                      </a:r>
                      <a:r>
                        <a:rPr lang="ru-RU" dirty="0" smtClean="0">
                          <a:solidFill>
                            <a:srgbClr val="00B050"/>
                          </a:solidFill>
                        </a:rPr>
                        <a:t> </a:t>
                      </a:r>
                      <a:endParaRPr lang="ru-RU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/>
                        <a:t>Строение клетки. Взаимосвязь строения и функций частей и органоидов клетки –</a:t>
                      </a:r>
                      <a:r>
                        <a:rPr lang="ru-RU" sz="1400" b="1" baseline="0" dirty="0" smtClean="0"/>
                        <a:t> </a:t>
                      </a:r>
                      <a:r>
                        <a:rPr lang="ru-RU" sz="1400" b="1" dirty="0" smtClean="0"/>
                        <a:t>основа её целостности</a:t>
                      </a:r>
                      <a:endParaRPr lang="ru-RU" sz="1400" b="1" dirty="0"/>
                    </a:p>
                  </a:txBody>
                  <a:tcPr/>
                </a:tc>
              </a:tr>
              <a:tr h="810256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2.5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/>
                        <a:t>Обмен веществ и превращения энергии – свойства живых организмов.</a:t>
                      </a:r>
                    </a:p>
                    <a:p>
                      <a:pPr algn="l"/>
                      <a:r>
                        <a:rPr lang="ru-RU" sz="1400" b="1" dirty="0" smtClean="0"/>
                        <a:t>Энергетический обмен и пластический обмен, их взаимосвязь. Стадии</a:t>
                      </a:r>
                      <a:r>
                        <a:rPr lang="ru-RU" sz="1400" b="1" baseline="0" dirty="0" smtClean="0"/>
                        <a:t> </a:t>
                      </a:r>
                      <a:r>
                        <a:rPr lang="ru-RU" sz="1400" b="1" dirty="0" smtClean="0"/>
                        <a:t>энергетического обмена. Брожение и дыхание. Фотосинтез, его значение,</a:t>
                      </a:r>
                      <a:r>
                        <a:rPr lang="ru-RU" sz="1400" b="1" baseline="0" dirty="0" smtClean="0"/>
                        <a:t> </a:t>
                      </a:r>
                      <a:r>
                        <a:rPr lang="ru-RU" sz="1400" b="1" dirty="0" smtClean="0"/>
                        <a:t>космическая роль. Фазы фотосинтеза. Световые и </a:t>
                      </a:r>
                      <a:r>
                        <a:rPr lang="ru-RU" sz="1400" b="1" dirty="0" err="1" smtClean="0"/>
                        <a:t>темновые</a:t>
                      </a:r>
                      <a:r>
                        <a:rPr lang="ru-RU" sz="1400" b="1" dirty="0" smtClean="0"/>
                        <a:t> реакции</a:t>
                      </a:r>
                      <a:r>
                        <a:rPr lang="ru-RU" sz="1400" b="1" baseline="0" dirty="0" smtClean="0"/>
                        <a:t> </a:t>
                      </a:r>
                      <a:r>
                        <a:rPr lang="ru-RU" sz="1400" b="1" dirty="0" smtClean="0"/>
                        <a:t>фотосинтеза, их взаимосвязь. Хемосинтез. Роль </a:t>
                      </a:r>
                      <a:r>
                        <a:rPr lang="ru-RU" sz="1400" b="1" dirty="0" err="1" smtClean="0"/>
                        <a:t>хемосинтезирующих</a:t>
                      </a:r>
                      <a:r>
                        <a:rPr lang="ru-RU" sz="1400" b="1" dirty="0" smtClean="0"/>
                        <a:t> бактерий</a:t>
                      </a:r>
                      <a:r>
                        <a:rPr lang="ru-RU" sz="1400" b="1" baseline="0" dirty="0" smtClean="0"/>
                        <a:t> </a:t>
                      </a:r>
                      <a:r>
                        <a:rPr lang="ru-RU" sz="1400" b="1" dirty="0" smtClean="0"/>
                        <a:t>на Земле</a:t>
                      </a:r>
                      <a:endParaRPr lang="ru-RU" sz="1400" b="1" dirty="0"/>
                    </a:p>
                  </a:txBody>
                  <a:tcPr/>
                </a:tc>
              </a:tr>
              <a:tr h="616082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2.6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/>
                        <a:t>Генетическая информация в клетке. Гены, генетический код и его свойства.</a:t>
                      </a:r>
                      <a:r>
                        <a:rPr lang="ru-RU" sz="1400" b="1" baseline="0" dirty="0" smtClean="0"/>
                        <a:t> </a:t>
                      </a:r>
                      <a:r>
                        <a:rPr lang="ru-RU" sz="1400" b="1" dirty="0" smtClean="0"/>
                        <a:t>Матричный характер реакций биосинтеза. Биосинтез белка и нуклеиновых</a:t>
                      </a:r>
                      <a:r>
                        <a:rPr lang="ru-RU" sz="1400" b="1" baseline="0" dirty="0" smtClean="0"/>
                        <a:t> </a:t>
                      </a:r>
                      <a:r>
                        <a:rPr lang="ru-RU" sz="1400" b="1" dirty="0" smtClean="0"/>
                        <a:t>кислот</a:t>
                      </a:r>
                      <a:endParaRPr lang="ru-RU" sz="1400" b="1" dirty="0"/>
                    </a:p>
                  </a:txBody>
                  <a:tcPr/>
                </a:tc>
              </a:tr>
              <a:tr h="334399">
                <a:tc>
                  <a:txBody>
                    <a:bodyPr/>
                    <a:lstStyle/>
                    <a:p>
                      <a:r>
                        <a:rPr lang="ru-RU" b="1" dirty="0" smtClean="0"/>
                        <a:t> </a:t>
                      </a:r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2.7</a:t>
                      </a:r>
                    </a:p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/>
                        <a:t>Клетка – генетическая единица живого. Хромосомы, их строение (форма и размеры) и функции. Число хромосом и их видовое постоянство.</a:t>
                      </a:r>
                      <a:r>
                        <a:rPr lang="ru-RU" sz="1400" b="1" baseline="0" dirty="0" smtClean="0"/>
                        <a:t> </a:t>
                      </a:r>
                      <a:r>
                        <a:rPr lang="ru-RU" sz="1400" b="1" dirty="0" smtClean="0"/>
                        <a:t>Соматические и половые клетки. Жизненный цикл клетки: интерфаза и митоз.</a:t>
                      </a:r>
                      <a:r>
                        <a:rPr lang="ru-RU" sz="1400" b="1" baseline="0" dirty="0" smtClean="0"/>
                        <a:t> </a:t>
                      </a:r>
                      <a:r>
                        <a:rPr lang="ru-RU" sz="1400" b="1" dirty="0" smtClean="0"/>
                        <a:t>Митоз – деление соматических клеток. Мейоз. Фазы митоза и мейоза. Развитие</a:t>
                      </a:r>
                      <a:r>
                        <a:rPr lang="ru-RU" sz="1400" b="1" baseline="0" dirty="0" smtClean="0"/>
                        <a:t> </a:t>
                      </a:r>
                      <a:r>
                        <a:rPr lang="ru-RU" sz="1400" b="1" dirty="0" smtClean="0"/>
                        <a:t>половых клеток у растений и животных. Деление клетки – основа роста,</a:t>
                      </a:r>
                      <a:r>
                        <a:rPr lang="ru-RU" sz="1400" b="1" baseline="0" dirty="0" smtClean="0"/>
                        <a:t> </a:t>
                      </a:r>
                      <a:r>
                        <a:rPr lang="ru-RU" sz="1400" b="1" dirty="0" smtClean="0"/>
                        <a:t>развития и размножения организмов. Роль мейоза и митоза</a:t>
                      </a:r>
                      <a:endParaRPr lang="ru-RU" sz="14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886"/>
            <a:ext cx="2443331" cy="88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7543" y="836712"/>
            <a:ext cx="51292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Коды </a:t>
            </a:r>
            <a:r>
              <a:rPr lang="ru-RU" b="1" dirty="0"/>
              <a:t>проверяемых элементов: </a:t>
            </a:r>
            <a:r>
              <a:rPr lang="ru-RU" b="1" dirty="0" smtClean="0"/>
              <a:t>   </a:t>
            </a:r>
            <a:r>
              <a:rPr lang="ru-RU" sz="4000" b="1" dirty="0" smtClean="0">
                <a:solidFill>
                  <a:srgbClr val="00B050"/>
                </a:solidFill>
              </a:rPr>
              <a:t>2.2–2.7</a:t>
            </a:r>
            <a:endParaRPr lang="ru-RU" sz="4000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59832" y="60292"/>
            <a:ext cx="2923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>
                <a:solidFill>
                  <a:srgbClr val="FFCC00"/>
                </a:solidFill>
              </a:rPr>
              <a:t>Решение задач по</a:t>
            </a:r>
          </a:p>
          <a:p>
            <a:pPr algn="ctr"/>
            <a:r>
              <a:rPr lang="ru-RU" b="1" i="1" dirty="0">
                <a:solidFill>
                  <a:srgbClr val="FFCC00"/>
                </a:solidFill>
              </a:rPr>
              <a:t>цитологии на применение</a:t>
            </a:r>
          </a:p>
          <a:p>
            <a:pPr algn="ctr"/>
            <a:r>
              <a:rPr lang="ru-RU" b="1" i="1" dirty="0">
                <a:solidFill>
                  <a:srgbClr val="FFCC00"/>
                </a:solidFill>
              </a:rPr>
              <a:t>знаний в новой ситуации</a:t>
            </a:r>
          </a:p>
        </p:txBody>
      </p:sp>
    </p:spTree>
    <p:extLst>
      <p:ext uri="{BB962C8B-B14F-4D97-AF65-F5344CB8AC3E}">
        <p14:creationId xmlns:p14="http://schemas.microsoft.com/office/powerpoint/2010/main" val="24206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CC00"/>
                </a:solidFill>
              </a:rPr>
              <a:t>Наследственная информация и её реализация в клетке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3100" b="1" dirty="0" smtClean="0"/>
              <a:t>Задача 1</a:t>
            </a:r>
            <a:r>
              <a:rPr lang="ru-RU" sz="3600" b="1" dirty="0" smtClean="0"/>
              <a:t>.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Известно, что все виды РНК синтезируются на ДНК-матрице. Фрагмент молекулы ДНК, на которой синтезируется участок центральной петли </a:t>
            </a:r>
            <a:r>
              <a:rPr lang="ru-RU" dirty="0" err="1"/>
              <a:t>тРНК</a:t>
            </a:r>
            <a:r>
              <a:rPr lang="ru-RU" dirty="0"/>
              <a:t>, имеет следующую последовательность нуклеотидов (верхняя цепь смысловая, нижняя транскрибируемая).</a:t>
            </a:r>
          </a:p>
          <a:p>
            <a:pPr marL="0" indent="0" algn="ctr">
              <a:buNone/>
            </a:pPr>
            <a:r>
              <a:rPr lang="ru-RU" dirty="0"/>
              <a:t>5’-ЦГАГТЦГАТАТЦТГА-3’</a:t>
            </a:r>
          </a:p>
          <a:p>
            <a:pPr marL="0" indent="0" algn="ctr">
              <a:buNone/>
            </a:pPr>
            <a:r>
              <a:rPr lang="ru-RU" dirty="0"/>
              <a:t>3’-ГЦТЦАГЦТАТАГАЦТ-5’</a:t>
            </a:r>
          </a:p>
          <a:p>
            <a:pPr marL="0" indent="0">
              <a:buNone/>
            </a:pPr>
            <a:r>
              <a:rPr lang="ru-RU" dirty="0"/>
              <a:t>Установите нуклеотидную последовательность участка </a:t>
            </a:r>
            <a:r>
              <a:rPr lang="ru-RU" dirty="0" err="1"/>
              <a:t>тРНК</a:t>
            </a:r>
            <a:r>
              <a:rPr lang="ru-RU" dirty="0"/>
              <a:t>, который синтезируется на данном фрагменте, обозначьте 5’ и 3’ концы этого фрагмента и определите аминокислоту, которую будет переносить эта </a:t>
            </a:r>
            <a:r>
              <a:rPr lang="ru-RU" dirty="0" err="1"/>
              <a:t>тРНК</a:t>
            </a:r>
            <a:r>
              <a:rPr lang="ru-RU" dirty="0"/>
              <a:t> в процессе биосинтеза белка, если третий триплет с 5’ конца соответствует антикодону </a:t>
            </a:r>
            <a:r>
              <a:rPr lang="ru-RU" dirty="0" err="1"/>
              <a:t>тРНК</a:t>
            </a:r>
            <a:r>
              <a:rPr lang="ru-RU" dirty="0"/>
              <a:t>. </a:t>
            </a:r>
            <a:endParaRPr lang="ru-RU" dirty="0" smtClean="0"/>
          </a:p>
          <a:p>
            <a:pPr marL="0" indent="0">
              <a:buNone/>
            </a:pPr>
            <a:r>
              <a:rPr lang="ru-RU" sz="4000" b="1" u="sng" dirty="0" smtClean="0">
                <a:solidFill>
                  <a:srgbClr val="00B050"/>
                </a:solidFill>
              </a:rPr>
              <a:t>Ответ </a:t>
            </a:r>
            <a:r>
              <a:rPr lang="ru-RU" sz="4000" b="1" u="sng" dirty="0">
                <a:solidFill>
                  <a:srgbClr val="00B050"/>
                </a:solidFill>
              </a:rPr>
              <a:t>поясните</a:t>
            </a:r>
            <a:r>
              <a:rPr lang="ru-RU" sz="4000" b="1" dirty="0">
                <a:solidFill>
                  <a:srgbClr val="00B050"/>
                </a:solidFill>
              </a:rPr>
              <a:t>. </a:t>
            </a:r>
            <a:r>
              <a:rPr lang="ru-RU" dirty="0"/>
              <a:t>Для решения задания используйте таблицу генетического кода.</a:t>
            </a:r>
          </a:p>
        </p:txBody>
      </p:sp>
    </p:spTree>
    <p:extLst>
      <p:ext uri="{BB962C8B-B14F-4D97-AF65-F5344CB8AC3E}">
        <p14:creationId xmlns:p14="http://schemas.microsoft.com/office/powerpoint/2010/main" val="152091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892" y="0"/>
            <a:ext cx="8229600" cy="1143000"/>
          </a:xfrm>
        </p:spPr>
        <p:txBody>
          <a:bodyPr/>
          <a:lstStyle/>
          <a:p>
            <a:r>
              <a:rPr lang="ru-RU" dirty="0" err="1" smtClean="0">
                <a:solidFill>
                  <a:srgbClr val="FFC000"/>
                </a:solidFill>
              </a:rPr>
              <a:t>Антипараллельность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94010"/>
            <a:ext cx="7218240" cy="535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692" y="3356992"/>
            <a:ext cx="4642308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54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42" y="692696"/>
            <a:ext cx="8574491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13412" y="3215297"/>
            <a:ext cx="8832260" cy="2893100"/>
            <a:chOff x="13412" y="3215297"/>
            <a:chExt cx="8832260" cy="289310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204712" y="3215297"/>
              <a:ext cx="8640960" cy="28931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/>
                <a:t> </a:t>
              </a:r>
              <a:r>
                <a:rPr lang="ru-RU" dirty="0" smtClean="0"/>
                <a:t>           </a:t>
              </a:r>
              <a:r>
                <a:rPr lang="ru-RU" u="sng" dirty="0" smtClean="0">
                  <a:solidFill>
                    <a:schemeClr val="accent6">
                      <a:lumMod val="50000"/>
                    </a:schemeClr>
                  </a:solidFill>
                </a:rPr>
                <a:t>смысловая</a:t>
              </a:r>
              <a:r>
                <a:rPr lang="ru-RU" u="sng" dirty="0" smtClean="0"/>
                <a:t> </a:t>
              </a:r>
              <a:r>
                <a:rPr lang="ru-RU" dirty="0" smtClean="0"/>
                <a:t> (кодирующая)                  </a:t>
              </a:r>
              <a:r>
                <a:rPr lang="ru-RU" b="1" dirty="0" smtClean="0">
                  <a:solidFill>
                    <a:srgbClr val="C00000"/>
                  </a:solidFill>
                </a:rPr>
                <a:t>5</a:t>
              </a:r>
              <a:r>
                <a:rPr lang="ru-RU" b="1" dirty="0">
                  <a:solidFill>
                    <a:srgbClr val="C00000"/>
                  </a:solidFill>
                </a:rPr>
                <a:t>’_________ 3</a:t>
              </a:r>
              <a:r>
                <a:rPr lang="ru-RU" b="1" dirty="0" smtClean="0">
                  <a:solidFill>
                    <a:srgbClr val="C00000"/>
                  </a:solidFill>
                </a:rPr>
                <a:t>’</a:t>
              </a:r>
            </a:p>
            <a:p>
              <a:r>
                <a:rPr lang="ru-RU" dirty="0"/>
                <a:t>             </a:t>
              </a:r>
              <a:r>
                <a:rPr lang="ru-RU" b="1" u="sng" dirty="0">
                  <a:solidFill>
                    <a:schemeClr val="accent6">
                      <a:lumMod val="50000"/>
                    </a:schemeClr>
                  </a:solidFill>
                </a:rPr>
                <a:t>матричная </a:t>
              </a:r>
              <a:r>
                <a:rPr lang="ru-RU" dirty="0" smtClean="0"/>
                <a:t>(</a:t>
              </a:r>
              <a:r>
                <a:rPr lang="ru-RU" dirty="0"/>
                <a:t>транскрибируемая</a:t>
              </a:r>
              <a:r>
                <a:rPr lang="ru-RU" dirty="0" smtClean="0"/>
                <a:t>)      </a:t>
              </a:r>
              <a:r>
                <a:rPr lang="ru-RU" sz="2000" b="1" dirty="0" smtClean="0">
                  <a:solidFill>
                    <a:srgbClr val="C00000"/>
                  </a:solidFill>
                </a:rPr>
                <a:t>3’________ 5’    </a:t>
              </a:r>
              <a:r>
                <a:rPr lang="ru-RU" sz="2000" b="1" u="sng" dirty="0" smtClean="0">
                  <a:solidFill>
                    <a:srgbClr val="C00000"/>
                  </a:solidFill>
                </a:rPr>
                <a:t>Важно!!!</a:t>
              </a:r>
            </a:p>
            <a:p>
              <a:r>
                <a:rPr lang="ru-RU" b="1" dirty="0" smtClean="0">
                  <a:solidFill>
                    <a:srgbClr val="00B050"/>
                  </a:solidFill>
                </a:rPr>
                <a:t>1 случай                                                                      2 случай</a:t>
              </a:r>
              <a:endParaRPr lang="ru-RU" b="1" dirty="0">
                <a:solidFill>
                  <a:srgbClr val="00B050"/>
                </a:solidFill>
              </a:endParaRPr>
            </a:p>
            <a:p>
              <a:r>
                <a:rPr lang="ru-RU" b="1" dirty="0" smtClean="0">
                  <a:solidFill>
                    <a:schemeClr val="accent2">
                      <a:lumMod val="75000"/>
                    </a:schemeClr>
                  </a:solidFill>
                </a:rPr>
                <a:t>и-РНК</a:t>
              </a:r>
              <a:r>
                <a:rPr lang="ru-RU" dirty="0" smtClean="0"/>
                <a:t> (м-РНК)        </a:t>
              </a:r>
              <a:r>
                <a:rPr lang="ru-RU" b="1" dirty="0">
                  <a:solidFill>
                    <a:schemeClr val="accent6">
                      <a:lumMod val="75000"/>
                    </a:schemeClr>
                  </a:solidFill>
                </a:rPr>
                <a:t>5’_________ 3’ </a:t>
              </a:r>
              <a:r>
                <a:rPr lang="ru-RU" b="1" dirty="0" smtClean="0">
                  <a:solidFill>
                    <a:schemeClr val="accent6">
                      <a:lumMod val="75000"/>
                    </a:schemeClr>
                  </a:solidFill>
                </a:rPr>
                <a:t>            </a:t>
              </a: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</a:rPr>
                <a:t>т-РНК                 </a:t>
              </a:r>
              <a:r>
                <a:rPr lang="ru-RU" b="1" dirty="0" smtClean="0">
                  <a:solidFill>
                    <a:schemeClr val="accent2">
                      <a:lumMod val="75000"/>
                    </a:schemeClr>
                  </a:solidFill>
                </a:rPr>
                <a:t>  5’_______  </a:t>
              </a: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</a:rPr>
                <a:t>3’ </a:t>
              </a:r>
              <a:r>
                <a:rPr lang="ru-RU" b="1" dirty="0" smtClean="0">
                  <a:solidFill>
                    <a:schemeClr val="accent2">
                      <a:lumMod val="75000"/>
                    </a:schemeClr>
                  </a:solidFill>
                </a:rPr>
                <a:t>          3’_____ </a:t>
              </a: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</a:rPr>
                <a:t>5’ </a:t>
              </a:r>
            </a:p>
            <a:p>
              <a:r>
                <a:rPr lang="ru-RU" b="1" dirty="0" smtClean="0">
                  <a:solidFill>
                    <a:schemeClr val="accent2">
                      <a:lumMod val="75000"/>
                    </a:schemeClr>
                  </a:solidFill>
                </a:rPr>
                <a:t>т-РНК </a:t>
              </a:r>
              <a:r>
                <a:rPr lang="ru-RU" dirty="0" smtClean="0"/>
                <a:t>                       </a:t>
              </a:r>
              <a:r>
                <a:rPr lang="ru-RU" b="1" dirty="0" smtClean="0">
                  <a:solidFill>
                    <a:schemeClr val="accent6">
                      <a:lumMod val="75000"/>
                    </a:schemeClr>
                  </a:solidFill>
                </a:rPr>
                <a:t>3</a:t>
              </a:r>
              <a:r>
                <a:rPr lang="ru-RU" b="1" dirty="0">
                  <a:solidFill>
                    <a:schemeClr val="accent6">
                      <a:lumMod val="75000"/>
                    </a:schemeClr>
                  </a:solidFill>
                </a:rPr>
                <a:t>’_________ 5’ </a:t>
              </a:r>
              <a:r>
                <a:rPr lang="ru-RU" b="1" dirty="0" smtClean="0">
                  <a:solidFill>
                    <a:schemeClr val="accent6">
                      <a:lumMod val="75000"/>
                    </a:schemeClr>
                  </a:solidFill>
                </a:rPr>
                <a:t>            </a:t>
              </a:r>
              <a:r>
                <a:rPr lang="ru-RU" b="1" dirty="0" smtClean="0">
                  <a:solidFill>
                    <a:schemeClr val="accent2">
                      <a:lumMod val="75000"/>
                    </a:schemeClr>
                  </a:solidFill>
                </a:rPr>
                <a:t>и-РНК</a:t>
              </a:r>
              <a:r>
                <a:rPr lang="ru-RU" b="1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ru-RU" dirty="0"/>
                <a:t>(м-РНК</a:t>
              </a:r>
              <a:r>
                <a:rPr lang="ru-RU" dirty="0" smtClean="0"/>
                <a:t>)   </a:t>
              </a: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</a:rPr>
                <a:t>5</a:t>
              </a:r>
              <a:r>
                <a:rPr lang="ru-RU" b="1" dirty="0" smtClean="0">
                  <a:solidFill>
                    <a:schemeClr val="accent2">
                      <a:lumMod val="75000"/>
                    </a:schemeClr>
                  </a:solidFill>
                </a:rPr>
                <a:t>’_______  </a:t>
              </a: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</a:rPr>
                <a:t>3’ </a:t>
              </a:r>
              <a:r>
                <a:rPr lang="ru-RU" b="1" dirty="0" smtClean="0">
                  <a:solidFill>
                    <a:schemeClr val="accent2">
                      <a:lumMod val="75000"/>
                    </a:schemeClr>
                  </a:solidFill>
                </a:rPr>
                <a:t>          5’_____ 3’</a:t>
              </a:r>
            </a:p>
            <a:p>
              <a:r>
                <a:rPr lang="ru-RU" dirty="0" smtClean="0"/>
                <a:t>белок – последовательность аминокислот в полипептиде  </a:t>
              </a:r>
              <a:r>
                <a:rPr lang="ru-RU" dirty="0"/>
                <a:t>определяем с помощью таблицы генетического </a:t>
              </a:r>
              <a:r>
                <a:rPr lang="ru-RU" dirty="0" smtClean="0"/>
                <a:t>кода по </a:t>
              </a:r>
              <a:r>
                <a:rPr lang="ru-RU" dirty="0"/>
                <a:t>кодонам </a:t>
              </a:r>
              <a:r>
                <a:rPr lang="ru-RU" dirty="0" err="1" smtClean="0"/>
                <a:t>иРНК</a:t>
              </a:r>
              <a:r>
                <a:rPr lang="ru-RU" dirty="0"/>
                <a:t> </a:t>
              </a:r>
              <a:r>
                <a:rPr lang="ru-RU" dirty="0" smtClean="0"/>
                <a:t>: </a:t>
              </a:r>
              <a:r>
                <a:rPr lang="ru-RU" b="1" dirty="0" smtClean="0">
                  <a:solidFill>
                    <a:schemeClr val="accent2">
                      <a:lumMod val="75000"/>
                    </a:schemeClr>
                  </a:solidFill>
                </a:rPr>
                <a:t>5</a:t>
              </a:r>
              <a:r>
                <a:rPr lang="ru-RU" b="1" dirty="0">
                  <a:solidFill>
                    <a:schemeClr val="accent2">
                      <a:lumMod val="75000"/>
                    </a:schemeClr>
                  </a:solidFill>
                </a:rPr>
                <a:t>’_____ 3</a:t>
              </a:r>
              <a:r>
                <a:rPr lang="ru-RU" b="1" dirty="0" smtClean="0">
                  <a:solidFill>
                    <a:schemeClr val="accent2">
                      <a:lumMod val="75000"/>
                    </a:schemeClr>
                  </a:solidFill>
                </a:rPr>
                <a:t>’ !!!!! </a:t>
              </a:r>
            </a:p>
            <a:p>
              <a:r>
                <a:rPr lang="ru-RU" dirty="0" smtClean="0">
                  <a:solidFill>
                    <a:srgbClr val="C00000"/>
                  </a:solidFill>
                </a:rPr>
                <a:t>‼ВНИМАНИЕ‼ </a:t>
              </a:r>
              <a:r>
                <a:rPr lang="ru-RU" dirty="0" smtClean="0"/>
                <a:t>В </a:t>
              </a:r>
              <a:r>
                <a:rPr lang="ru-RU" dirty="0"/>
                <a:t>ответах или в условиях задачи запись всех одиночных цепей нуклеиновых кислот, кодонов </a:t>
              </a:r>
              <a:r>
                <a:rPr lang="ru-RU" dirty="0" err="1">
                  <a:solidFill>
                    <a:srgbClr val="C00000"/>
                  </a:solidFill>
                </a:rPr>
                <a:t>иРНК</a:t>
              </a:r>
              <a:r>
                <a:rPr lang="ru-RU" dirty="0"/>
                <a:t> </a:t>
              </a:r>
              <a:r>
                <a:rPr lang="ru-RU" dirty="0" smtClean="0"/>
                <a:t>, антикодонов</a:t>
              </a:r>
              <a:r>
                <a:rPr lang="ru-RU" dirty="0" smtClean="0">
                  <a:solidFill>
                    <a:srgbClr val="C00000"/>
                  </a:solidFill>
                </a:rPr>
                <a:t> </a:t>
              </a:r>
              <a:r>
                <a:rPr lang="ru-RU" dirty="0" err="1" smtClean="0">
                  <a:solidFill>
                    <a:srgbClr val="C00000"/>
                  </a:solidFill>
                </a:rPr>
                <a:t>тРНК</a:t>
              </a:r>
              <a:r>
                <a:rPr lang="ru-RU" dirty="0" smtClean="0">
                  <a:solidFill>
                    <a:srgbClr val="C00000"/>
                  </a:solidFill>
                </a:rPr>
                <a:t> </a:t>
              </a:r>
              <a:r>
                <a:rPr lang="ru-RU" dirty="0" smtClean="0"/>
                <a:t>и триплетов </a:t>
              </a:r>
              <a:r>
                <a:rPr lang="ru-RU" dirty="0" err="1" smtClean="0">
                  <a:solidFill>
                    <a:srgbClr val="FF0000"/>
                  </a:solidFill>
                </a:rPr>
                <a:t>рРНК</a:t>
              </a:r>
              <a:r>
                <a:rPr lang="ru-RU" b="1" dirty="0" smtClean="0">
                  <a:solidFill>
                    <a:srgbClr val="FF0000"/>
                  </a:solidFill>
                </a:rPr>
                <a:t> </a:t>
              </a:r>
              <a:endParaRPr lang="ru-RU" b="1" dirty="0">
                <a:solidFill>
                  <a:srgbClr val="FF0000"/>
                </a:solidFill>
              </a:endParaRPr>
            </a:p>
            <a:p>
              <a:r>
                <a:rPr lang="ru-RU" dirty="0" smtClean="0"/>
                <a:t> </a:t>
              </a:r>
              <a:r>
                <a:rPr lang="ru-RU" dirty="0"/>
                <a:t>пишут по умолчанию от 5’ к 3’ концу.</a:t>
              </a:r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13412" y="3215297"/>
              <a:ext cx="1017587" cy="849833"/>
              <a:chOff x="312152" y="3798630"/>
              <a:chExt cx="1017587" cy="849833"/>
            </a:xfrm>
          </p:grpSpPr>
          <p:sp>
            <p:nvSpPr>
              <p:cNvPr id="5" name="Прямоугольник 4"/>
              <p:cNvSpPr/>
              <p:nvPr/>
            </p:nvSpPr>
            <p:spPr>
              <a:xfrm>
                <a:off x="312152" y="3798630"/>
                <a:ext cx="1016977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pPr algn="ctr"/>
                <a:r>
                  <a:rPr lang="ru-RU" sz="2000" b="1" cap="none" spc="0" dirty="0" smtClean="0">
                    <a:ln w="11430"/>
                    <a:gradFill>
                      <a:gsLst>
                        <a:gs pos="0">
                          <a:schemeClr val="accent2">
                            <a:tint val="70000"/>
                            <a:satMod val="245000"/>
                          </a:schemeClr>
                        </a:gs>
                        <a:gs pos="75000">
                          <a:schemeClr val="accent2">
                            <a:tint val="90000"/>
                            <a:shade val="60000"/>
                            <a:satMod val="240000"/>
                          </a:schemeClr>
                        </a:gs>
                        <a:gs pos="100000">
                          <a:schemeClr val="accent2">
                            <a:tint val="100000"/>
                            <a:shade val="50000"/>
                            <a:satMod val="240000"/>
                          </a:scheme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ДНК</a:t>
                </a:r>
                <a:endParaRPr lang="ru-RU" sz="2000" b="1" cap="none" spc="0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152" y="4045213"/>
                <a:ext cx="1017587" cy="603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" name="Стрелка вправо 7"/>
            <p:cNvSpPr/>
            <p:nvPr/>
          </p:nvSpPr>
          <p:spPr>
            <a:xfrm>
              <a:off x="7123104" y="4293096"/>
              <a:ext cx="401224" cy="45719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 </a:t>
              </a:r>
              <a:endParaRPr lang="ru-RU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6876256" y="1988840"/>
            <a:ext cx="1811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ДНК-РНК-белок</a:t>
            </a:r>
            <a:r>
              <a:rPr lang="ru-RU" b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293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01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>Содержание верного ответа и указания по оцениванию (правильный ответ должен содержать следующие позиции)</a:t>
            </a:r>
            <a:br>
              <a:rPr lang="ru-RU" sz="270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Схема </a:t>
            </a:r>
            <a:r>
              <a:rPr lang="ru-RU" dirty="0"/>
              <a:t>решения задачи включает:</a:t>
            </a:r>
          </a:p>
          <a:p>
            <a:r>
              <a:rPr lang="ru-RU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Установите </a:t>
            </a:r>
            <a:r>
              <a:rPr lang="ru-RU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нуклеотидную последовательность участка </a:t>
            </a:r>
            <a:r>
              <a:rPr lang="ru-RU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тРНК</a:t>
            </a:r>
            <a:r>
              <a:rPr lang="ru-RU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который синтезируется на данном </a:t>
            </a:r>
            <a:r>
              <a:rPr lang="ru-RU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фрагменте</a:t>
            </a:r>
          </a:p>
          <a:p>
            <a:pPr marL="0" indent="0">
              <a:buNone/>
            </a:pP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5’-ЦГАГТЦГАТАТЦТГА-3’</a:t>
            </a:r>
          </a:p>
          <a:p>
            <a:pPr marL="0" indent="0">
              <a:buNone/>
            </a:pP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3’-ГЦТЦАГЦТАТАГАЦТ-5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’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B050"/>
                </a:solidFill>
              </a:rPr>
              <a:t>1) </a:t>
            </a:r>
            <a:r>
              <a:rPr lang="ru-RU" dirty="0" smtClean="0"/>
              <a:t>нуклеотидная </a:t>
            </a:r>
            <a:r>
              <a:rPr lang="ru-RU" dirty="0"/>
              <a:t>последовательность участка </a:t>
            </a:r>
            <a:r>
              <a:rPr lang="ru-RU" dirty="0" err="1"/>
              <a:t>тРНК</a:t>
            </a:r>
            <a:r>
              <a:rPr lang="ru-RU" dirty="0"/>
              <a:t>:</a:t>
            </a:r>
          </a:p>
          <a:p>
            <a:pPr marL="0" indent="0">
              <a:buNone/>
            </a:pPr>
            <a:r>
              <a:rPr lang="ru-RU" dirty="0"/>
              <a:t>5</a:t>
            </a:r>
            <a:r>
              <a:rPr lang="ru-RU" dirty="0" smtClean="0"/>
              <a:t>’-ЦГАГУЦ</a:t>
            </a:r>
            <a:r>
              <a:rPr lang="ru-RU" dirty="0" smtClean="0">
                <a:solidFill>
                  <a:srgbClr val="C00000"/>
                </a:solidFill>
              </a:rPr>
              <a:t>ГАУ</a:t>
            </a:r>
            <a:r>
              <a:rPr lang="ru-RU" dirty="0" smtClean="0"/>
              <a:t>АУЦУГА </a:t>
            </a:r>
            <a:r>
              <a:rPr lang="ru-RU" dirty="0"/>
              <a:t>-3’;</a:t>
            </a:r>
          </a:p>
          <a:p>
            <a:r>
              <a:rPr lang="ru-RU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Обозначьте </a:t>
            </a:r>
            <a:r>
              <a:rPr lang="ru-RU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5’ и 3’ концы этого фрагмента и определите аминокислоту, которую будет переносить эта </a:t>
            </a:r>
            <a:r>
              <a:rPr lang="ru-RU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тРНК</a:t>
            </a:r>
            <a:r>
              <a:rPr lang="ru-RU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в процессе биосинтеза белка, если третий триплет с 5’ конца соответствует антикодону </a:t>
            </a:r>
            <a:r>
              <a:rPr lang="ru-RU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тРНК</a:t>
            </a:r>
            <a:r>
              <a:rPr lang="ru-RU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B050"/>
                </a:solidFill>
              </a:rPr>
              <a:t>2) </a:t>
            </a:r>
            <a:r>
              <a:rPr lang="ru-RU" dirty="0" smtClean="0"/>
              <a:t>нуклеотидная </a:t>
            </a:r>
            <a:r>
              <a:rPr lang="ru-RU" dirty="0"/>
              <a:t>последовательность антикодона 5’-ГАУ-3’ (ГАУ) (третий триплет) соответствует кодону на </a:t>
            </a:r>
            <a:r>
              <a:rPr lang="ru-RU" dirty="0" err="1"/>
              <a:t>иРНК</a:t>
            </a:r>
            <a:r>
              <a:rPr lang="ru-RU" dirty="0"/>
              <a:t> 5’-АУЦ-3’ (3’-ЦУА-5’, АУЦ</a:t>
            </a:r>
            <a:r>
              <a:rPr lang="ru-RU" dirty="0" smtClean="0"/>
              <a:t>);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915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96752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3) </a:t>
            </a:r>
            <a:r>
              <a:rPr lang="ru-RU" sz="2400" dirty="0"/>
              <a:t>по таблице генетического кода этому кодону соответствует аминокислота – </a:t>
            </a:r>
            <a:r>
              <a:rPr lang="ru-RU" sz="2400" dirty="0">
                <a:solidFill>
                  <a:srgbClr val="C00000"/>
                </a:solidFill>
              </a:rPr>
              <a:t>иле </a:t>
            </a:r>
            <a:r>
              <a:rPr lang="ru-RU" sz="2400" dirty="0"/>
              <a:t>(</a:t>
            </a:r>
            <a:r>
              <a:rPr lang="ru-RU" sz="2400" dirty="0" err="1"/>
              <a:t>иРНК</a:t>
            </a:r>
            <a:r>
              <a:rPr lang="ru-RU" sz="2400" dirty="0"/>
              <a:t> </a:t>
            </a:r>
            <a:r>
              <a:rPr lang="ru-RU" sz="2400" dirty="0">
                <a:solidFill>
                  <a:srgbClr val="C00000"/>
                </a:solidFill>
              </a:rPr>
              <a:t>5’-АУЦ-3’ </a:t>
            </a:r>
            <a:r>
              <a:rPr lang="ru-RU" sz="2400" dirty="0"/>
              <a:t>)</a:t>
            </a:r>
            <a:r>
              <a:rPr lang="ru-RU" sz="2400" dirty="0" smtClean="0"/>
              <a:t>, </a:t>
            </a:r>
            <a:r>
              <a:rPr lang="ru-RU" sz="2400" dirty="0"/>
              <a:t>которую будет переносить данная </a:t>
            </a:r>
            <a:r>
              <a:rPr lang="ru-RU" sz="2400" dirty="0" err="1"/>
              <a:t>тРНК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04864"/>
            <a:ext cx="5616624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64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FFCC00"/>
                </a:solidFill>
              </a:rPr>
              <a:t>Наследственная информация в </a:t>
            </a:r>
            <a:r>
              <a:rPr lang="ru-RU" sz="3600" dirty="0" smtClean="0">
                <a:solidFill>
                  <a:srgbClr val="FFCC00"/>
                </a:solidFill>
              </a:rPr>
              <a:t>клетке и </a:t>
            </a:r>
            <a:r>
              <a:rPr lang="ru-RU" sz="3600" dirty="0">
                <a:solidFill>
                  <a:srgbClr val="FFCC00"/>
                </a:solidFill>
              </a:rPr>
              <a:t>её </a:t>
            </a:r>
            <a:r>
              <a:rPr lang="ru-RU" sz="3600" dirty="0" smtClean="0">
                <a:solidFill>
                  <a:srgbClr val="FFCC00"/>
                </a:solidFill>
              </a:rPr>
              <a:t>реализация</a:t>
            </a:r>
            <a:r>
              <a:rPr lang="ru-RU" sz="3600" dirty="0">
                <a:solidFill>
                  <a:srgbClr val="FFCC00"/>
                </a:solidFill>
              </a:rPr>
              <a:t/>
            </a:r>
            <a:br>
              <a:rPr lang="ru-RU" sz="3600" dirty="0">
                <a:solidFill>
                  <a:srgbClr val="FFCC00"/>
                </a:solidFill>
              </a:rPr>
            </a:br>
            <a:r>
              <a:rPr lang="ru-RU" sz="3600" b="1" dirty="0" smtClean="0"/>
              <a:t>Задача 2.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Исходный фрагмент молекулы ДНК имеет следующую последовательность нуклеотидов (верхняя цепь – смысловая, нижняя – транскрибируемая):</a:t>
            </a:r>
          </a:p>
          <a:p>
            <a:pPr marL="0" indent="0">
              <a:buNone/>
            </a:pPr>
            <a:r>
              <a:rPr lang="ru-RU" dirty="0"/>
              <a:t>5'–ЦГТАТАГЦГТАТАТЦ–3'</a:t>
            </a:r>
          </a:p>
          <a:p>
            <a:pPr marL="0" indent="0">
              <a:buNone/>
            </a:pPr>
            <a:r>
              <a:rPr lang="ru-RU" dirty="0"/>
              <a:t>3'–ГЦАТАТЦГЦАТАТАГ–5'</a:t>
            </a:r>
          </a:p>
          <a:p>
            <a:pPr marL="0" indent="0">
              <a:buNone/>
            </a:pPr>
            <a:r>
              <a:rPr lang="ru-RU" dirty="0"/>
              <a:t>В результате замены одного нуклеотида в ДНК вторая аминокислота во фрагменте полипептида заменилась на аминокислоту </a:t>
            </a:r>
            <a:r>
              <a:rPr lang="ru-RU" dirty="0" err="1"/>
              <a:t>Тре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Определите аминокислоту, которая кодировалась до мутации. Какие изменения произошли в ДНК, </a:t>
            </a:r>
            <a:r>
              <a:rPr lang="ru-RU" dirty="0" err="1"/>
              <a:t>иРНК</a:t>
            </a:r>
            <a:r>
              <a:rPr lang="ru-RU" dirty="0"/>
              <a:t> в результате замены одного нуклеотида?</a:t>
            </a:r>
          </a:p>
          <a:p>
            <a:pPr marL="0" indent="0">
              <a:buNone/>
            </a:pPr>
            <a:r>
              <a:rPr lang="ru-RU" dirty="0"/>
              <a:t>Благодаря какому свойству генетического кода одна и та же аминокислота у разных организмов кодируется одним и тем же триплетом? Ответ поясните.</a:t>
            </a:r>
          </a:p>
        </p:txBody>
      </p:sp>
    </p:spTree>
    <p:extLst>
      <p:ext uri="{BB962C8B-B14F-4D97-AF65-F5344CB8AC3E}">
        <p14:creationId xmlns:p14="http://schemas.microsoft.com/office/powerpoint/2010/main" val="339162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FFCC00"/>
                </a:solidFill>
              </a:rPr>
              <a:t>Содержание верного ответа и указания по оцениванию</a:t>
            </a:r>
            <a:br>
              <a:rPr lang="ru-RU" sz="2400" dirty="0">
                <a:solidFill>
                  <a:srgbClr val="FFCC00"/>
                </a:solidFill>
              </a:rPr>
            </a:br>
            <a:r>
              <a:rPr lang="ru-RU" sz="2400" dirty="0">
                <a:solidFill>
                  <a:srgbClr val="FFCC00"/>
                </a:solidFill>
              </a:rPr>
              <a:t>(правильный ответ должен содержать следующие позиции</a:t>
            </a:r>
            <a:r>
              <a:rPr lang="ru-RU" sz="2000" dirty="0" smtClean="0">
                <a:solidFill>
                  <a:srgbClr val="FF9900"/>
                </a:solidFill>
              </a:rPr>
              <a:t>)</a:t>
            </a:r>
            <a:br>
              <a:rPr lang="ru-RU" sz="2000" dirty="0" smtClean="0">
                <a:solidFill>
                  <a:srgbClr val="FF9900"/>
                </a:solidFill>
              </a:rPr>
            </a:br>
            <a:r>
              <a:rPr lang="ru-RU" sz="2000" b="1" dirty="0" smtClean="0"/>
              <a:t>Схема </a:t>
            </a:r>
            <a:r>
              <a:rPr lang="ru-RU" sz="2000" b="1" dirty="0"/>
              <a:t>решения задачи: 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rgbClr val="00B050"/>
                </a:solidFill>
              </a:rPr>
              <a:t>1) </a:t>
            </a:r>
            <a:r>
              <a:rPr lang="ru-RU" sz="2000" dirty="0" smtClean="0">
                <a:solidFill>
                  <a:srgbClr val="000000"/>
                </a:solidFill>
              </a:rPr>
              <a:t>второй </a:t>
            </a:r>
            <a:r>
              <a:rPr lang="ru-RU" sz="2000" dirty="0">
                <a:solidFill>
                  <a:srgbClr val="000000"/>
                </a:solidFill>
              </a:rPr>
              <a:t>триплет исходного фрагмента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смысловой</a:t>
            </a:r>
            <a:r>
              <a:rPr lang="ru-RU" sz="2000" dirty="0">
                <a:solidFill>
                  <a:srgbClr val="000000"/>
                </a:solidFill>
              </a:rPr>
              <a:t> цепи ДНК </a:t>
            </a:r>
            <a:r>
              <a:rPr lang="ru-RU" sz="2000" dirty="0" smtClean="0">
                <a:solidFill>
                  <a:srgbClr val="000000"/>
                </a:solidFill>
              </a:rPr>
              <a:t>5'–АТА–3</a:t>
            </a:r>
            <a:r>
              <a:rPr lang="ru-RU" sz="2000" dirty="0">
                <a:solidFill>
                  <a:srgbClr val="000000"/>
                </a:solidFill>
              </a:rPr>
              <a:t>'</a:t>
            </a:r>
            <a:r>
              <a:rPr lang="ru-RU" sz="2000" dirty="0" smtClean="0">
                <a:solidFill>
                  <a:srgbClr val="000000"/>
                </a:solidFill>
              </a:rPr>
              <a:t> (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транскрибируемой</a:t>
            </a:r>
            <a:r>
              <a:rPr lang="ru-RU" sz="2000" dirty="0">
                <a:solidFill>
                  <a:srgbClr val="000000"/>
                </a:solidFill>
              </a:rPr>
              <a:t> цепи ДНК – 3</a:t>
            </a:r>
            <a:r>
              <a:rPr lang="ru-RU" sz="2000" dirty="0" smtClean="0">
                <a:solidFill>
                  <a:srgbClr val="000000"/>
                </a:solidFill>
              </a:rPr>
              <a:t>'–ТАТ</a:t>
            </a:r>
            <a:r>
              <a:rPr lang="ru-RU" sz="2000" dirty="0">
                <a:solidFill>
                  <a:srgbClr val="000000"/>
                </a:solidFill>
              </a:rPr>
              <a:t>–5' </a:t>
            </a:r>
            <a:r>
              <a:rPr lang="ru-RU" sz="2000" dirty="0" smtClean="0">
                <a:solidFill>
                  <a:srgbClr val="000000"/>
                </a:solidFill>
              </a:rPr>
              <a:t>), </a:t>
            </a:r>
            <a:r>
              <a:rPr lang="ru-RU" sz="2000" dirty="0">
                <a:solidFill>
                  <a:srgbClr val="000000"/>
                </a:solidFill>
              </a:rPr>
              <a:t>определяем триплет </a:t>
            </a:r>
            <a:r>
              <a:rPr lang="ru-RU" sz="2000" dirty="0" err="1" smtClean="0">
                <a:solidFill>
                  <a:srgbClr val="000000"/>
                </a:solidFill>
              </a:rPr>
              <a:t>иРНК</a:t>
            </a:r>
            <a:r>
              <a:rPr lang="ru-RU" sz="2000" dirty="0">
                <a:solidFill>
                  <a:srgbClr val="000000"/>
                </a:solidFill>
              </a:rPr>
              <a:t>: 5'–АУА–3</a:t>
            </a:r>
            <a:r>
              <a:rPr lang="ru-RU" sz="2000" dirty="0" smtClean="0">
                <a:solidFill>
                  <a:srgbClr val="000000"/>
                </a:solidFill>
              </a:rPr>
              <a:t>', </a:t>
            </a:r>
            <a:r>
              <a:rPr lang="ru-RU" sz="2000" dirty="0">
                <a:solidFill>
                  <a:srgbClr val="000000"/>
                </a:solidFill>
              </a:rPr>
              <a:t>по таблице генетического кода определяем, что он кодирует аминокислоту </a:t>
            </a:r>
            <a:r>
              <a:rPr lang="ru-RU" sz="2000" dirty="0" smtClean="0">
                <a:solidFill>
                  <a:srgbClr val="FF0000"/>
                </a:solidFill>
              </a:rPr>
              <a:t>Иле.  </a:t>
            </a:r>
            <a:endParaRPr lang="ru-RU" sz="2000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00B050"/>
                </a:solidFill>
              </a:rPr>
              <a:t>2) </a:t>
            </a:r>
            <a:r>
              <a:rPr lang="ru-RU" sz="2000" dirty="0" smtClean="0">
                <a:solidFill>
                  <a:srgbClr val="000000"/>
                </a:solidFill>
              </a:rPr>
              <a:t>во </a:t>
            </a:r>
            <a:r>
              <a:rPr lang="ru-RU" sz="2000" dirty="0">
                <a:solidFill>
                  <a:srgbClr val="000000"/>
                </a:solidFill>
              </a:rPr>
              <a:t>фрагменте ДНК во втором триплете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смысловой</a:t>
            </a:r>
            <a:r>
              <a:rPr lang="ru-RU" sz="2000" dirty="0">
                <a:solidFill>
                  <a:srgbClr val="000000"/>
                </a:solidFill>
              </a:rPr>
              <a:t> цепи 5'–АТА–3'  второй нуклеотид </a:t>
            </a:r>
            <a:r>
              <a:rPr lang="ru-RU" sz="2000" b="1" dirty="0">
                <a:solidFill>
                  <a:srgbClr val="000000"/>
                </a:solidFill>
              </a:rPr>
              <a:t>Т</a:t>
            </a:r>
            <a:r>
              <a:rPr lang="ru-RU" sz="2000" dirty="0">
                <a:solidFill>
                  <a:srgbClr val="000000"/>
                </a:solidFill>
              </a:rPr>
              <a:t> заменился на </a:t>
            </a:r>
            <a:r>
              <a:rPr lang="ru-RU" sz="2000" b="1" dirty="0">
                <a:solidFill>
                  <a:srgbClr val="000000"/>
                </a:solidFill>
              </a:rPr>
              <a:t>Ц</a:t>
            </a:r>
            <a:r>
              <a:rPr lang="ru-RU" sz="2000" dirty="0">
                <a:solidFill>
                  <a:srgbClr val="000000"/>
                </a:solidFill>
              </a:rPr>
              <a:t> (</a:t>
            </a:r>
            <a:r>
              <a:rPr lang="ru-RU" sz="2000" b="1" i="1" u="sng" dirty="0">
                <a:solidFill>
                  <a:srgbClr val="000000"/>
                </a:solidFill>
              </a:rPr>
              <a:t>в транскрибируемой цепи в триплете 3'–ТАТ–5' нуклеотид А заменился на Г</a:t>
            </a:r>
            <a:r>
              <a:rPr lang="ru-RU" sz="2000" dirty="0">
                <a:solidFill>
                  <a:srgbClr val="000000"/>
                </a:solidFill>
              </a:rPr>
              <a:t>), а в </a:t>
            </a:r>
            <a:r>
              <a:rPr lang="ru-RU" sz="2000" dirty="0" err="1">
                <a:solidFill>
                  <a:srgbClr val="000000"/>
                </a:solidFill>
              </a:rPr>
              <a:t>иРНК</a:t>
            </a:r>
            <a:r>
              <a:rPr lang="ru-RU" sz="2000" dirty="0">
                <a:solidFill>
                  <a:srgbClr val="000000"/>
                </a:solidFill>
              </a:rPr>
              <a:t> во втором кодоне (5'–АУА–3', ) нуклеотид У заменился на Ц (5'–</a:t>
            </a:r>
            <a:r>
              <a:rPr lang="ru-RU" sz="2000" dirty="0" smtClean="0">
                <a:solidFill>
                  <a:srgbClr val="000000"/>
                </a:solidFill>
              </a:rPr>
              <a:t>АЦА–3');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(Аминокислоту </a:t>
            </a:r>
            <a:r>
              <a:rPr lang="ru-RU" sz="2000" dirty="0" err="1">
                <a:solidFill>
                  <a:schemeClr val="accent1">
                    <a:lumMod val="75000"/>
                  </a:schemeClr>
                </a:solidFill>
              </a:rPr>
              <a:t>Тре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</a:rPr>
              <a:t> могут кодировать четыре разных триплета. Но поскольку в условии сказано, что произошла замена только одного нуклеотида, то никакие другие варианты, кроме кодона 5'-АЦА-3' не подойдут.)</a:t>
            </a:r>
          </a:p>
          <a:p>
            <a:pPr marL="0" indent="0">
              <a:buNone/>
            </a:pPr>
            <a:endParaRPr lang="ru-RU" sz="2000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rgbClr val="00B050"/>
                </a:solidFill>
              </a:rPr>
              <a:t>3) </a:t>
            </a:r>
            <a:r>
              <a:rPr lang="ru-RU" sz="2000" dirty="0" smtClean="0">
                <a:solidFill>
                  <a:srgbClr val="000000"/>
                </a:solidFill>
              </a:rPr>
              <a:t>свойство </a:t>
            </a:r>
            <a:r>
              <a:rPr lang="ru-RU" sz="2000" dirty="0">
                <a:solidFill>
                  <a:srgbClr val="000000"/>
                </a:solidFill>
              </a:rPr>
              <a:t>генетического кода — универсальность.</a:t>
            </a:r>
            <a:endParaRPr lang="ru-RU" sz="2000" b="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6238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FFCC00"/>
                </a:solidFill>
              </a:rPr>
              <a:t>Пояснение к проектам документов, определяющих структуру и содержание КИМ ЕГЭ </a:t>
            </a:r>
            <a:r>
              <a:rPr lang="ru-RU" sz="2800" dirty="0" smtClean="0">
                <a:solidFill>
                  <a:srgbClr val="FFCC00"/>
                </a:solidFill>
              </a:rPr>
              <a:t>2023 </a:t>
            </a:r>
            <a:r>
              <a:rPr lang="ru-RU" sz="2800" dirty="0">
                <a:solidFill>
                  <a:srgbClr val="FFCC00"/>
                </a:solidFill>
              </a:rPr>
              <a:t>г.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t="6418" r="18174" b="11408"/>
          <a:stretch/>
        </p:blipFill>
        <p:spPr bwMode="auto">
          <a:xfrm>
            <a:off x="683568" y="1412776"/>
            <a:ext cx="756753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50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/>
              <a:t>Известно, что </a:t>
            </a:r>
            <a:r>
              <a:rPr lang="ru-RU" dirty="0" smtClean="0"/>
              <a:t>комплементарные </a:t>
            </a:r>
            <a:r>
              <a:rPr lang="ru-RU" dirty="0"/>
              <a:t>цепи нуклеиновых кислот антипараллельны</a:t>
            </a:r>
          </a:p>
          <a:p>
            <a:pPr marL="0" indent="0">
              <a:buNone/>
            </a:pPr>
            <a:r>
              <a:rPr lang="ru-RU" dirty="0"/>
              <a:t>(5' концу в одной цепи соответствует 3' конец другой цепи). Синтез</a:t>
            </a:r>
          </a:p>
          <a:p>
            <a:pPr marL="0" indent="0">
              <a:buNone/>
            </a:pPr>
            <a:r>
              <a:rPr lang="ru-RU" dirty="0"/>
              <a:t>нуклеиновых кислот начинается с 5' конца. Рибосома движется по </a:t>
            </a:r>
            <a:r>
              <a:rPr lang="ru-RU" dirty="0" err="1"/>
              <a:t>иРНК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в направлении от 5' к 3' концу. Ген имеет кодирующую и </a:t>
            </a:r>
            <a:r>
              <a:rPr lang="ru-RU" dirty="0" err="1"/>
              <a:t>некодирующую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области. Кодирующая область гена называется открытой рамкой считывания.</a:t>
            </a:r>
          </a:p>
          <a:p>
            <a:pPr marL="0" indent="0">
              <a:buNone/>
            </a:pPr>
            <a:r>
              <a:rPr lang="ru-RU" dirty="0"/>
              <a:t>Фрагмент конца гена имеет следующую последовательность нуклеотидов</a:t>
            </a:r>
          </a:p>
          <a:p>
            <a:pPr marL="0" indent="0">
              <a:buNone/>
            </a:pPr>
            <a:r>
              <a:rPr lang="ru-RU" dirty="0"/>
              <a:t>(нижняя цепь матричная (транскрибируемая</a:t>
            </a:r>
            <a:r>
              <a:rPr lang="ru-RU" dirty="0" smtClean="0"/>
              <a:t>)):</a:t>
            </a:r>
          </a:p>
          <a:p>
            <a:pPr marL="0" indent="0">
              <a:buNone/>
            </a:pPr>
            <a:r>
              <a:rPr lang="ru-RU" dirty="0"/>
              <a:t>5'-ЦГЦТГТЦТАЦГГАГГГТГАААЦЦ-3'</a:t>
            </a:r>
          </a:p>
          <a:p>
            <a:pPr marL="0" indent="0">
              <a:buNone/>
            </a:pPr>
            <a:r>
              <a:rPr lang="ru-RU" dirty="0"/>
              <a:t>3'-</a:t>
            </a:r>
            <a:r>
              <a:rPr lang="ru-RU" dirty="0" smtClean="0"/>
              <a:t>ГЦГАЦАГАТГЦЦТЦЦЦАЦТТТГГ-5‘</a:t>
            </a:r>
          </a:p>
          <a:p>
            <a:pPr marL="0" indent="0">
              <a:buNone/>
            </a:pPr>
            <a:r>
              <a:rPr lang="ru-RU" dirty="0"/>
              <a:t>Определите верную открытую рамку считывания и найдите </a:t>
            </a:r>
            <a:r>
              <a:rPr lang="ru-RU" dirty="0" err="1"/>
              <a:t>последова</a:t>
            </a:r>
            <a:r>
              <a:rPr lang="ru-RU" dirty="0"/>
              <a:t>-</a:t>
            </a:r>
          </a:p>
          <a:p>
            <a:pPr marL="0" indent="0">
              <a:buNone/>
            </a:pPr>
            <a:r>
              <a:rPr lang="ru-RU" dirty="0" err="1"/>
              <a:t>тельность</a:t>
            </a:r>
            <a:r>
              <a:rPr lang="ru-RU" dirty="0"/>
              <a:t> аминокислот во фрагменте конца полипептидной цепи. Объясните</a:t>
            </a:r>
          </a:p>
          <a:p>
            <a:pPr marL="0" indent="0">
              <a:buNone/>
            </a:pPr>
            <a:r>
              <a:rPr lang="ru-RU" dirty="0"/>
              <a:t>последовательность решения задачи. Для решения задачи используйте</a:t>
            </a:r>
          </a:p>
          <a:p>
            <a:pPr marL="0" indent="0">
              <a:buNone/>
            </a:pPr>
            <a:r>
              <a:rPr lang="ru-RU" dirty="0"/>
              <a:t>таблицу генетического кода. При написании нуклеиновых кислот указывайте</a:t>
            </a:r>
          </a:p>
          <a:p>
            <a:pPr marL="0" indent="0">
              <a:buNone/>
            </a:pPr>
            <a:r>
              <a:rPr lang="ru-RU" dirty="0"/>
              <a:t>направление цепи.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0"/>
            <a:ext cx="87849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CC00"/>
                </a:solidFill>
                <a:ea typeface="+mj-ea"/>
                <a:cs typeface="+mj-cs"/>
              </a:rPr>
              <a:t>Наследственная информация в клетке и её реализация</a:t>
            </a:r>
          </a:p>
          <a:p>
            <a:pPr algn="ctr"/>
            <a:r>
              <a:rPr lang="ru-RU" sz="3200" b="1" dirty="0" smtClean="0">
                <a:solidFill>
                  <a:prstClr val="black"/>
                </a:solidFill>
                <a:ea typeface="+mj-ea"/>
                <a:cs typeface="+mj-cs"/>
              </a:rPr>
              <a:t>Задача 3.</a:t>
            </a:r>
            <a:r>
              <a:rPr lang="ru-RU" sz="3200" dirty="0" smtClean="0">
                <a:solidFill>
                  <a:srgbClr val="FFCC00"/>
                </a:solidFill>
                <a:ea typeface="+mj-ea"/>
                <a:cs typeface="+mj-cs"/>
              </a:rPr>
              <a:t/>
            </a:r>
            <a:br>
              <a:rPr lang="ru-RU" sz="3200" dirty="0" smtClean="0">
                <a:solidFill>
                  <a:srgbClr val="FFCC00"/>
                </a:solidFill>
                <a:ea typeface="+mj-ea"/>
                <a:cs typeface="+mj-cs"/>
              </a:rPr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62060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9036496" cy="506916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</a:rPr>
              <a:t>1) последовательность </a:t>
            </a:r>
            <a:r>
              <a:rPr lang="ru-RU" dirty="0" err="1">
                <a:solidFill>
                  <a:srgbClr val="000000"/>
                </a:solidFill>
              </a:rPr>
              <a:t>иРНК</a:t>
            </a:r>
            <a:r>
              <a:rPr lang="ru-RU" dirty="0">
                <a:solidFill>
                  <a:srgbClr val="000000"/>
                </a:solidFill>
              </a:rPr>
              <a:t>: 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0000"/>
                </a:solidFill>
              </a:rPr>
              <a:t>5'-ААУЦГАГГЦГЦАЦГАЦУААУУУГГГ-3'; </a:t>
            </a:r>
            <a:endParaRPr lang="ru-RU" dirty="0" smtClean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endParaRPr lang="ru-RU" dirty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r>
              <a:rPr lang="ru-RU" dirty="0">
                <a:solidFill>
                  <a:srgbClr val="000000"/>
                </a:solidFill>
              </a:rPr>
              <a:t>2) в последовательности </a:t>
            </a:r>
            <a:r>
              <a:rPr lang="ru-RU" dirty="0" err="1">
                <a:solidFill>
                  <a:srgbClr val="000000"/>
                </a:solidFill>
              </a:rPr>
              <a:t>иРНК</a:t>
            </a:r>
            <a:r>
              <a:rPr lang="ru-RU" dirty="0">
                <a:solidFill>
                  <a:srgbClr val="000000"/>
                </a:solidFill>
              </a:rPr>
              <a:t> присутствует стоп-кодон 5'-УАА-3'; </a:t>
            </a:r>
            <a:endParaRPr lang="ru-RU" dirty="0" smtClean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endParaRPr lang="ru-RU" dirty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r>
              <a:rPr lang="ru-RU" dirty="0">
                <a:solidFill>
                  <a:srgbClr val="000000"/>
                </a:solidFill>
              </a:rPr>
              <a:t>3) по стоп-кодону находим открытую рамку считывания: 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0000"/>
                </a:solidFill>
              </a:rPr>
              <a:t>5'-АУЦ-ГАГ-ГЦГ-ЦАЦ-ГАЦ-3'; </a:t>
            </a:r>
            <a:endParaRPr lang="ru-RU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ru-RU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</a:rPr>
              <a:t>4</a:t>
            </a:r>
            <a:r>
              <a:rPr lang="ru-RU" dirty="0">
                <a:solidFill>
                  <a:srgbClr val="000000"/>
                </a:solidFill>
              </a:rPr>
              <a:t>) Последовательность полипептида: иле-</a:t>
            </a:r>
            <a:r>
              <a:rPr lang="ru-RU" dirty="0" err="1">
                <a:solidFill>
                  <a:srgbClr val="000000"/>
                </a:solidFill>
              </a:rPr>
              <a:t>глу</a:t>
            </a:r>
            <a:r>
              <a:rPr lang="ru-RU" dirty="0">
                <a:solidFill>
                  <a:srgbClr val="000000"/>
                </a:solidFill>
              </a:rPr>
              <a:t>-ала-</a:t>
            </a:r>
            <a:r>
              <a:rPr lang="ru-RU" dirty="0" err="1">
                <a:solidFill>
                  <a:srgbClr val="000000"/>
                </a:solidFill>
              </a:rPr>
              <a:t>гис</a:t>
            </a:r>
            <a:r>
              <a:rPr lang="ru-RU" dirty="0">
                <a:solidFill>
                  <a:srgbClr val="000000"/>
                </a:solidFill>
              </a:rPr>
              <a:t>-</a:t>
            </a:r>
            <a:r>
              <a:rPr lang="ru-RU" dirty="0" err="1">
                <a:solidFill>
                  <a:srgbClr val="000000"/>
                </a:solidFill>
              </a:rPr>
              <a:t>асп</a:t>
            </a:r>
            <a:r>
              <a:rPr lang="ru-RU" dirty="0">
                <a:solidFill>
                  <a:srgbClr val="000000"/>
                </a:solidFill>
              </a:rPr>
              <a:t>. </a:t>
            </a:r>
          </a:p>
          <a:p>
            <a:pPr marL="0" indent="0" algn="just">
              <a:buNone/>
            </a:pPr>
            <a:endParaRPr lang="ru-RU" i="1" dirty="0" smtClean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endParaRPr lang="ru-RU" i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i="1" dirty="0" smtClean="0">
                <a:solidFill>
                  <a:srgbClr val="000000"/>
                </a:solidFill>
              </a:rPr>
              <a:t>Если </a:t>
            </a:r>
            <a:r>
              <a:rPr lang="ru-RU" i="1" dirty="0">
                <a:solidFill>
                  <a:srgbClr val="000000"/>
                </a:solidFill>
              </a:rPr>
              <a:t>в явном виде на </a:t>
            </a:r>
            <a:r>
              <a:rPr lang="ru-RU" i="1" dirty="0" err="1">
                <a:solidFill>
                  <a:srgbClr val="000000"/>
                </a:solidFill>
              </a:rPr>
              <a:t>иРНК</a:t>
            </a:r>
            <a:r>
              <a:rPr lang="ru-RU" i="1" dirty="0">
                <a:solidFill>
                  <a:srgbClr val="000000"/>
                </a:solidFill>
              </a:rPr>
              <a:t> указано место окончания синтеза полипептида (подчёркнут или </a:t>
            </a:r>
            <a:r>
              <a:rPr lang="ru-RU" i="1" dirty="0" err="1">
                <a:solidFill>
                  <a:srgbClr val="000000"/>
                </a:solidFill>
              </a:rPr>
              <a:t>обвёден</a:t>
            </a:r>
            <a:r>
              <a:rPr lang="ru-RU" i="1" dirty="0">
                <a:solidFill>
                  <a:srgbClr val="000000"/>
                </a:solidFill>
              </a:rPr>
              <a:t> стоп-кодон, указан стрелкой последний нуклеотид рамки считывания и т. п.), второй элемент ответа засчитывается как верный. </a:t>
            </a:r>
            <a:endParaRPr lang="ru-RU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i="1" dirty="0">
                <a:solidFill>
                  <a:srgbClr val="000000"/>
                </a:solidFill>
              </a:rPr>
              <a:t>Аналогично, если на последовательности </a:t>
            </a:r>
            <a:r>
              <a:rPr lang="ru-RU" i="1" dirty="0" err="1">
                <a:solidFill>
                  <a:srgbClr val="000000"/>
                </a:solidFill>
              </a:rPr>
              <a:t>иРНК</a:t>
            </a:r>
            <a:r>
              <a:rPr lang="ru-RU" i="1" dirty="0">
                <a:solidFill>
                  <a:srgbClr val="000000"/>
                </a:solidFill>
              </a:rPr>
              <a:t> в явном виде отмечена рамка считывания, третий элемент ответа засчитывается как верный. </a:t>
            </a:r>
            <a:endParaRPr lang="ru-RU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ru-RU" i="1" dirty="0">
                <a:solidFill>
                  <a:srgbClr val="000000"/>
                </a:solidFill>
              </a:rPr>
              <a:t>Важно: написание </a:t>
            </a:r>
            <a:r>
              <a:rPr lang="ru-RU" b="1" i="1" dirty="0">
                <a:solidFill>
                  <a:srgbClr val="000000"/>
                </a:solidFill>
              </a:rPr>
              <a:t>в последовательности полипептида </a:t>
            </a:r>
            <a:r>
              <a:rPr lang="ru-RU" i="1" dirty="0">
                <a:solidFill>
                  <a:srgbClr val="000000"/>
                </a:solidFill>
              </a:rPr>
              <a:t>слова «стоп» (или аналогичного) делает четвёртый элемент ответа неверным </a:t>
            </a:r>
            <a:r>
              <a:rPr lang="ru-RU" dirty="0">
                <a:solidFill>
                  <a:srgbClr val="000000"/>
                </a:solidFill>
              </a:rPr>
              <a:t>	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03649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CC00"/>
                </a:solidFill>
                <a:ea typeface="+mj-ea"/>
                <a:cs typeface="+mj-cs"/>
              </a:rPr>
              <a:t>Содержание верного ответа и указания по оцениванию</a:t>
            </a:r>
            <a:br>
              <a:rPr lang="ru-RU" sz="2400" dirty="0">
                <a:solidFill>
                  <a:srgbClr val="FFCC00"/>
                </a:solidFill>
                <a:ea typeface="+mj-ea"/>
                <a:cs typeface="+mj-cs"/>
              </a:rPr>
            </a:br>
            <a:r>
              <a:rPr lang="ru-RU" sz="2400" dirty="0">
                <a:solidFill>
                  <a:srgbClr val="FFCC00"/>
                </a:solidFill>
                <a:ea typeface="+mj-ea"/>
                <a:cs typeface="+mj-cs"/>
              </a:rPr>
              <a:t>(правильный ответ должен содержать следующие позиции</a:t>
            </a:r>
            <a:r>
              <a:rPr lang="ru-RU" sz="2000" dirty="0">
                <a:solidFill>
                  <a:srgbClr val="FF9900"/>
                </a:solidFill>
                <a:ea typeface="+mj-ea"/>
                <a:cs typeface="+mj-cs"/>
              </a:rPr>
              <a:t>)</a:t>
            </a:r>
            <a:br>
              <a:rPr lang="ru-RU" sz="2000" dirty="0">
                <a:solidFill>
                  <a:srgbClr val="FF9900"/>
                </a:solidFill>
                <a:ea typeface="+mj-ea"/>
                <a:cs typeface="+mj-cs"/>
              </a:rPr>
            </a:br>
            <a:endParaRPr lang="ru-RU" sz="2000" dirty="0" smtClean="0">
              <a:solidFill>
                <a:srgbClr val="FF9900"/>
              </a:solidFill>
              <a:ea typeface="+mj-ea"/>
              <a:cs typeface="+mj-cs"/>
            </a:endParaRP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ea typeface="+mj-ea"/>
                <a:cs typeface="+mj-cs"/>
              </a:rPr>
              <a:t>Схема </a:t>
            </a:r>
            <a:r>
              <a:rPr lang="ru-RU" sz="2000" b="1" dirty="0">
                <a:solidFill>
                  <a:prstClr val="black"/>
                </a:solidFill>
                <a:ea typeface="+mj-ea"/>
                <a:cs typeface="+mj-cs"/>
              </a:rPr>
              <a:t>решения задачи: </a:t>
            </a:r>
            <a: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ru-RU" sz="2400" dirty="0">
                <a:solidFill>
                  <a:prstClr val="black"/>
                </a:solidFill>
                <a:ea typeface="+mj-ea"/>
                <a:cs typeface="+mj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203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FFC000"/>
                </a:solidFill>
              </a:rPr>
              <a:t>ЛИНИЯ 28. ЗАДАЧИ НА СИНТЕЗ БЕЛКА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4750723"/>
              </p:ext>
            </p:extLst>
          </p:nvPr>
        </p:nvGraphicFramePr>
        <p:xfrm>
          <a:off x="0" y="980728"/>
          <a:ext cx="9144000" cy="582583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611672"/>
                <a:gridCol w="7532328"/>
              </a:tblGrid>
              <a:tr h="723136">
                <a:tc>
                  <a:txBody>
                    <a:bodyPr/>
                    <a:lstStyle/>
                    <a:p>
                      <a:pPr algn="ctr"/>
                      <a:r>
                        <a:rPr lang="ru-RU" sz="1600" u="none" strike="noStrike" kern="1200" baseline="0" dirty="0" smtClean="0"/>
                        <a:t> Основные типы задач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u="none" strike="noStrike" kern="1200" baseline="0" dirty="0" smtClean="0"/>
                        <a:t>Подсказки</a:t>
                      </a:r>
                      <a:endParaRPr lang="ru-RU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2085176">
                <a:tc>
                  <a:txBody>
                    <a:bodyPr/>
                    <a:lstStyle/>
                    <a:p>
                      <a:pPr algn="l"/>
                      <a:endParaRPr lang="ru-RU" sz="1600" u="none" strike="noStrike" baseline="0" dirty="0" smtClean="0"/>
                    </a:p>
                    <a:p>
                      <a:r>
                        <a:rPr lang="ru-RU" sz="1600" u="none" strike="noStrike" baseline="0" dirty="0" smtClean="0"/>
                        <a:t> </a:t>
                      </a:r>
                      <a:r>
                        <a:rPr lang="ru-RU" sz="1600" b="1" u="none" strike="noStrike" baseline="0" dirty="0" smtClean="0"/>
                        <a:t>ПЕРВЫЙ ТИП </a:t>
                      </a:r>
                    </a:p>
                    <a:p>
                      <a:r>
                        <a:rPr lang="ru-RU" sz="1600" u="none" strike="noStrike" baseline="0" dirty="0" smtClean="0"/>
                        <a:t>Определение смысловой (кодирующей цепи) ДНК 	</a:t>
                      </a:r>
                    </a:p>
                    <a:p>
                      <a:endParaRPr lang="ru-RU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arenR"/>
                      </a:pPr>
                      <a:r>
                        <a:rPr lang="ru-RU" sz="1600" b="1" dirty="0" smtClean="0"/>
                        <a:t>по таблице генетического кода определяем кодон в </a:t>
                      </a:r>
                      <a:r>
                        <a:rPr lang="ru-RU" sz="1600" b="1" dirty="0" err="1" smtClean="0"/>
                        <a:t>иРНК</a:t>
                      </a:r>
                      <a:r>
                        <a:rPr lang="ru-RU" sz="1600" b="1" dirty="0" smtClean="0"/>
                        <a:t>, который шифрует данную аминокислоту</a:t>
                      </a:r>
                      <a:r>
                        <a:rPr lang="ru-RU" sz="1600" b="0" dirty="0" smtClean="0"/>
                        <a:t>.</a:t>
                      </a:r>
                      <a:endParaRPr lang="ru-RU" sz="1600" dirty="0" smtClean="0"/>
                    </a:p>
                    <a:p>
                      <a:pPr marL="0" indent="0" algn="ctr">
                        <a:buNone/>
                      </a:pPr>
                      <a:r>
                        <a:rPr lang="ru-RU" sz="1600" dirty="0" smtClean="0"/>
                        <a:t>Далее есть два подхода к решению: </a:t>
                      </a:r>
                    </a:p>
                    <a:p>
                      <a:pPr marL="342900" indent="-342900">
                        <a:buFont typeface="+mj-lt"/>
                        <a:buAutoNum type="arabicParenR" startAt="2"/>
                      </a:pPr>
                      <a:r>
                        <a:rPr lang="ru-RU" sz="1600" b="1" dirty="0" smtClean="0"/>
                        <a:t>ищем смысловую цепь </a:t>
                      </a:r>
                      <a:r>
                        <a:rPr lang="ru-RU" sz="1600" dirty="0" smtClean="0"/>
                        <a:t>(</a:t>
                      </a:r>
                      <a:r>
                        <a:rPr lang="ru-RU" sz="1600" dirty="0" err="1" smtClean="0"/>
                        <a:t>иРНК</a:t>
                      </a:r>
                      <a:r>
                        <a:rPr lang="ru-RU" sz="1600" dirty="0" smtClean="0"/>
                        <a:t> по последовательности нуклеотидов и направлению цепи является точной копией смысловой цепи (только нуклеотид Т заменяется на У, а также используются </a:t>
                      </a:r>
                      <a:r>
                        <a:rPr lang="ru-RU" sz="1600" dirty="0" err="1" smtClean="0"/>
                        <a:t>рибонуклеотиды</a:t>
                      </a:r>
                      <a:r>
                        <a:rPr lang="ru-RU" sz="1600" dirty="0" smtClean="0"/>
                        <a:t>) .</a:t>
                      </a:r>
                    </a:p>
                    <a:p>
                      <a:pPr marL="342900" indent="-342900">
                        <a:buFont typeface="+mj-lt"/>
                        <a:buAutoNum type="arabicParenR" startAt="2"/>
                      </a:pPr>
                      <a:r>
                        <a:rPr lang="ru-RU" sz="1600" b="1" dirty="0" smtClean="0"/>
                        <a:t> ищем транскрибируемую цепь </a:t>
                      </a:r>
                      <a:r>
                        <a:rPr lang="ru-RU" sz="1600" dirty="0" smtClean="0"/>
                        <a:t>(</a:t>
                      </a:r>
                      <a:r>
                        <a:rPr lang="ru-RU" sz="1600" dirty="0" err="1" smtClean="0"/>
                        <a:t>иРНК</a:t>
                      </a:r>
                      <a:r>
                        <a:rPr lang="ru-RU" sz="1600" dirty="0" smtClean="0"/>
                        <a:t> и транскрибируемая цепь ДНК антипараллельны и полностью комплементарны друг другу)</a:t>
                      </a:r>
                      <a:endParaRPr lang="ru-RU" sz="1600" dirty="0">
                        <a:latin typeface="+mj-lt"/>
                      </a:endParaRPr>
                    </a:p>
                  </a:txBody>
                  <a:tcPr/>
                </a:tc>
              </a:tr>
              <a:tr h="334145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ВТОРОЙ ТИП </a:t>
                      </a:r>
                    </a:p>
                    <a:p>
                      <a:r>
                        <a:rPr lang="ru-RU" sz="1600" dirty="0" smtClean="0"/>
                        <a:t>Определение кодирующей части начала гена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600" dirty="0" smtClean="0"/>
                        <a:t>В данном случае в последовательности </a:t>
                      </a:r>
                      <a:r>
                        <a:rPr lang="ru-RU" sz="1600" dirty="0" err="1" smtClean="0"/>
                        <a:t>иРНК</a:t>
                      </a:r>
                      <a:r>
                        <a:rPr lang="ru-RU" sz="1600" dirty="0" smtClean="0"/>
                        <a:t> необходимо найти </a:t>
                      </a:r>
                      <a:r>
                        <a:rPr lang="ru-RU" sz="1600" b="1" dirty="0" smtClean="0"/>
                        <a:t>триплет АУГ</a:t>
                      </a:r>
                      <a:r>
                        <a:rPr lang="ru-RU" sz="1600" dirty="0" smtClean="0"/>
                        <a:t>, который </a:t>
                      </a:r>
                      <a:r>
                        <a:rPr lang="ru-RU" sz="1600" b="1" dirty="0" smtClean="0"/>
                        <a:t>кодирует метионин (мет</a:t>
                      </a:r>
                      <a:r>
                        <a:rPr lang="ru-RU" sz="1600" dirty="0" smtClean="0"/>
                        <a:t>) и является </a:t>
                      </a:r>
                      <a:r>
                        <a:rPr lang="ru-RU" sz="1600" b="1" dirty="0" smtClean="0"/>
                        <a:t>старт-кодоном</a:t>
                      </a:r>
                      <a:r>
                        <a:rPr lang="ru-RU" sz="1600" dirty="0" smtClean="0"/>
                        <a:t>. Таким образом, </a:t>
                      </a:r>
                      <a:r>
                        <a:rPr lang="ru-RU" sz="1600" i="1" dirty="0" smtClean="0"/>
                        <a:t>все нуклеотиды до старт-кодона будут являться </a:t>
                      </a:r>
                      <a:r>
                        <a:rPr lang="ru-RU" sz="1600" i="1" dirty="0" err="1" smtClean="0"/>
                        <a:t>некодирующей</a:t>
                      </a:r>
                      <a:r>
                        <a:rPr lang="ru-RU" sz="1600" i="1" dirty="0" smtClean="0"/>
                        <a:t> последовательностью</a:t>
                      </a:r>
                      <a:r>
                        <a:rPr lang="ru-RU" sz="1600" dirty="0" smtClean="0"/>
                        <a:t>, а </a:t>
                      </a:r>
                      <a:r>
                        <a:rPr lang="ru-RU" sz="1600" b="1" dirty="0" smtClean="0"/>
                        <a:t>после – кодирующей белок </a:t>
                      </a:r>
                      <a:r>
                        <a:rPr lang="ru-RU" sz="1600" dirty="0" smtClean="0"/>
                        <a:t>(или открытой рамкой считывания). 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ru-RU" sz="1600" dirty="0" smtClean="0"/>
                        <a:t>Есть три варианта этой задачи: </a:t>
                      </a:r>
                    </a:p>
                    <a:p>
                      <a:pPr marL="342900" indent="-342900">
                        <a:buFont typeface="+mj-lt"/>
                        <a:buAutoNum type="arabicParenR"/>
                      </a:pPr>
                      <a:r>
                        <a:rPr lang="ru-RU" sz="1600" dirty="0" smtClean="0"/>
                        <a:t>определить, с какого нуклеотида начнется синтез белка (используем </a:t>
                      </a:r>
                      <a:r>
                        <a:rPr lang="ru-RU" sz="1600" dirty="0" err="1" smtClean="0"/>
                        <a:t>иРНК</a:t>
                      </a:r>
                      <a:r>
                        <a:rPr lang="ru-RU" sz="1600" dirty="0" smtClean="0"/>
                        <a:t>); </a:t>
                      </a:r>
                    </a:p>
                    <a:p>
                      <a:pPr marL="342900" indent="-342900">
                        <a:buFont typeface="+mj-lt"/>
                        <a:buAutoNum type="arabicParenR"/>
                      </a:pPr>
                      <a:r>
                        <a:rPr lang="ru-RU" sz="1600" dirty="0" smtClean="0"/>
                        <a:t>определить, с какого нуклеотида начинается информативная часть гена (используем </a:t>
                      </a:r>
                      <a:r>
                        <a:rPr lang="ru-RU" sz="1600" dirty="0" err="1" smtClean="0"/>
                        <a:t>двухцепочечную</a:t>
                      </a:r>
                      <a:r>
                        <a:rPr lang="ru-RU" sz="1600" dirty="0" smtClean="0"/>
                        <a:t> ДНК); </a:t>
                      </a:r>
                    </a:p>
                    <a:p>
                      <a:pPr marL="342900" indent="-342900">
                        <a:buFont typeface="+mj-lt"/>
                        <a:buAutoNum type="arabicParenR"/>
                      </a:pPr>
                      <a:r>
                        <a:rPr lang="ru-RU" sz="1600" dirty="0" smtClean="0"/>
                        <a:t>определить, с какого нуклеотида начинается информативная часть гена (открытая рамка считывания) в случае, когда в цепи есть несколько старт-кодонов и стоп-кодон, который обрывает синтез первой цепи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673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836712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FFC000"/>
                </a:solidFill>
              </a:rPr>
              <a:t>ЛИНИЯ 28. ЗАДАЧИ НА СИНТЕЗ БЕЛКА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2632732"/>
              </p:ext>
            </p:extLst>
          </p:nvPr>
        </p:nvGraphicFramePr>
        <p:xfrm>
          <a:off x="0" y="836712"/>
          <a:ext cx="9144000" cy="5688633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611672"/>
                <a:gridCol w="7532328"/>
              </a:tblGrid>
              <a:tr h="659049">
                <a:tc>
                  <a:txBody>
                    <a:bodyPr/>
                    <a:lstStyle/>
                    <a:p>
                      <a:pPr algn="ctr"/>
                      <a:r>
                        <a:rPr lang="ru-RU" sz="1600" u="none" strike="noStrike" kern="1200" baseline="0" dirty="0" smtClean="0"/>
                        <a:t> Основные типы задач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u="none" strike="noStrike" kern="1200" baseline="0" dirty="0" smtClean="0"/>
                        <a:t>Подсказки</a:t>
                      </a:r>
                      <a:endParaRPr lang="ru-RU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1769026">
                <a:tc>
                  <a:txBody>
                    <a:bodyPr/>
                    <a:lstStyle/>
                    <a:p>
                      <a:endParaRPr lang="ru-RU" sz="16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ТРЕТИЙ ТИП </a:t>
                      </a:r>
                      <a:endParaRPr lang="ru-RU" sz="16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Определение кодирующей части конца гена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sz="16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В данном случае необходимо 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в последовательности </a:t>
                      </a:r>
                      <a:r>
                        <a:rPr lang="ru-RU" sz="1600" b="1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иРНК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найти 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один из трех возможных стоп-кодонов (УАА, УАГ, УГА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). </a:t>
                      </a:r>
                      <a:r>
                        <a:rPr lang="ru-RU" sz="1600" b="1" i="0" u="none" strike="noStrike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Этот стоп-кодон указывает на конец открытой рамки считывания. 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Таким образом, все нуклеотиды до стоп-кодона будут являться кодирующей последовательностью, а после – </a:t>
                      </a:r>
                      <a:r>
                        <a:rPr lang="ru-RU" sz="16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некодирующей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белок 	</a:t>
                      </a:r>
                    </a:p>
                  </a:txBody>
                  <a:tcPr/>
                </a:tc>
              </a:tr>
              <a:tr h="176902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1600" b="0" i="0" u="none" strike="noStrike" kern="1200" baseline="0" dirty="0" smtClean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ru-RU" sz="1600" b="1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ЧЕТВЕРТЫЙ ТИП 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6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Замена аминокислоты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+mj-lt"/>
                        <a:buNone/>
                      </a:pPr>
                      <a:r>
                        <a:rPr lang="ru-RU" sz="16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В данном случае необходимо по таблице генетического кода </a:t>
                      </a:r>
                      <a:r>
                        <a:rPr lang="ru-RU" sz="1600" b="1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сравнить триплеты</a:t>
                      </a:r>
                      <a:r>
                        <a:rPr lang="ru-RU" sz="16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, которые кодируют </a:t>
                      </a:r>
                      <a:r>
                        <a:rPr lang="ru-RU" sz="1600" b="1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исходную аминокислоту и аминокислоту после мутации</a:t>
                      </a:r>
                      <a:r>
                        <a:rPr lang="ru-RU" sz="16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. Сравнивая два триплета, необходимо определить отличный нуклеотид, замена которого и привела к мутации. Также стоит указать не только замену триплета (нуклеотида) в </a:t>
                      </a:r>
                      <a:r>
                        <a:rPr lang="ru-RU" sz="1600" b="0" i="0" u="none" strike="noStrike" kern="12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иРНК</a:t>
                      </a:r>
                      <a:r>
                        <a:rPr lang="ru-RU" sz="16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, но и в </a:t>
                      </a:r>
                      <a:r>
                        <a:rPr lang="ru-RU" sz="1600" b="0" i="0" u="none" strike="noStrike" kern="12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двухцепочечной</a:t>
                      </a:r>
                      <a:r>
                        <a:rPr lang="ru-RU" sz="16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ДНК</a:t>
                      </a:r>
                      <a:endParaRPr lang="ru-RU" sz="1600" b="0" i="0" u="none" strike="noStrike" kern="1200" baseline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491532">
                <a:tc>
                  <a:txBody>
                    <a:bodyPr/>
                    <a:lstStyle/>
                    <a:p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ПЯТЫЙ ТИП </a:t>
                      </a:r>
                      <a:endParaRPr lang="ru-RU" sz="1600" b="0" i="0" u="none" strike="noStrike" baseline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Работа с вирусной РНК 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	</a:t>
                      </a:r>
                    </a:p>
                    <a:p>
                      <a:pPr marL="0" algn="l" defTabSz="914400" rtl="0" eaLnBrk="1" latinLnBrk="0" hangingPunct="1"/>
                      <a:endParaRPr lang="ru-RU" sz="1600" b="0" i="0" u="none" strike="noStrike" kern="1200" baseline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+mj-lt"/>
                        <a:buNone/>
                      </a:pPr>
                      <a:r>
                        <a:rPr lang="ru-RU" sz="16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В данном случае необходимо вспомнить, что РНК-содержащие вирусы обладают </a:t>
                      </a:r>
                      <a:r>
                        <a:rPr lang="ru-RU" sz="1600" b="1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обратной транскрипцией</a:t>
                      </a:r>
                      <a:r>
                        <a:rPr lang="ru-RU" sz="16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, т.е. после проникновения в клетку синтезируют по принципу </a:t>
                      </a:r>
                      <a:r>
                        <a:rPr lang="ru-RU" sz="1600" b="0" i="0" u="none" strike="noStrike" kern="1200" baseline="0" dirty="0" err="1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комплементарности</a:t>
                      </a:r>
                      <a:r>
                        <a:rPr lang="ru-RU" sz="1600" b="0" i="0" u="none" strike="noStrike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на вирусной РНК вирусную ДНК, которая встраивается в ДНК клетки-хозяина. Затем запускаются клеточные механизмы синтеза белка, т.е. транскрипция и трансляция вирусных белков</a:t>
                      </a:r>
                      <a:endParaRPr lang="ru-RU" sz="1600" b="0" i="0" u="none" strike="noStrike" kern="1200" baseline="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148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764704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FFC000"/>
                </a:solidFill>
              </a:rPr>
              <a:t>ЛИНИЯ 28. ЗАДАЧИ НА СИНТЕЗ БЕЛКА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7046555"/>
              </p:ext>
            </p:extLst>
          </p:nvPr>
        </p:nvGraphicFramePr>
        <p:xfrm>
          <a:off x="0" y="764704"/>
          <a:ext cx="9144000" cy="61264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547664"/>
                <a:gridCol w="7596336"/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1600" u="none" strike="noStrike" kern="1200" baseline="0" dirty="0" smtClean="0"/>
                        <a:t> Основные типы задач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u="none" strike="noStrike" kern="1200" baseline="0" dirty="0" smtClean="0"/>
                        <a:t>Подсказки</a:t>
                      </a:r>
                      <a:endParaRPr lang="ru-RU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2279509">
                <a:tc>
                  <a:txBody>
                    <a:bodyPr/>
                    <a:lstStyle/>
                    <a:p>
                      <a:pPr algn="l"/>
                      <a:endParaRPr lang="ru-RU" sz="1600" u="none" strike="noStrike" baseline="0" dirty="0" smtClean="0"/>
                    </a:p>
                    <a:p>
                      <a:r>
                        <a:rPr lang="ru-RU" sz="1600" b="1" u="none" strike="noStrike" baseline="0" dirty="0" smtClean="0"/>
                        <a:t>ШЕСТОЙ ТИП   </a:t>
                      </a:r>
                    </a:p>
                    <a:p>
                      <a:r>
                        <a:rPr lang="ru-RU" sz="1600" u="none" strike="noStrike" baseline="0" dirty="0" smtClean="0"/>
                        <a:t>Определение последовательности </a:t>
                      </a:r>
                      <a:r>
                        <a:rPr lang="ru-RU" sz="1600" u="none" strike="noStrike" baseline="0" dirty="0" err="1" smtClean="0"/>
                        <a:t>иРНК</a:t>
                      </a:r>
                      <a:r>
                        <a:rPr lang="ru-RU" sz="1600" u="none" strike="noStrike" baseline="0" dirty="0" smtClean="0"/>
                        <a:t> и ДНК по антикодонам </a:t>
                      </a:r>
                      <a:r>
                        <a:rPr lang="ru-RU" sz="1600" u="none" strike="noStrike" baseline="0" dirty="0" err="1" smtClean="0"/>
                        <a:t>тРНК</a:t>
                      </a:r>
                      <a:r>
                        <a:rPr lang="ru-RU" sz="1600" u="none" strike="noStrike" baseline="0" dirty="0" smtClean="0"/>
                        <a:t>	</a:t>
                      </a:r>
                    </a:p>
                    <a:p>
                      <a:endParaRPr lang="ru-RU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Если в предыдущих задачах мы шли в направлении 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ДНК-</a:t>
                      </a:r>
                      <a:r>
                        <a:rPr lang="ru-RU" sz="1600" b="1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иРНК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-белок, 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то в данном случае мы двигаемся в обратном направлении – антикодоны </a:t>
                      </a:r>
                      <a:r>
                        <a:rPr lang="ru-RU" sz="1600" b="1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тРНК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-</a:t>
                      </a:r>
                      <a:r>
                        <a:rPr lang="ru-RU" sz="1600" b="1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иРНК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-ДНК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. Важно понимать, что все цепи нуклеиновых кислот 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антипараллельны друг другу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, антикодоны </a:t>
                      </a:r>
                      <a:r>
                        <a:rPr lang="ru-RU" sz="16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тРНК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и </a:t>
                      </a:r>
                      <a:r>
                        <a:rPr lang="ru-RU" sz="16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иРНК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не исключение. При этом начало любой цепи начинается с 5’-конца, а заканчивается 3’-концом. Но т.к. </a:t>
                      </a:r>
                      <a:r>
                        <a:rPr lang="ru-RU" sz="16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иРНК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мы привыкли записывать в том же направлении с 5’-конца, поэтому, учитывая принцип </a:t>
                      </a:r>
                      <a:r>
                        <a:rPr lang="ru-RU" sz="16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антипараллельности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, советую «перевернуть» антикодоны </a:t>
                      </a:r>
                      <a:r>
                        <a:rPr lang="ru-RU" sz="16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тРНК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, т.е. если дан 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антикодон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5’-ЦГУ-3’, лучше записать его 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3’-УГЦ-5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’.  В данном типе задач есть 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два варианта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: </a:t>
                      </a:r>
                    </a:p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1) определить последовательность нуклеотидов </a:t>
                      </a:r>
                      <a:r>
                        <a:rPr lang="ru-RU" sz="1600" b="1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иРНК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, </a:t>
                      </a:r>
                      <a:r>
                        <a:rPr lang="ru-RU" sz="16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двухцепочечной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ДНК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, последовательность 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аминокислот 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; </a:t>
                      </a:r>
                    </a:p>
                    <a:p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2) определить последовательность нуклеотидов </a:t>
                      </a:r>
                      <a:r>
                        <a:rPr lang="ru-RU" sz="1600" b="1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иРНК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и 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аминокислот 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в полипептиде 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до замены 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(триплета в </a:t>
                      </a:r>
                      <a:r>
                        <a:rPr lang="ru-RU" sz="16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иРНК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/одного из антикодонов </a:t>
                      </a:r>
                      <a:r>
                        <a:rPr lang="ru-RU" sz="1600" b="0" i="0" u="none" strike="noStrike" baseline="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тРНК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) 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и после. 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	</a:t>
                      </a:r>
                    </a:p>
                  </a:txBody>
                  <a:tcPr/>
                </a:tc>
              </a:tr>
              <a:tr h="334145">
                <a:tc>
                  <a:txBody>
                    <a:bodyPr/>
                    <a:lstStyle/>
                    <a:p>
                      <a:r>
                        <a:rPr lang="ru-RU" sz="1600" b="1" dirty="0" smtClean="0"/>
                        <a:t>СЕДЬМОЙ ТИП</a:t>
                      </a:r>
                    </a:p>
                    <a:p>
                      <a:r>
                        <a:rPr lang="ru-RU" sz="1600" dirty="0" smtClean="0"/>
                        <a:t>Определение последовательности и структур </a:t>
                      </a:r>
                      <a:r>
                        <a:rPr lang="ru-RU" sz="1600" dirty="0" err="1" smtClean="0"/>
                        <a:t>тРНК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sz="1600" dirty="0" smtClean="0"/>
                        <a:t>Если </a:t>
                      </a:r>
                      <a:r>
                        <a:rPr lang="ru-RU" sz="1600" b="1" dirty="0" smtClean="0"/>
                        <a:t>ген</a:t>
                      </a:r>
                      <a:r>
                        <a:rPr lang="ru-RU" sz="1600" dirty="0" smtClean="0"/>
                        <a:t> кодирует </a:t>
                      </a:r>
                      <a:r>
                        <a:rPr lang="ru-RU" sz="1600" b="1" dirty="0" smtClean="0"/>
                        <a:t>белок</a:t>
                      </a:r>
                      <a:r>
                        <a:rPr lang="ru-RU" sz="1600" dirty="0" smtClean="0"/>
                        <a:t>, тогда в процессе транскрипции мы получим </a:t>
                      </a:r>
                      <a:r>
                        <a:rPr lang="ru-RU" sz="1600" b="1" dirty="0" err="1" smtClean="0"/>
                        <a:t>иРНК</a:t>
                      </a:r>
                      <a:r>
                        <a:rPr lang="ru-RU" sz="1600" dirty="0" smtClean="0"/>
                        <a:t>, а с нее </a:t>
                      </a:r>
                      <a:r>
                        <a:rPr lang="ru-RU" sz="1600" b="1" dirty="0" smtClean="0"/>
                        <a:t>последовательность аминокислот </a:t>
                      </a:r>
                      <a:r>
                        <a:rPr lang="ru-RU" sz="1600" dirty="0" smtClean="0"/>
                        <a:t>в белке. Если же </a:t>
                      </a:r>
                      <a:r>
                        <a:rPr lang="ru-RU" sz="1600" b="1" dirty="0" smtClean="0"/>
                        <a:t>ген</a:t>
                      </a:r>
                      <a:r>
                        <a:rPr lang="ru-RU" sz="1600" dirty="0" smtClean="0"/>
                        <a:t>, кодирует </a:t>
                      </a:r>
                      <a:r>
                        <a:rPr lang="ru-RU" sz="1600" b="1" dirty="0" err="1" smtClean="0"/>
                        <a:t>тРНК</a:t>
                      </a:r>
                      <a:r>
                        <a:rPr lang="ru-RU" sz="1600" b="1" dirty="0" smtClean="0"/>
                        <a:t>, </a:t>
                      </a:r>
                      <a:r>
                        <a:rPr lang="ru-RU" sz="1600" dirty="0" smtClean="0"/>
                        <a:t>тогда в процессе транскрипции мы получим последовательность </a:t>
                      </a:r>
                      <a:r>
                        <a:rPr lang="ru-RU" sz="1600" dirty="0" err="1" smtClean="0"/>
                        <a:t>тРНК</a:t>
                      </a:r>
                      <a:r>
                        <a:rPr lang="ru-RU" sz="1600" dirty="0" smtClean="0"/>
                        <a:t>, которая никогда </a:t>
                      </a:r>
                      <a:r>
                        <a:rPr lang="ru-RU" sz="1600" b="1" dirty="0" smtClean="0"/>
                        <a:t>не является матрицей для синтеза белка</a:t>
                      </a:r>
                      <a:r>
                        <a:rPr lang="ru-RU" sz="1600" dirty="0" smtClean="0"/>
                        <a:t>, а участвует в </a:t>
                      </a:r>
                      <a:r>
                        <a:rPr lang="ru-RU" sz="1600" b="1" dirty="0" smtClean="0"/>
                        <a:t>переносе аминокислоты </a:t>
                      </a:r>
                      <a:r>
                        <a:rPr lang="ru-RU" sz="1600" dirty="0" smtClean="0"/>
                        <a:t>к рибосоме.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В данной задаче есть три варианта: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ru-RU" sz="1600" dirty="0" smtClean="0"/>
                        <a:t>1) определить аминокислоту, которую будет переносить данная </a:t>
                      </a:r>
                      <a:r>
                        <a:rPr lang="ru-RU" sz="1600" dirty="0" err="1" smtClean="0"/>
                        <a:t>тРНК</a:t>
                      </a:r>
                      <a:r>
                        <a:rPr lang="ru-RU" sz="1600" dirty="0" smtClean="0"/>
                        <a:t> ,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ru-RU" sz="1600" dirty="0" smtClean="0"/>
                        <a:t>2) определить антикодон в цепи </a:t>
                      </a:r>
                      <a:r>
                        <a:rPr lang="ru-RU" sz="1600" dirty="0" err="1" smtClean="0"/>
                        <a:t>тРНК</a:t>
                      </a:r>
                      <a:r>
                        <a:rPr lang="ru-RU" sz="1600" dirty="0" smtClean="0"/>
                        <a:t> ,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ru-RU" sz="1600" dirty="0" smtClean="0"/>
                        <a:t>3) определить </a:t>
                      </a:r>
                      <a:r>
                        <a:rPr lang="ru-RU" sz="1600" b="1" dirty="0" smtClean="0"/>
                        <a:t>палиндромы</a:t>
                      </a:r>
                      <a:r>
                        <a:rPr lang="ru-RU" sz="1600" dirty="0" smtClean="0"/>
                        <a:t> в </a:t>
                      </a:r>
                      <a:r>
                        <a:rPr lang="ru-RU" sz="1600" dirty="0" err="1" smtClean="0"/>
                        <a:t>тРНК</a:t>
                      </a:r>
                      <a:r>
                        <a:rPr lang="ru-RU" sz="1600" dirty="0" smtClean="0"/>
                        <a:t>, вторичную структуру (</a:t>
                      </a:r>
                      <a:r>
                        <a:rPr lang="ru-RU" sz="1600" dirty="0" err="1" smtClean="0"/>
                        <a:t>двухцепочечный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dirty="0" err="1" smtClean="0"/>
                        <a:t>фрагмент+петля</a:t>
                      </a:r>
                      <a:r>
                        <a:rPr lang="ru-RU" sz="1600" dirty="0" smtClean="0"/>
                        <a:t>), антикодон </a:t>
                      </a:r>
                      <a:r>
                        <a:rPr lang="ru-RU" sz="1600" dirty="0" err="1" smtClean="0"/>
                        <a:t>тРНК</a:t>
                      </a:r>
                      <a:r>
                        <a:rPr lang="ru-RU" sz="1600" dirty="0" smtClean="0"/>
                        <a:t>, аминокислоту, которую будет переносить данная </a:t>
                      </a:r>
                      <a:r>
                        <a:rPr lang="ru-RU" sz="1600" dirty="0" err="1" smtClean="0"/>
                        <a:t>тРНК</a:t>
                      </a:r>
                      <a:r>
                        <a:rPr lang="ru-RU" sz="1600" dirty="0" smtClean="0"/>
                        <a:t> 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707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FFCC00"/>
                </a:solidFill>
              </a:rPr>
              <a:t>РЕКОМЕНДАЦИИ</a:t>
            </a:r>
            <a:br>
              <a:rPr lang="ru-RU" sz="4000" dirty="0">
                <a:solidFill>
                  <a:srgbClr val="FFCC00"/>
                </a:solidFill>
              </a:rPr>
            </a:br>
            <a:endParaRPr lang="ru-RU" dirty="0">
              <a:solidFill>
                <a:srgbClr val="FFCC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658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B050"/>
                </a:solidFill>
              </a:rPr>
              <a:t>1.</a:t>
            </a:r>
            <a:r>
              <a:rPr lang="ru-RU" dirty="0">
                <a:solidFill>
                  <a:srgbClr val="00B050"/>
                </a:solidFill>
              </a:rPr>
              <a:t> </a:t>
            </a:r>
            <a:r>
              <a:rPr lang="ru-RU" b="1" dirty="0"/>
              <a:t>В</a:t>
            </a:r>
            <a:r>
              <a:rPr lang="ru-RU" b="1" dirty="0" smtClean="0"/>
              <a:t>нимательно читайте</a:t>
            </a:r>
            <a:r>
              <a:rPr lang="ru-RU" dirty="0" smtClean="0"/>
              <a:t> условие </a:t>
            </a:r>
            <a:r>
              <a:rPr lang="ru-RU" dirty="0"/>
              <a:t>задачи и </a:t>
            </a:r>
            <a:r>
              <a:rPr lang="ru-RU" dirty="0" smtClean="0"/>
              <a:t>разбиваем </a:t>
            </a:r>
            <a:r>
              <a:rPr lang="ru-RU" dirty="0"/>
              <a:t>его на смысловые части.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solidFill>
                  <a:srgbClr val="00B050"/>
                </a:solidFill>
              </a:rPr>
              <a:t>2. </a:t>
            </a:r>
            <a:r>
              <a:rPr lang="ru-RU" dirty="0" smtClean="0"/>
              <a:t>Учитесь сразу </a:t>
            </a:r>
            <a:r>
              <a:rPr lang="ru-RU" dirty="0"/>
              <a:t>проставлять 3' и 5' концы в молекулах </a:t>
            </a:r>
            <a:r>
              <a:rPr lang="ru-RU" dirty="0" smtClean="0"/>
              <a:t>нуклеиновых кислот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B050"/>
                </a:solidFill>
              </a:rPr>
              <a:t>3. </a:t>
            </a:r>
            <a:r>
              <a:rPr lang="ru-RU" dirty="0"/>
              <a:t>Всё время проговаривайте термины: нуклеотид, триплет, кодон, </a:t>
            </a:r>
            <a:r>
              <a:rPr lang="ru-RU" dirty="0" err="1" smtClean="0"/>
              <a:t>антипараллельность</a:t>
            </a:r>
            <a:r>
              <a:rPr lang="ru-RU" dirty="0" smtClean="0"/>
              <a:t>, </a:t>
            </a:r>
            <a:r>
              <a:rPr lang="ru-RU" dirty="0" err="1" smtClean="0"/>
              <a:t>комплементарность</a:t>
            </a:r>
            <a:r>
              <a:rPr lang="ru-RU" dirty="0"/>
              <a:t>. </a:t>
            </a:r>
            <a:endParaRPr lang="ru-RU" dirty="0" smtClean="0"/>
          </a:p>
          <a:p>
            <a:pPr marL="0" indent="0">
              <a:buNone/>
            </a:pPr>
            <a:r>
              <a:rPr lang="ru-RU" dirty="0">
                <a:solidFill>
                  <a:srgbClr val="00B050"/>
                </a:solidFill>
              </a:rPr>
              <a:t>4</a:t>
            </a:r>
            <a:r>
              <a:rPr lang="ru-RU" dirty="0" smtClean="0">
                <a:solidFill>
                  <a:srgbClr val="00B050"/>
                </a:solidFill>
              </a:rPr>
              <a:t>. </a:t>
            </a:r>
            <a:r>
              <a:rPr lang="ru-RU" dirty="0"/>
              <a:t>В</a:t>
            </a:r>
            <a:r>
              <a:rPr lang="ru-RU" dirty="0" smtClean="0"/>
              <a:t>ыучите наизусть свойства генетического кода  с их подробным пояснением.</a:t>
            </a:r>
          </a:p>
          <a:p>
            <a:pPr marL="0" indent="0">
              <a:buNone/>
            </a:pPr>
            <a:r>
              <a:rPr lang="ru-RU" dirty="0">
                <a:solidFill>
                  <a:srgbClr val="00B050"/>
                </a:solidFill>
              </a:rPr>
              <a:t>5</a:t>
            </a:r>
            <a:r>
              <a:rPr lang="ru-RU" dirty="0" smtClean="0">
                <a:solidFill>
                  <a:srgbClr val="00B050"/>
                </a:solidFill>
              </a:rPr>
              <a:t>. </a:t>
            </a:r>
            <a:r>
              <a:rPr lang="ru-RU" b="1" dirty="0" smtClean="0"/>
              <a:t>Будьте </a:t>
            </a:r>
            <a:r>
              <a:rPr lang="ru-RU" b="1" dirty="0"/>
              <a:t>внимательны </a:t>
            </a:r>
            <a:r>
              <a:rPr lang="ru-RU" dirty="0"/>
              <a:t>при написании фрагментов молекул нуклеиновых кислот </a:t>
            </a:r>
            <a:r>
              <a:rPr lang="ru-RU" dirty="0" smtClean="0"/>
              <a:t>и аминокислотных </a:t>
            </a:r>
            <a:r>
              <a:rPr lang="ru-RU" dirty="0"/>
              <a:t>последовательностей: не ставьте запятые и разделители </a:t>
            </a:r>
            <a:r>
              <a:rPr lang="ru-RU" dirty="0" smtClean="0"/>
              <a:t>межу мономерами </a:t>
            </a:r>
            <a:r>
              <a:rPr lang="ru-RU" dirty="0"/>
              <a:t>и триплетами!!! Только черточки можно ставить, так как они </a:t>
            </a:r>
            <a:r>
              <a:rPr lang="ru-RU" dirty="0" smtClean="0"/>
              <a:t>обозначают химические </a:t>
            </a:r>
            <a:r>
              <a:rPr lang="ru-RU" dirty="0"/>
              <a:t>связи</a:t>
            </a:r>
            <a:r>
              <a:rPr lang="ru-RU" dirty="0" smtClean="0"/>
              <a:t>.  Обязательное применение этих </a:t>
            </a:r>
            <a:r>
              <a:rPr lang="ru-RU" dirty="0"/>
              <a:t>терминов в объяснении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 Антикодон т-РНК, это «вершина» одной молекулы, поэтому последовательность антикодонов т-РНК  записываем </a:t>
            </a:r>
            <a:r>
              <a:rPr lang="ru-RU" dirty="0"/>
              <a:t>через запятую, </a:t>
            </a:r>
            <a:r>
              <a:rPr lang="ru-RU" dirty="0" smtClean="0"/>
              <a:t>ГЦУ, ААУ, ГУУ, ЦУУ, УАЦ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B050"/>
                </a:solidFill>
              </a:rPr>
              <a:t>6. </a:t>
            </a:r>
            <a:r>
              <a:rPr lang="ru-RU" dirty="0" smtClean="0"/>
              <a:t>Указание </a:t>
            </a:r>
            <a:r>
              <a:rPr lang="ru-RU" dirty="0"/>
              <a:t>в ответе нуклеотида или кодона в молекуле </a:t>
            </a:r>
            <a:r>
              <a:rPr lang="ru-RU" dirty="0" err="1"/>
              <a:t>иРНК</a:t>
            </a:r>
            <a:r>
              <a:rPr lang="ru-RU" dirty="0"/>
              <a:t>, как гена, считается ошибкой, так как ген – это участок молекулы ДНК. Элемент ответа не засчитывается. </a:t>
            </a:r>
          </a:p>
          <a:p>
            <a:pPr marL="0" indent="0">
              <a:buNone/>
            </a:pPr>
            <a:r>
              <a:rPr lang="ru-RU" dirty="0">
                <a:solidFill>
                  <a:srgbClr val="00B050"/>
                </a:solidFill>
              </a:rPr>
              <a:t>7</a:t>
            </a:r>
            <a:r>
              <a:rPr lang="ru-RU" dirty="0" smtClean="0">
                <a:solidFill>
                  <a:srgbClr val="00B050"/>
                </a:solidFill>
              </a:rPr>
              <a:t>. </a:t>
            </a:r>
            <a:r>
              <a:rPr lang="ru-RU" dirty="0" smtClean="0"/>
              <a:t>Обращайте </a:t>
            </a:r>
            <a:r>
              <a:rPr lang="ru-RU" dirty="0"/>
              <a:t>внимание на то, что транскрипция – это не только синтез </a:t>
            </a:r>
            <a:r>
              <a:rPr lang="ru-RU" dirty="0" smtClean="0"/>
              <a:t>и-РНК</a:t>
            </a:r>
            <a:r>
              <a:rPr lang="ru-RU" dirty="0"/>
              <a:t>, но и </a:t>
            </a:r>
            <a:r>
              <a:rPr lang="ru-RU" dirty="0" smtClean="0"/>
              <a:t>т-РНК , а также р-РНК</a:t>
            </a:r>
            <a:r>
              <a:rPr lang="ru-RU" dirty="0"/>
              <a:t>!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B050"/>
                </a:solidFill>
              </a:rPr>
              <a:t>8. </a:t>
            </a:r>
            <a:r>
              <a:rPr lang="ru-RU" dirty="0" smtClean="0"/>
              <a:t>При ответе всегда </a:t>
            </a:r>
            <a:r>
              <a:rPr lang="ru-RU" b="1" dirty="0" smtClean="0"/>
              <a:t>проверяйте</a:t>
            </a:r>
            <a:r>
              <a:rPr lang="ru-RU" dirty="0" smtClean="0"/>
              <a:t>, </a:t>
            </a:r>
            <a:r>
              <a:rPr lang="ru-RU" dirty="0"/>
              <a:t>на все ли вопросы задачи дан ответ</a:t>
            </a:r>
            <a:r>
              <a:rPr lang="ru-RU" dirty="0" smtClean="0"/>
              <a:t>.</a:t>
            </a:r>
            <a:r>
              <a:rPr lang="ru-RU" dirty="0"/>
              <a:t> Следует помнить, что отсутствие пояснения, если это требуется в задании, не дает возможность выставить высший балл.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418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9000"/>
            <a:ext cx="8229600" cy="879720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rgbClr val="FFCC00"/>
                </a:solidFill>
              </a:rPr>
              <a:t>Жизненный цикл клетки: </a:t>
            </a:r>
            <a:r>
              <a:rPr lang="ru-RU" sz="3200" dirty="0" smtClean="0">
                <a:solidFill>
                  <a:srgbClr val="FFCC00"/>
                </a:solidFill>
              </a:rPr>
              <a:t>интерфаза, митоз и мейоз. Гаметогенез</a:t>
            </a:r>
            <a:r>
              <a:rPr lang="ru-RU" sz="3600" dirty="0" smtClean="0">
                <a:solidFill>
                  <a:srgbClr val="FFCC00"/>
                </a:solidFill>
              </a:rPr>
              <a:t>. </a:t>
            </a:r>
            <a:endParaRPr lang="ru-RU" sz="3600" dirty="0">
              <a:solidFill>
                <a:srgbClr val="FFCC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/>
              <a:t>Задача 1.</a:t>
            </a:r>
            <a:r>
              <a:rPr lang="ru-RU" sz="2000" dirty="0" smtClean="0"/>
              <a:t> В </a:t>
            </a:r>
            <a:r>
              <a:rPr lang="ru-RU" sz="2000" dirty="0"/>
              <a:t>кариотипе одного из </a:t>
            </a:r>
            <a:r>
              <a:rPr lang="ru-RU" sz="2000" dirty="0" smtClean="0"/>
              <a:t>видов рыб </a:t>
            </a:r>
            <a:r>
              <a:rPr lang="ru-RU" sz="2000" dirty="0"/>
              <a:t>56 хромосом. Определите число хромосом и молекул ДНК в клетках при овогенезе в зоне роста в конце интерфазы и в конце зоны созревания гамет. Объясните полученные результаты.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76872"/>
            <a:ext cx="6673566" cy="437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68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FFCC00"/>
                </a:solidFill>
              </a:rPr>
              <a:t>Жизненный цикл клетки: интерфаза, митоз и мейоз. Гаметогенез.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b="1" dirty="0"/>
              <a:t>Элементы ответа:</a:t>
            </a:r>
          </a:p>
          <a:p>
            <a:pPr marL="0" indent="0">
              <a:buNone/>
            </a:pPr>
            <a:r>
              <a:rPr lang="ru-RU" dirty="0" smtClean="0"/>
              <a:t>1) в </a:t>
            </a:r>
            <a:r>
              <a:rPr lang="ru-RU" dirty="0"/>
              <a:t>зоне роста в конце интерфазы в клетках число хромосом – 56; </a:t>
            </a:r>
          </a:p>
          <a:p>
            <a:pPr marL="0" indent="0">
              <a:buNone/>
            </a:pPr>
            <a:r>
              <a:rPr lang="ru-RU" dirty="0" smtClean="0"/>
              <a:t>2) в </a:t>
            </a:r>
            <a:r>
              <a:rPr lang="ru-RU" dirty="0"/>
              <a:t>зоне роста в конце интерфазы число молекул ДНК – 112;</a:t>
            </a:r>
          </a:p>
          <a:p>
            <a:pPr marL="0" indent="0">
              <a:buNone/>
            </a:pPr>
            <a:r>
              <a:rPr lang="ru-RU" dirty="0" smtClean="0"/>
              <a:t>3) число </a:t>
            </a:r>
            <a:r>
              <a:rPr lang="ru-RU" dirty="0"/>
              <a:t>молекул ДНК удваивается за счёт репликации;</a:t>
            </a:r>
          </a:p>
          <a:p>
            <a:pPr marL="0" indent="0">
              <a:buNone/>
            </a:pPr>
            <a:r>
              <a:rPr lang="ru-RU" dirty="0"/>
              <a:t>4</a:t>
            </a:r>
            <a:r>
              <a:rPr lang="ru-RU" dirty="0" smtClean="0"/>
              <a:t>) </a:t>
            </a:r>
            <a:r>
              <a:rPr lang="ru-RU" dirty="0"/>
              <a:t>в конце зоны созревания гамет число хромосом – 28;</a:t>
            </a:r>
          </a:p>
          <a:p>
            <a:pPr marL="0" indent="0">
              <a:buNone/>
            </a:pPr>
            <a:r>
              <a:rPr lang="ru-RU" dirty="0" smtClean="0"/>
              <a:t>5) в </a:t>
            </a:r>
            <a:r>
              <a:rPr lang="ru-RU" dirty="0"/>
              <a:t>конце зоны созревания гамет число ДНК – 28;</a:t>
            </a:r>
          </a:p>
          <a:p>
            <a:pPr marL="0" indent="0">
              <a:buNone/>
            </a:pPr>
            <a:r>
              <a:rPr lang="ru-RU" dirty="0" smtClean="0"/>
              <a:t>6) в </a:t>
            </a:r>
            <a:r>
              <a:rPr lang="ru-RU" dirty="0"/>
              <a:t>зоне созревания происходит мейоз, поэтому число хромосом и ДНК уменьшается и выравнивается</a:t>
            </a:r>
          </a:p>
          <a:p>
            <a:pPr marL="0" indent="0">
              <a:buNone/>
            </a:pPr>
            <a:r>
              <a:rPr lang="ru-RU" b="1" dirty="0"/>
              <a:t>Критерии оценивания: </a:t>
            </a:r>
          </a:p>
          <a:p>
            <a:pPr marL="0" indent="0">
              <a:buNone/>
            </a:pPr>
            <a:r>
              <a:rPr lang="ru-RU" dirty="0"/>
              <a:t>Ответ включает </a:t>
            </a:r>
            <a:r>
              <a:rPr lang="ru-RU" b="1" u="sng" dirty="0">
                <a:solidFill>
                  <a:srgbClr val="00B050"/>
                </a:solidFill>
              </a:rPr>
              <a:t>пять-шесть</a:t>
            </a:r>
            <a:r>
              <a:rPr lang="ru-RU" dirty="0"/>
              <a:t> названных выше элементов и не содержит биологических ошибок – </a:t>
            </a:r>
            <a:r>
              <a:rPr lang="ru-RU" b="1" dirty="0">
                <a:solidFill>
                  <a:srgbClr val="00B050"/>
                </a:solidFill>
              </a:rPr>
              <a:t>3 балла</a:t>
            </a:r>
          </a:p>
          <a:p>
            <a:pPr marL="0" indent="0">
              <a:buNone/>
            </a:pPr>
            <a:r>
              <a:rPr lang="ru-RU" dirty="0"/>
              <a:t>Ответ включает </a:t>
            </a:r>
            <a:r>
              <a:rPr lang="ru-RU" b="1" u="sng" dirty="0">
                <a:solidFill>
                  <a:srgbClr val="00B050"/>
                </a:solidFill>
              </a:rPr>
              <a:t>четыре</a:t>
            </a:r>
            <a:r>
              <a:rPr lang="ru-RU" dirty="0"/>
              <a:t> из названных выше элементов и не содержит биологических ошибок – </a:t>
            </a:r>
            <a:r>
              <a:rPr lang="ru-RU" b="1" dirty="0">
                <a:solidFill>
                  <a:srgbClr val="00B050"/>
                </a:solidFill>
              </a:rPr>
              <a:t>2 </a:t>
            </a:r>
            <a:r>
              <a:rPr lang="ru-RU" b="1" dirty="0" smtClean="0">
                <a:solidFill>
                  <a:srgbClr val="00B050"/>
                </a:solidFill>
              </a:rPr>
              <a:t>балла</a:t>
            </a:r>
            <a:endParaRPr lang="ru-RU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ru-RU" dirty="0"/>
              <a:t>Ответ включает </a:t>
            </a:r>
            <a:r>
              <a:rPr lang="ru-RU" b="1" u="sng" dirty="0">
                <a:solidFill>
                  <a:srgbClr val="00B050"/>
                </a:solidFill>
              </a:rPr>
              <a:t>три</a:t>
            </a:r>
            <a:r>
              <a:rPr lang="ru-RU" dirty="0"/>
              <a:t> из названных выше элементов и не содержит биологических ошибок – </a:t>
            </a:r>
            <a:r>
              <a:rPr lang="ru-RU" b="1" dirty="0">
                <a:solidFill>
                  <a:srgbClr val="00B050"/>
                </a:solidFill>
              </a:rPr>
              <a:t>1 балл </a:t>
            </a:r>
          </a:p>
          <a:p>
            <a:pPr marL="0" lvl="0" indent="0">
              <a:buNone/>
            </a:pPr>
            <a:r>
              <a:rPr lang="ru-RU" sz="2900" b="1" dirty="0"/>
              <a:t>В задачах на определение числа хромосом или ДНК в клетках или организме для выставления высшего балла ответ участника должен соответствовать </a:t>
            </a:r>
            <a:r>
              <a:rPr lang="ru-RU" sz="2900" b="1" dirty="0" smtClean="0"/>
              <a:t>эталону!!!</a:t>
            </a:r>
            <a:endParaRPr lang="ru-RU" sz="2900" b="1" dirty="0"/>
          </a:p>
          <a:p>
            <a:pPr marL="0" lvl="0" indent="0">
              <a:buNone/>
            </a:pPr>
            <a:endParaRPr lang="ru-RU" sz="24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146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9900"/>
                </a:solidFill>
              </a:rPr>
              <a:t>Жизненные циклы растений</a:t>
            </a:r>
            <a:endParaRPr lang="ru-RU" dirty="0">
              <a:solidFill>
                <a:srgbClr val="FF99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b="1" dirty="0" smtClean="0"/>
              <a:t>Задача. </a:t>
            </a:r>
          </a:p>
          <a:p>
            <a:pPr marL="0" indent="0">
              <a:buNone/>
            </a:pPr>
            <a:r>
              <a:rPr lang="ru-RU" sz="2400" dirty="0" smtClean="0"/>
              <a:t>Какой </a:t>
            </a:r>
            <a:r>
              <a:rPr lang="ru-RU" sz="2400" dirty="0"/>
              <a:t>хромосомный набор характерен для спермиев и клеток эндосперма семени цветкового растения? Объясните, из каких исходных клеток и в результате какого деления образуются эти клетки</a:t>
            </a:r>
            <a:r>
              <a:rPr lang="ru-RU" sz="2400" dirty="0" smtClean="0"/>
              <a:t>.</a:t>
            </a:r>
          </a:p>
          <a:p>
            <a:pPr marL="0" indent="0">
              <a:buNone/>
            </a:pPr>
            <a:r>
              <a:rPr lang="ru-RU" sz="2400" dirty="0" smtClean="0"/>
              <a:t>Решение:</a:t>
            </a:r>
          </a:p>
          <a:p>
            <a:pPr marL="0" indent="0">
              <a:buNone/>
            </a:pPr>
            <a:r>
              <a:rPr lang="ru-RU" sz="2400" dirty="0" smtClean="0"/>
              <a:t>1. Спермии </a:t>
            </a:r>
            <a:r>
              <a:rPr lang="ru-RU" sz="2400" dirty="0"/>
              <a:t>– это </a:t>
            </a:r>
            <a:r>
              <a:rPr lang="ru-RU" sz="2400" b="1" dirty="0"/>
              <a:t>гаметы</a:t>
            </a:r>
            <a:r>
              <a:rPr lang="ru-RU" sz="2400" dirty="0"/>
              <a:t> ⇒ </a:t>
            </a:r>
            <a:r>
              <a:rPr lang="ru-RU" sz="2400" b="1" dirty="0"/>
              <a:t>гаплоидный набор </a:t>
            </a:r>
            <a:r>
              <a:rPr lang="ru-RU" sz="2400" dirty="0"/>
              <a:t>(n), </a:t>
            </a:r>
            <a:r>
              <a:rPr lang="ru-RU" sz="2400" b="1" dirty="0"/>
              <a:t>эндосперм</a:t>
            </a:r>
            <a:r>
              <a:rPr lang="ru-RU" sz="2400" dirty="0"/>
              <a:t> семени </a:t>
            </a:r>
            <a:r>
              <a:rPr lang="ru-RU" sz="2400" b="1" dirty="0"/>
              <a:t>цветкового</a:t>
            </a:r>
            <a:r>
              <a:rPr lang="ru-RU" sz="2400" dirty="0"/>
              <a:t> растения ⇒ </a:t>
            </a:r>
            <a:r>
              <a:rPr lang="ru-RU" sz="2400" b="1" dirty="0" err="1"/>
              <a:t>триплоидный</a:t>
            </a:r>
            <a:r>
              <a:rPr lang="ru-RU" sz="2400" b="1" dirty="0"/>
              <a:t> </a:t>
            </a:r>
            <a:r>
              <a:rPr lang="ru-RU" sz="2400" dirty="0"/>
              <a:t>(3n)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2</a:t>
            </a:r>
            <a:r>
              <a:rPr lang="ru-RU" sz="2400" dirty="0"/>
              <a:t>. </a:t>
            </a:r>
            <a:r>
              <a:rPr lang="ru-RU" sz="2400" b="1" dirty="0"/>
              <a:t>Спермии</a:t>
            </a:r>
            <a:r>
              <a:rPr lang="ru-RU" sz="2400" dirty="0"/>
              <a:t> образовались </a:t>
            </a:r>
            <a:r>
              <a:rPr lang="ru-RU" sz="2400" b="1" dirty="0"/>
              <a:t>из генеративной клетки </a:t>
            </a:r>
            <a:r>
              <a:rPr lang="ru-RU" sz="2400" dirty="0"/>
              <a:t>пыльцевого зерна </a:t>
            </a:r>
            <a:r>
              <a:rPr lang="ru-RU" sz="2400" b="1" dirty="0"/>
              <a:t>путём митоза</a:t>
            </a:r>
            <a:r>
              <a:rPr lang="ru-RU" sz="2400" dirty="0"/>
              <a:t>.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3</a:t>
            </a:r>
            <a:r>
              <a:rPr lang="ru-RU" sz="2400" dirty="0"/>
              <a:t>. </a:t>
            </a:r>
            <a:r>
              <a:rPr lang="ru-RU" sz="2400" b="1" dirty="0"/>
              <a:t>Эндосперм семени цветкового растения </a:t>
            </a:r>
            <a:r>
              <a:rPr lang="ru-RU" sz="2400" dirty="0"/>
              <a:t>образовался из </a:t>
            </a:r>
            <a:r>
              <a:rPr lang="ru-RU" sz="2400" b="1" dirty="0"/>
              <a:t>оплодотворённой центральной клетки </a:t>
            </a:r>
            <a:r>
              <a:rPr lang="ru-RU" sz="2400" dirty="0"/>
              <a:t>путём </a:t>
            </a:r>
            <a:r>
              <a:rPr lang="ru-RU" sz="2400" b="1" dirty="0"/>
              <a:t>митоза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22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8212676" cy="6157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087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FFCC00"/>
                </a:solidFill>
              </a:rPr>
              <a:t>Информация об изменениях </a:t>
            </a:r>
            <a:r>
              <a:rPr lang="ru-RU" sz="2400" dirty="0" smtClean="0">
                <a:solidFill>
                  <a:srgbClr val="FFCC00"/>
                </a:solidFill>
              </a:rPr>
              <a:t>во 2 части </a:t>
            </a:r>
            <a:r>
              <a:rPr lang="ru-RU" sz="2400" dirty="0">
                <a:solidFill>
                  <a:srgbClr val="FFCC00"/>
                </a:solidFill>
              </a:rPr>
              <a:t>КИМ ЕГЭ </a:t>
            </a:r>
            <a:r>
              <a:rPr lang="ru-RU" sz="2400" dirty="0" smtClean="0">
                <a:solidFill>
                  <a:srgbClr val="FFCC00"/>
                </a:solidFill>
              </a:rPr>
              <a:t>2023 </a:t>
            </a:r>
            <a:r>
              <a:rPr lang="ru-RU" sz="2400" dirty="0">
                <a:solidFill>
                  <a:srgbClr val="FFCC00"/>
                </a:solidFill>
              </a:rPr>
              <a:t>г. </a:t>
            </a:r>
            <a:r>
              <a:rPr lang="ru-RU" sz="2400" dirty="0" smtClean="0">
                <a:solidFill>
                  <a:srgbClr val="FFCC00"/>
                </a:solidFill>
              </a:rPr>
              <a:t>в </a:t>
            </a:r>
            <a:r>
              <a:rPr lang="ru-RU" sz="2400" dirty="0">
                <a:solidFill>
                  <a:srgbClr val="FFCC00"/>
                </a:solidFill>
              </a:rPr>
              <a:t>сравнении с КИМ ЕГЭ </a:t>
            </a:r>
            <a:r>
              <a:rPr lang="ru-RU" sz="2400" dirty="0" smtClean="0">
                <a:solidFill>
                  <a:srgbClr val="FFCC00"/>
                </a:solidFill>
              </a:rPr>
              <a:t>2022 </a:t>
            </a:r>
            <a:r>
              <a:rPr lang="ru-RU" sz="2400" dirty="0">
                <a:solidFill>
                  <a:srgbClr val="FFCC00"/>
                </a:solidFill>
              </a:rPr>
              <a:t>г.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08" y="2241505"/>
            <a:ext cx="7931583" cy="3243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001243"/>
              </p:ext>
            </p:extLst>
          </p:nvPr>
        </p:nvGraphicFramePr>
        <p:xfrm>
          <a:off x="457200" y="1600200"/>
          <a:ext cx="7924800" cy="31242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971800"/>
                <a:gridCol w="4953000"/>
              </a:tblGrid>
              <a:tr h="31242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400" dirty="0" smtClean="0"/>
                        <a:t>Биология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400" dirty="0" smtClean="0"/>
                        <a:t>С 2021- 2022 учебного</a:t>
                      </a:r>
                      <a:r>
                        <a:rPr lang="ru-RU" sz="2400" baseline="0" dirty="0" smtClean="0"/>
                        <a:t> </a:t>
                      </a:r>
                      <a:r>
                        <a:rPr lang="ru-RU" sz="2400" dirty="0" smtClean="0"/>
                        <a:t>года </a:t>
                      </a:r>
                    </a:p>
                    <a:p>
                      <a:pPr algn="ctr"/>
                      <a:endParaRPr lang="ru-RU" sz="2400" dirty="0" smtClean="0"/>
                    </a:p>
                    <a:p>
                      <a:pPr algn="ctr"/>
                      <a:r>
                        <a:rPr lang="ru-RU" sz="2400" dirty="0" smtClean="0"/>
                        <a:t>время выполнения</a:t>
                      </a:r>
                    </a:p>
                    <a:p>
                      <a:pPr algn="ctr"/>
                      <a:endParaRPr lang="ru-RU" sz="2400" dirty="0" smtClean="0"/>
                    </a:p>
                    <a:p>
                      <a:pPr algn="ctr"/>
                      <a:r>
                        <a:rPr lang="ru-RU" sz="2400" dirty="0" smtClean="0"/>
                        <a:t> экзаменационной работы увеличено до </a:t>
                      </a:r>
                      <a:r>
                        <a:rPr lang="ru-RU" sz="4000" dirty="0" smtClean="0">
                          <a:solidFill>
                            <a:srgbClr val="00B050"/>
                          </a:solidFill>
                        </a:rPr>
                        <a:t>235</a:t>
                      </a:r>
                      <a:r>
                        <a:rPr lang="ru-RU" sz="4000" baseline="0" dirty="0" smtClean="0"/>
                        <a:t> </a:t>
                      </a:r>
                      <a:r>
                        <a:rPr lang="ru-RU" sz="2400" dirty="0" smtClean="0"/>
                        <a:t>минут </a:t>
                      </a:r>
                    </a:p>
                    <a:p>
                      <a:pPr algn="ctr"/>
                      <a:r>
                        <a:rPr lang="ru-RU" sz="2400" dirty="0" smtClean="0"/>
                        <a:t>(3 часа 55 минут)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30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24936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33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ege-mobile.maximumtest.ru/v1/content/image/f7e7a9cb-c46d-4c60-b13a-513d74afd1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64" y="332656"/>
            <a:ext cx="7704856" cy="587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58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632848" cy="5727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841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7303541" cy="5475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32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807597" cy="585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734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231533" cy="542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80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18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775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97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229600" cy="79208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CC00"/>
                </a:solidFill>
              </a:rPr>
              <a:t>Обмен веществ и энергии в клетке</a:t>
            </a:r>
            <a:endParaRPr lang="ru-RU" sz="3600" dirty="0">
              <a:solidFill>
                <a:srgbClr val="FFCC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B050"/>
                </a:solidFill>
              </a:rPr>
              <a:t>Основная информация</a:t>
            </a:r>
            <a:r>
              <a:rPr lang="ru-RU" b="1" dirty="0" smtClean="0">
                <a:solidFill>
                  <a:srgbClr val="00B050"/>
                </a:solidFill>
              </a:rPr>
              <a:t>:</a:t>
            </a:r>
            <a:endParaRPr lang="ru-RU" b="1" dirty="0">
              <a:solidFill>
                <a:srgbClr val="00B050"/>
              </a:solidFill>
            </a:endParaRPr>
          </a:p>
          <a:p>
            <a:r>
              <a:rPr lang="ru-RU" dirty="0"/>
              <a:t>Что такое обмен веществ, диссимиляция и ассимиляция.</a:t>
            </a:r>
          </a:p>
          <a:p>
            <a:r>
              <a:rPr lang="ru-RU" dirty="0"/>
              <a:t>Диссимиляция у аэробных и анаэробных организмов, ее особенности.</a:t>
            </a:r>
          </a:p>
          <a:p>
            <a:r>
              <a:rPr lang="ru-RU" dirty="0"/>
              <a:t>Сколько этапов в диссимиляции, где они проходят, какие химические реакции проходят во время каждого этапа.</a:t>
            </a:r>
          </a:p>
          <a:p>
            <a:pPr marL="0" indent="0">
              <a:buNone/>
            </a:pPr>
            <a:r>
              <a:rPr lang="ru-RU" b="1" dirty="0"/>
              <a:t>Задача: </a:t>
            </a:r>
            <a:endParaRPr lang="ru-RU" b="1" dirty="0" smtClean="0"/>
          </a:p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/>
              <a:t>диссимиляцию вступило 10 молекул глюкозы. Определите количество АТФ после гликолиза, после энергетического этапа и суммарный эффект диссимиляции</a:t>
            </a:r>
            <a:r>
              <a:rPr lang="ru-RU" dirty="0" smtClean="0"/>
              <a:t>.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Решение</a:t>
            </a:r>
            <a:r>
              <a:rPr lang="ru-RU" dirty="0"/>
              <a:t>: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З</a:t>
            </a:r>
            <a:r>
              <a:rPr lang="ru-RU" dirty="0" smtClean="0"/>
              <a:t>апишем </a:t>
            </a:r>
            <a:r>
              <a:rPr lang="ru-RU" dirty="0"/>
              <a:t>уравнение гликолиза: </a:t>
            </a:r>
            <a:r>
              <a:rPr lang="ru-RU" dirty="0" smtClean="0"/>
              <a:t>C</a:t>
            </a:r>
            <a:r>
              <a:rPr lang="ru-RU" sz="1900" dirty="0" smtClean="0"/>
              <a:t>6</a:t>
            </a:r>
            <a:r>
              <a:rPr lang="ru-RU" dirty="0" smtClean="0"/>
              <a:t>H</a:t>
            </a:r>
            <a:r>
              <a:rPr lang="ru-RU" sz="1900" dirty="0" smtClean="0"/>
              <a:t>12</a:t>
            </a:r>
            <a:r>
              <a:rPr lang="ru-RU" dirty="0" smtClean="0"/>
              <a:t>O</a:t>
            </a:r>
            <a:r>
              <a:rPr lang="ru-RU" sz="1900" dirty="0" smtClean="0"/>
              <a:t>6</a:t>
            </a:r>
            <a:r>
              <a:rPr lang="ru-RU" dirty="0" smtClean="0"/>
              <a:t> </a:t>
            </a:r>
            <a:r>
              <a:rPr lang="ru-RU" dirty="0"/>
              <a:t>= 2ПВК + </a:t>
            </a:r>
            <a:r>
              <a:rPr lang="ru-RU" dirty="0" smtClean="0"/>
              <a:t>2Н</a:t>
            </a:r>
            <a:r>
              <a:rPr lang="ru-RU" sz="2200" dirty="0" smtClean="0"/>
              <a:t>2</a:t>
            </a:r>
            <a:r>
              <a:rPr lang="ru-RU" dirty="0" smtClean="0"/>
              <a:t> </a:t>
            </a:r>
            <a:r>
              <a:rPr lang="ru-RU" dirty="0"/>
              <a:t>+ 2АТФ.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Поскольку </a:t>
            </a:r>
            <a:r>
              <a:rPr lang="ru-RU" dirty="0"/>
              <a:t>из одной молекулы глюкозы образуется 2 молекулы ПВК и 2АТФ, следовательно, синтезируется 20 АТФ.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После </a:t>
            </a:r>
            <a:r>
              <a:rPr lang="ru-RU" dirty="0"/>
              <a:t>энергетического этапа диссимиляции образуется 36 молекул АТФ (при распаде 1 молекулы глюкозы), следовательно, синтезируется 360 АТФ.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Суммарный </a:t>
            </a:r>
            <a:r>
              <a:rPr lang="ru-RU" dirty="0"/>
              <a:t>эффект диссимиляции </a:t>
            </a:r>
            <a:r>
              <a:rPr lang="ru-RU" dirty="0" smtClean="0"/>
              <a:t>равен 360+20=380 </a:t>
            </a:r>
            <a:r>
              <a:rPr lang="ru-RU" dirty="0"/>
              <a:t>АТФ.</a:t>
            </a:r>
          </a:p>
        </p:txBody>
      </p:sp>
    </p:spTree>
    <p:extLst>
      <p:ext uri="{BB962C8B-B14F-4D97-AF65-F5344CB8AC3E}">
        <p14:creationId xmlns:p14="http://schemas.microsoft.com/office/powerpoint/2010/main" val="8589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899653"/>
            <a:ext cx="8229600" cy="51216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1600" b="1" u="sng" dirty="0" smtClean="0"/>
              <a:t>Исключено</a:t>
            </a:r>
            <a:r>
              <a:rPr lang="ru-RU" sz="1600" dirty="0" smtClean="0"/>
              <a:t> </a:t>
            </a:r>
            <a:r>
              <a:rPr lang="ru-RU" sz="1600" dirty="0"/>
              <a:t>задание высокого уровня сложности на анализ биологической информации — поиск и исправление ошибок в тексте биологического </a:t>
            </a:r>
            <a:r>
              <a:rPr lang="ru-RU" sz="1600" dirty="0" smtClean="0"/>
              <a:t>содержания.</a:t>
            </a:r>
          </a:p>
          <a:p>
            <a:pPr marL="0" indent="0">
              <a:buNone/>
            </a:pPr>
            <a:r>
              <a:rPr lang="ru-RU" sz="1600" b="1" dirty="0" smtClean="0"/>
              <a:t>Методологическое </a:t>
            </a:r>
            <a:r>
              <a:rPr lang="ru-RU" sz="1600" b="1" dirty="0"/>
              <a:t>задание</a:t>
            </a:r>
            <a:r>
              <a:rPr lang="ru-RU" sz="1600" dirty="0"/>
              <a:t>, которое появилось в КИМ в 2022 году, в текущем разделилось на два. Таким образом получился мини-модуль из заданий 23 и 24, где приводится описание реального биологического эксперимента.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600" b="1" u="sng" dirty="0" smtClean="0"/>
              <a:t>В </a:t>
            </a:r>
            <a:r>
              <a:rPr lang="ru-RU" sz="1600" b="1" u="sng" dirty="0"/>
              <a:t>задании 23 </a:t>
            </a:r>
            <a:r>
              <a:rPr lang="ru-RU" sz="1600" dirty="0"/>
              <a:t>повышенного уровня сложности проверяются знания по методологии эксперимента, а в </a:t>
            </a:r>
            <a:r>
              <a:rPr lang="ru-RU" sz="1600" b="1" u="sng" dirty="0"/>
              <a:t>задании 24 </a:t>
            </a:r>
            <a:r>
              <a:rPr lang="ru-RU" sz="1600" dirty="0"/>
              <a:t>высокого уровня сложности проверяются биологические знания, связанные с процессами и явлениями, наблюдаемыми в описанном эксперименте. </a:t>
            </a:r>
            <a:endParaRPr lang="ru-RU" sz="1600" dirty="0" smtClean="0"/>
          </a:p>
          <a:p>
            <a:pPr marL="0" indent="0">
              <a:buNone/>
            </a:pPr>
            <a:r>
              <a:rPr lang="ru-RU" sz="1600" dirty="0" smtClean="0"/>
              <a:t>При </a:t>
            </a:r>
            <a:r>
              <a:rPr lang="ru-RU" sz="1600" dirty="0"/>
              <a:t>подготовке к выполнению этих заданий </a:t>
            </a:r>
            <a:r>
              <a:rPr lang="ru-RU" sz="1600" b="1" dirty="0"/>
              <a:t>рекомендуется изучить алгоритм проведения биологического исследования, начиная с формулировки гипотезы и заканчивая выводами на основе полученных </a:t>
            </a:r>
            <a:r>
              <a:rPr lang="ru-RU" sz="1600" b="1" dirty="0" smtClean="0"/>
              <a:t>результатов</a:t>
            </a:r>
            <a:r>
              <a:rPr lang="ru-RU" sz="1600" dirty="0" smtClean="0"/>
              <a:t>. </a:t>
            </a:r>
          </a:p>
          <a:p>
            <a:pPr marL="0" indent="0">
              <a:buNone/>
            </a:pPr>
            <a:r>
              <a:rPr lang="ru-RU" sz="1600" b="1" dirty="0" smtClean="0"/>
              <a:t>Важно</a:t>
            </a:r>
            <a:r>
              <a:rPr lang="ru-RU" sz="1600" dirty="0" smtClean="0"/>
              <a:t> </a:t>
            </a:r>
            <a:r>
              <a:rPr lang="ru-RU" sz="1600" dirty="0"/>
              <a:t>понимать, чем отличаются экспериментальные и контрольные образцы; какие </a:t>
            </a:r>
            <a:r>
              <a:rPr lang="ru-RU" sz="1600" i="1" dirty="0"/>
              <a:t>параметры задаются экспериментатором</a:t>
            </a:r>
            <a:r>
              <a:rPr lang="ru-RU" sz="1600" dirty="0"/>
              <a:t>, а </a:t>
            </a:r>
            <a:r>
              <a:rPr lang="ru-RU" sz="1600" i="1" dirty="0"/>
              <a:t>какие будут меняться в ходе эксперимента </a:t>
            </a:r>
            <a:r>
              <a:rPr lang="ru-RU" sz="1600" dirty="0"/>
              <a:t>и </a:t>
            </a:r>
            <a:r>
              <a:rPr lang="ru-RU" sz="1600" i="1" dirty="0"/>
              <a:t>как их можно измерить</a:t>
            </a:r>
            <a:r>
              <a:rPr lang="ru-RU" sz="1600" dirty="0"/>
              <a:t>; </a:t>
            </a:r>
            <a:r>
              <a:rPr lang="ru-RU" sz="1600" i="1" dirty="0"/>
              <a:t>в каком виде </a:t>
            </a:r>
            <a:r>
              <a:rPr lang="ru-RU" sz="1600" dirty="0"/>
              <a:t>могут быть </a:t>
            </a:r>
            <a:r>
              <a:rPr lang="ru-RU" sz="1600" i="1" dirty="0"/>
              <a:t>представлены результаты</a:t>
            </a:r>
            <a:r>
              <a:rPr lang="ru-RU" sz="1600" dirty="0"/>
              <a:t>; </a:t>
            </a:r>
            <a:r>
              <a:rPr lang="ru-RU" sz="1600" i="1" dirty="0"/>
              <a:t>какие факторы могут повлиять на ход эксперимента </a:t>
            </a:r>
            <a:r>
              <a:rPr lang="ru-RU" sz="1600" dirty="0"/>
              <a:t>и снизить достоверность полученных </a:t>
            </a:r>
            <a:r>
              <a:rPr lang="ru-RU" sz="1600" dirty="0" smtClean="0"/>
              <a:t>данных (нулевая гипотеза, отрицательный контроль).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42336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CC00"/>
                </a:solidFill>
              </a:rPr>
              <a:t>Информация об изменениях во 2 части КИМ ЕГЭ 2023 г. </a:t>
            </a:r>
            <a:endParaRPr lang="ru-RU" sz="2400" dirty="0" smtClean="0">
              <a:solidFill>
                <a:srgbClr val="FFCC00"/>
              </a:solidFill>
            </a:endParaRPr>
          </a:p>
          <a:p>
            <a:pPr algn="ctr"/>
            <a:r>
              <a:rPr lang="ru-RU" sz="2400" dirty="0" smtClean="0">
                <a:solidFill>
                  <a:srgbClr val="FFCC00"/>
                </a:solidFill>
              </a:rPr>
              <a:t>в </a:t>
            </a:r>
            <a:r>
              <a:rPr lang="ru-RU" sz="2400" dirty="0">
                <a:solidFill>
                  <a:srgbClr val="FFCC00"/>
                </a:solidFill>
              </a:rPr>
              <a:t>сравнении с КИМ ЕГЭ 2022 г.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6755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144" y="-243408"/>
            <a:ext cx="3045024" cy="84513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CC00"/>
                </a:solidFill>
              </a:rPr>
              <a:t>                              Линия 29</a:t>
            </a:r>
            <a:endParaRPr lang="ru-RU" dirty="0">
              <a:solidFill>
                <a:srgbClr val="FFCC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328"/>
            <a:ext cx="2300958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71599"/>
            <a:ext cx="34385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47369"/>
              </p:ext>
            </p:extLst>
          </p:nvPr>
        </p:nvGraphicFramePr>
        <p:xfrm>
          <a:off x="395536" y="2060848"/>
          <a:ext cx="8436376" cy="310896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818184"/>
                <a:gridCol w="6618192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u="none" dirty="0" smtClean="0">
                          <a:solidFill>
                            <a:srgbClr val="00B050"/>
                          </a:solidFill>
                        </a:rPr>
                        <a:t>3.5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Закономерности наследственности, их цитологические основы. Закономерности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наследования, установленные Г. Менделем, их цитологические основы (моно-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и </a:t>
                      </a:r>
                      <a:r>
                        <a:rPr lang="ru-RU" dirty="0" err="1" smtClean="0"/>
                        <a:t>дигибридное</a:t>
                      </a:r>
                      <a:r>
                        <a:rPr lang="ru-RU" dirty="0" smtClean="0"/>
                        <a:t> скрещивание). </a:t>
                      </a:r>
                    </a:p>
                    <a:p>
                      <a:r>
                        <a:rPr lang="ru-RU" dirty="0" smtClean="0"/>
                        <a:t>Законы Т. Моргана: сцепленное наследование</a:t>
                      </a:r>
                    </a:p>
                    <a:p>
                      <a:r>
                        <a:rPr lang="ru-RU" dirty="0" smtClean="0"/>
                        <a:t>признаков, нарушение сцепления генов. </a:t>
                      </a:r>
                    </a:p>
                    <a:p>
                      <a:r>
                        <a:rPr lang="ru-RU" dirty="0" smtClean="0"/>
                        <a:t>Генетика пола. Наследование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признаков, сцепленных с полом. Взаимодействие генов. Генотип как целостная</a:t>
                      </a:r>
                    </a:p>
                    <a:p>
                      <a:r>
                        <a:rPr lang="ru-RU" dirty="0" smtClean="0"/>
                        <a:t>система. </a:t>
                      </a:r>
                    </a:p>
                    <a:p>
                      <a:r>
                        <a:rPr lang="ru-RU" dirty="0" smtClean="0"/>
                        <a:t>Генетика человека. Методы изучения генетики человека. Решение</a:t>
                      </a:r>
                      <a:r>
                        <a:rPr lang="ru-RU" baseline="0" dirty="0" smtClean="0"/>
                        <a:t>  </a:t>
                      </a:r>
                      <a:r>
                        <a:rPr lang="ru-RU" dirty="0" smtClean="0"/>
                        <a:t>генетических задач. Составление схем скрещивания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47864" y="60886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FFCC00"/>
                </a:solidFill>
              </a:rPr>
              <a:t>Решение задач по генетике на применение знаний</a:t>
            </a:r>
            <a:br>
              <a:rPr lang="ru-RU" b="1" i="1" dirty="0">
                <a:solidFill>
                  <a:srgbClr val="FFCC00"/>
                </a:solidFill>
              </a:rPr>
            </a:br>
            <a:r>
              <a:rPr lang="ru-RU" b="1" i="1" dirty="0">
                <a:solidFill>
                  <a:srgbClr val="FFCC00"/>
                </a:solidFill>
              </a:rPr>
              <a:t>в новой ситуации</a:t>
            </a:r>
          </a:p>
        </p:txBody>
      </p:sp>
    </p:spTree>
    <p:extLst>
      <p:ext uri="{BB962C8B-B14F-4D97-AF65-F5344CB8AC3E}">
        <p14:creationId xmlns:p14="http://schemas.microsoft.com/office/powerpoint/2010/main" val="316092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CC00"/>
                </a:solidFill>
              </a:rPr>
              <a:t>Некоторые правила генетики</a:t>
            </a:r>
            <a:endParaRPr lang="ru-RU" sz="3600" dirty="0">
              <a:solidFill>
                <a:srgbClr val="FFCC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8229600" cy="4525963"/>
          </a:xfrm>
        </p:spPr>
        <p:txBody>
          <a:bodyPr>
            <a:noAutofit/>
          </a:bodyPr>
          <a:lstStyle/>
          <a:p>
            <a:r>
              <a:rPr lang="ru-RU" sz="1600" dirty="0"/>
              <a:t>Каждая </a:t>
            </a:r>
            <a:r>
              <a:rPr lang="ru-RU" sz="1600" b="1" dirty="0"/>
              <a:t>гамета</a:t>
            </a:r>
            <a:r>
              <a:rPr lang="ru-RU" sz="1600" dirty="0"/>
              <a:t> получает </a:t>
            </a:r>
            <a:r>
              <a:rPr lang="ru-RU" sz="1600" b="1" dirty="0"/>
              <a:t>гаплоидный набор хромосом </a:t>
            </a:r>
            <a:r>
              <a:rPr lang="ru-RU" sz="1600" dirty="0"/>
              <a:t>(генов). Все хромосомы (гены) имеются в гаметах.</a:t>
            </a:r>
          </a:p>
          <a:p>
            <a:r>
              <a:rPr lang="ru-RU" sz="1600" b="1" dirty="0"/>
              <a:t>В каждую гамету </a:t>
            </a:r>
            <a:r>
              <a:rPr lang="ru-RU" sz="1600" dirty="0"/>
              <a:t>попадает только одна гомологичная хромосома из каждой пары (</a:t>
            </a:r>
            <a:r>
              <a:rPr lang="ru-RU" sz="1600" b="1" dirty="0"/>
              <a:t>только один ген из каждой аллели).</a:t>
            </a:r>
          </a:p>
          <a:p>
            <a:r>
              <a:rPr lang="ru-RU" sz="1600" b="1" i="1" dirty="0"/>
              <a:t>Число возможных вариантов гамет равно 2n, где n – число хромосом, содержащих гены в гетерозиготном состоянии.</a:t>
            </a:r>
          </a:p>
          <a:p>
            <a:r>
              <a:rPr lang="ru-RU" sz="1600" b="1" dirty="0"/>
              <a:t>Одну гомологичную хромосому </a:t>
            </a:r>
            <a:r>
              <a:rPr lang="ru-RU" sz="1600" dirty="0"/>
              <a:t>(один аллельный ген) из каждой пары ребенок получает </a:t>
            </a:r>
            <a:r>
              <a:rPr lang="ru-RU" sz="1600" b="1" dirty="0"/>
              <a:t>от отца</a:t>
            </a:r>
            <a:r>
              <a:rPr lang="ru-RU" sz="1600" dirty="0"/>
              <a:t>, а </a:t>
            </a:r>
            <a:r>
              <a:rPr lang="ru-RU" sz="1600" b="1" dirty="0"/>
              <a:t>другую</a:t>
            </a:r>
            <a:r>
              <a:rPr lang="ru-RU" sz="1600" dirty="0"/>
              <a:t> (другой аллельный ген) – </a:t>
            </a:r>
            <a:r>
              <a:rPr lang="ru-RU" sz="1600" b="1" dirty="0"/>
              <a:t>от матери</a:t>
            </a:r>
            <a:r>
              <a:rPr lang="ru-RU" sz="1600" dirty="0"/>
              <a:t>.</a:t>
            </a:r>
          </a:p>
          <a:p>
            <a:r>
              <a:rPr lang="ru-RU" sz="1600" b="1" dirty="0"/>
              <a:t>Гетерозиготные</a:t>
            </a:r>
            <a:r>
              <a:rPr lang="ru-RU" sz="1600" dirty="0"/>
              <a:t> организмы </a:t>
            </a:r>
            <a:r>
              <a:rPr lang="ru-RU" sz="1600" b="1" dirty="0"/>
              <a:t>при полном </a:t>
            </a:r>
            <a:r>
              <a:rPr lang="ru-RU" sz="1600" dirty="0"/>
              <a:t>доминировании всегда </a:t>
            </a:r>
            <a:r>
              <a:rPr lang="ru-RU" sz="1600" b="1" dirty="0"/>
              <a:t>проявляют доминантный признак</a:t>
            </a:r>
            <a:r>
              <a:rPr lang="ru-RU" sz="1600" dirty="0"/>
              <a:t>. Организмы с </a:t>
            </a:r>
            <a:r>
              <a:rPr lang="ru-RU" sz="1600" b="1" dirty="0"/>
              <a:t>рецессивным </a:t>
            </a:r>
            <a:r>
              <a:rPr lang="ru-RU" sz="1600" dirty="0"/>
              <a:t>признаком всегда </a:t>
            </a:r>
            <a:r>
              <a:rPr lang="ru-RU" sz="1600" b="1" dirty="0" err="1"/>
              <a:t>гомозиготны</a:t>
            </a:r>
            <a:r>
              <a:rPr lang="ru-RU" sz="1600" dirty="0"/>
              <a:t>.</a:t>
            </a:r>
          </a:p>
          <a:p>
            <a:r>
              <a:rPr lang="ru-RU" sz="1600" dirty="0" smtClean="0"/>
              <a:t>Типы наследования</a:t>
            </a:r>
          </a:p>
          <a:p>
            <a:pPr marL="0" indent="0">
              <a:buNone/>
            </a:pPr>
            <a:r>
              <a:rPr lang="ru-RU" sz="1600" b="1" i="1" dirty="0" smtClean="0"/>
              <a:t>Независимое</a:t>
            </a:r>
            <a:r>
              <a:rPr lang="ru-RU" sz="1600" dirty="0" smtClean="0"/>
              <a:t> (аутосомно-доминантное, аутосомно- рецессивное)</a:t>
            </a:r>
          </a:p>
          <a:p>
            <a:pPr marL="0" indent="0">
              <a:buNone/>
            </a:pPr>
            <a:r>
              <a:rPr lang="ru-RU" sz="1600" dirty="0" smtClean="0"/>
              <a:t>Наследование </a:t>
            </a:r>
            <a:r>
              <a:rPr lang="ru-RU" sz="1600" dirty="0"/>
              <a:t>признаков, которые кодируются генами, локализованными в разных парах хромосом, осуществляется независимо друг от друга. Перед разбором задач этого типа следует вспомнить распределение хромосом при мейозе, в результате которого в каждую гамету попадает гаплоидный набор хромосом или только одна хромосома из каждой пары</a:t>
            </a:r>
            <a:r>
              <a:rPr lang="ru-RU" sz="1600" dirty="0" smtClean="0"/>
              <a:t>.</a:t>
            </a:r>
          </a:p>
          <a:p>
            <a:pPr marL="0" indent="0">
              <a:buNone/>
            </a:pPr>
            <a:r>
              <a:rPr lang="ru-RU" sz="1600" b="1" i="1" dirty="0" smtClean="0"/>
              <a:t>Сцепленным</a:t>
            </a:r>
            <a:r>
              <a:rPr lang="ru-RU" sz="1600" dirty="0" smtClean="0"/>
              <a:t> </a:t>
            </a:r>
            <a:r>
              <a:rPr lang="ru-RU" sz="1600" dirty="0"/>
              <a:t>наследованием называется н</a:t>
            </a:r>
            <a:r>
              <a:rPr lang="ru-RU" sz="1600" dirty="0" smtClean="0"/>
              <a:t>аследование </a:t>
            </a:r>
            <a:r>
              <a:rPr lang="ru-RU" sz="1600" dirty="0"/>
              <a:t>признаков, гены которых находятся в одной паре гомологичных </a:t>
            </a:r>
            <a:r>
              <a:rPr lang="ru-RU" sz="1600" dirty="0" smtClean="0"/>
              <a:t>хромосом (</a:t>
            </a:r>
            <a:r>
              <a:rPr lang="ru-RU" sz="1600" dirty="0"/>
              <a:t>закон Моргана). Гены, расположенные в одной хромосоме, образуют группу сцепления. Число групп сцепления равно гаплоидному числу </a:t>
            </a:r>
            <a:r>
              <a:rPr lang="ru-RU" sz="1600" dirty="0" smtClean="0"/>
              <a:t>хромосом.</a:t>
            </a:r>
          </a:p>
          <a:p>
            <a:pPr marL="0" indent="0">
              <a:buNone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5406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CC00"/>
                </a:solidFill>
              </a:rPr>
              <a:t>Определение типа наследования при решении задач:</a:t>
            </a:r>
            <a:endParaRPr lang="ru-RU" sz="3600" dirty="0">
              <a:solidFill>
                <a:srgbClr val="FFCC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/>
              <a:t>1. Если, при скрещивании двух </a:t>
            </a:r>
            <a:r>
              <a:rPr lang="ru-RU" dirty="0" err="1"/>
              <a:t>фенотипически</a:t>
            </a:r>
            <a:r>
              <a:rPr lang="ru-RU" dirty="0"/>
              <a:t> одинаковых особей (по двум парам признаков) в потомстве происходит расщепление признаков в соотношении </a:t>
            </a:r>
            <a:r>
              <a:rPr lang="ru-RU" b="1" dirty="0"/>
              <a:t>9 : 3 : 3 : 1</a:t>
            </a:r>
            <a:r>
              <a:rPr lang="ru-RU" dirty="0"/>
              <a:t>, то родительские особи были дигетерозиготными – </a:t>
            </a:r>
            <a:r>
              <a:rPr lang="ru-RU" dirty="0" err="1"/>
              <a:t>АаВв</a:t>
            </a:r>
            <a:r>
              <a:rPr lang="ru-RU" dirty="0"/>
              <a:t> (</a:t>
            </a:r>
            <a:r>
              <a:rPr lang="ru-RU" dirty="0" err="1"/>
              <a:t>дигибридное</a:t>
            </a:r>
            <a:r>
              <a:rPr lang="ru-RU" dirty="0"/>
              <a:t> скрещивание).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2</a:t>
            </a:r>
            <a:r>
              <a:rPr lang="ru-RU" dirty="0"/>
              <a:t>. Если, в результате скрещивания особей, отличающихся друг от друга </a:t>
            </a:r>
            <a:r>
              <a:rPr lang="ru-RU" dirty="0" err="1"/>
              <a:t>фенотипически</a:t>
            </a:r>
            <a:r>
              <a:rPr lang="ru-RU" dirty="0"/>
              <a:t> по двум парам признаков, получается потомство, у которого наблюдается расщепление признаков в соотношении </a:t>
            </a:r>
            <a:r>
              <a:rPr lang="ru-RU" b="1" dirty="0"/>
              <a:t>1 : 1 </a:t>
            </a:r>
            <a:r>
              <a:rPr lang="ru-RU" dirty="0"/>
              <a:t>(как по фенотипу, так и по генотипу), то одна из родительских особей была </a:t>
            </a:r>
            <a:r>
              <a:rPr lang="ru-RU" dirty="0" err="1"/>
              <a:t>дигетерозиготна</a:t>
            </a:r>
            <a:r>
              <a:rPr lang="ru-RU" dirty="0"/>
              <a:t> - </a:t>
            </a:r>
            <a:r>
              <a:rPr lang="ru-RU" dirty="0" err="1"/>
              <a:t>АаВв</a:t>
            </a:r>
            <a:r>
              <a:rPr lang="ru-RU" dirty="0"/>
              <a:t>, а другая – </a:t>
            </a:r>
            <a:r>
              <a:rPr lang="ru-RU" dirty="0" err="1"/>
              <a:t>дигомозиготна</a:t>
            </a:r>
            <a:r>
              <a:rPr lang="ru-RU" dirty="0"/>
              <a:t> по рецессивному признаку – </a:t>
            </a:r>
            <a:r>
              <a:rPr lang="ru-RU" dirty="0" err="1"/>
              <a:t>аавв</a:t>
            </a:r>
            <a:r>
              <a:rPr lang="ru-RU" dirty="0"/>
              <a:t> (</a:t>
            </a:r>
            <a:r>
              <a:rPr lang="ru-RU" dirty="0" err="1"/>
              <a:t>дигибридное</a:t>
            </a:r>
            <a:r>
              <a:rPr lang="ru-RU" dirty="0"/>
              <a:t> анализирующее скрещивание, проявляется закон Т. Моргана – закон сцепленного наследования, полное сцепление генов, не нарушается кроссинговером).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3</a:t>
            </a:r>
            <a:r>
              <a:rPr lang="ru-RU" dirty="0"/>
              <a:t>. Если, в результате скрещивания особей, отличающихся друг от друга </a:t>
            </a:r>
            <a:r>
              <a:rPr lang="ru-RU" dirty="0" err="1"/>
              <a:t>фенотипически</a:t>
            </a:r>
            <a:r>
              <a:rPr lang="ru-RU" dirty="0"/>
              <a:t> по двум парам признаков, получается потомство, у которого наблюдается расщепление признаков, при чём, особей с признаками родительских форм появляется значительно больше, чем особей с </a:t>
            </a:r>
            <a:r>
              <a:rPr lang="ru-RU" dirty="0" err="1"/>
              <a:t>перекомбинированными</a:t>
            </a:r>
            <a:r>
              <a:rPr lang="ru-RU" dirty="0"/>
              <a:t> признаками (расщепление по фенотипу и генотипу </a:t>
            </a:r>
            <a:r>
              <a:rPr lang="ru-RU" b="1" dirty="0"/>
              <a:t>3:3:1:1</a:t>
            </a:r>
            <a:r>
              <a:rPr lang="ru-RU" dirty="0"/>
              <a:t>), то одна из родительских особей была </a:t>
            </a:r>
            <a:r>
              <a:rPr lang="ru-RU" dirty="0" err="1"/>
              <a:t>дигетерозиготна</a:t>
            </a:r>
            <a:r>
              <a:rPr lang="ru-RU" dirty="0"/>
              <a:t> - </a:t>
            </a:r>
            <a:r>
              <a:rPr lang="ru-RU" dirty="0" err="1"/>
              <a:t>АаВв</a:t>
            </a:r>
            <a:r>
              <a:rPr lang="ru-RU" dirty="0"/>
              <a:t>, а другая – </a:t>
            </a:r>
            <a:r>
              <a:rPr lang="ru-RU" dirty="0" err="1"/>
              <a:t>дигомозиготна</a:t>
            </a:r>
            <a:r>
              <a:rPr lang="ru-RU" dirty="0"/>
              <a:t> по рецессивному признаку - </a:t>
            </a:r>
            <a:r>
              <a:rPr lang="ru-RU" dirty="0" err="1"/>
              <a:t>аавв</a:t>
            </a:r>
            <a:r>
              <a:rPr lang="ru-RU" dirty="0"/>
              <a:t> (</a:t>
            </a:r>
            <a:r>
              <a:rPr lang="ru-RU" dirty="0" err="1"/>
              <a:t>дигибридное</a:t>
            </a:r>
            <a:r>
              <a:rPr lang="ru-RU" dirty="0"/>
              <a:t> анализирующее скрещивание; проявляется закон Т. Моргана – закон сцепленного наследования; неполное сцепление генов, нарушается кроссинговером).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4</a:t>
            </a:r>
            <a:r>
              <a:rPr lang="ru-RU" dirty="0"/>
              <a:t>. Если, признаки у человека от матери передаются сыновьям, а от отца – к дочерям («</a:t>
            </a:r>
            <a:r>
              <a:rPr lang="ru-RU" dirty="0" err="1"/>
              <a:t>крисс</a:t>
            </a:r>
            <a:r>
              <a:rPr lang="ru-RU" dirty="0"/>
              <a:t>-кросс» наследование), то гены, отвечающие за развитие этих признаков, находятся в половых хромосомах (в </a:t>
            </a:r>
            <a:r>
              <a:rPr lang="ru-RU" b="1" dirty="0" smtClean="0"/>
              <a:t>Х-хромосоме</a:t>
            </a:r>
            <a:r>
              <a:rPr lang="ru-RU" dirty="0"/>
              <a:t>) и наследуются сцеплено с полом.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5</a:t>
            </a:r>
            <a:r>
              <a:rPr lang="ru-RU" dirty="0"/>
              <a:t>. Если, у человека признак наследуется только по линии отца, то ген находится в Y-хромосоме и наследуется </a:t>
            </a:r>
            <a:r>
              <a:rPr lang="ru-RU" dirty="0" err="1"/>
              <a:t>сцепленно</a:t>
            </a:r>
            <a:r>
              <a:rPr lang="ru-RU" dirty="0"/>
              <a:t> с полом, имеющим </a:t>
            </a:r>
            <a:r>
              <a:rPr lang="ru-RU" b="1" dirty="0"/>
              <a:t>Y-хромосому</a:t>
            </a:r>
            <a:r>
              <a:rPr lang="ru-RU" dirty="0"/>
              <a:t> (</a:t>
            </a:r>
            <a:r>
              <a:rPr lang="ru-RU" dirty="0" err="1"/>
              <a:t>голандрический</a:t>
            </a:r>
            <a:r>
              <a:rPr lang="ru-RU" dirty="0"/>
              <a:t> признак).</a:t>
            </a:r>
          </a:p>
        </p:txBody>
      </p:sp>
    </p:spTree>
    <p:extLst>
      <p:ext uri="{BB962C8B-B14F-4D97-AF65-F5344CB8AC3E}">
        <p14:creationId xmlns:p14="http://schemas.microsoft.com/office/powerpoint/2010/main" val="426507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168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CC00"/>
                </a:solidFill>
              </a:rPr>
              <a:t>Разнообразие </a:t>
            </a:r>
            <a:r>
              <a:rPr lang="ru-RU" dirty="0">
                <a:solidFill>
                  <a:srgbClr val="FFCC00"/>
                </a:solidFill>
              </a:rPr>
              <a:t>генетических задач 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00B050"/>
                </a:solidFill>
              </a:rPr>
              <a:t>I </a:t>
            </a:r>
            <a:r>
              <a:rPr lang="ru-RU" sz="2400" b="1" dirty="0" smtClean="0">
                <a:solidFill>
                  <a:srgbClr val="00B050"/>
                </a:solidFill>
              </a:rPr>
              <a:t>тип. </a:t>
            </a:r>
            <a:r>
              <a:rPr lang="ru-RU" sz="2400" b="1" dirty="0" smtClean="0"/>
              <a:t>Расчетные </a:t>
            </a:r>
            <a:r>
              <a:rPr lang="ru-RU" sz="2400" b="1" dirty="0"/>
              <a:t>задачи.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B050"/>
                </a:solidFill>
              </a:rPr>
              <a:t>II </a:t>
            </a:r>
            <a:r>
              <a:rPr lang="ru-RU" sz="2400" b="1" dirty="0" smtClean="0">
                <a:solidFill>
                  <a:srgbClr val="00B050"/>
                </a:solidFill>
              </a:rPr>
              <a:t>тип. </a:t>
            </a:r>
            <a:r>
              <a:rPr lang="ru-RU" sz="2400" b="1" dirty="0" smtClean="0"/>
              <a:t>Задачи </a:t>
            </a:r>
            <a:r>
              <a:rPr lang="ru-RU" sz="2400" b="1" dirty="0"/>
              <a:t>на определение генотипа.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B050"/>
                </a:solidFill>
              </a:rPr>
              <a:t>III </a:t>
            </a:r>
            <a:r>
              <a:rPr lang="ru-RU" sz="2400" b="1" dirty="0" smtClean="0">
                <a:solidFill>
                  <a:srgbClr val="00B050"/>
                </a:solidFill>
              </a:rPr>
              <a:t>тип. </a:t>
            </a:r>
            <a:r>
              <a:rPr lang="ru-RU" sz="2400" b="1" dirty="0" smtClean="0"/>
              <a:t>Задачи </a:t>
            </a:r>
            <a:r>
              <a:rPr lang="ru-RU" sz="2400" b="1" dirty="0"/>
              <a:t>на установление типа наследования признака</a:t>
            </a:r>
            <a:r>
              <a:rPr lang="ru-RU" sz="2400" b="1" dirty="0" smtClean="0"/>
              <a:t>.</a:t>
            </a:r>
          </a:p>
          <a:p>
            <a:pPr marL="0" indent="0">
              <a:buNone/>
            </a:pPr>
            <a:endParaRPr lang="ru-RU" sz="2400" b="1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dirty="0" smtClean="0"/>
              <a:t>(</a:t>
            </a:r>
            <a:r>
              <a:rPr lang="ru-RU" sz="2400" u="sng" dirty="0" err="1" smtClean="0"/>
              <a:t>дигибридное</a:t>
            </a:r>
            <a:r>
              <a:rPr lang="ru-RU" sz="2400" u="sng" dirty="0" smtClean="0"/>
              <a:t> скрещивание: </a:t>
            </a:r>
            <a:r>
              <a:rPr lang="ru-RU" sz="2400" dirty="0" smtClean="0"/>
              <a:t>полное доминирование (А_В_),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dirty="0" smtClean="0"/>
              <a:t>неполное доминирование признаков ( А_В_), </a:t>
            </a:r>
            <a:r>
              <a:rPr lang="ru-RU" sz="2400" dirty="0" err="1" smtClean="0"/>
              <a:t>кодоминирование</a:t>
            </a:r>
            <a:r>
              <a:rPr lang="ru-RU" sz="2400" dirty="0" smtClean="0"/>
              <a:t> (АВ), сцепленное наследование (</a:t>
            </a:r>
            <a:r>
              <a:rPr lang="ru-RU" sz="2400" u="sng" dirty="0" smtClean="0"/>
              <a:t>АВ</a:t>
            </a:r>
            <a:r>
              <a:rPr lang="ru-RU" sz="2400" dirty="0" smtClean="0"/>
              <a:t>, </a:t>
            </a:r>
            <a:r>
              <a:rPr lang="ru-RU" sz="2400" u="sng" dirty="0" err="1" smtClean="0"/>
              <a:t>ав</a:t>
            </a:r>
            <a:r>
              <a:rPr lang="ru-RU" sz="2400" dirty="0" smtClean="0"/>
              <a:t>), сцепленное с полом наследование</a:t>
            </a:r>
            <a:r>
              <a:rPr lang="en-US" sz="2400" dirty="0" smtClean="0"/>
              <a:t> X</a:t>
            </a:r>
            <a:r>
              <a:rPr lang="en-US" sz="2100" u="sng" baseline="30000" dirty="0" smtClean="0">
                <a:solidFill>
                  <a:prstClr val="black"/>
                </a:solidFill>
                <a:ea typeface="Times New Roman"/>
              </a:rPr>
              <a:t>D</a:t>
            </a:r>
            <a:r>
              <a:rPr lang="ru-RU" sz="2400" dirty="0" smtClean="0"/>
              <a:t>,</a:t>
            </a:r>
            <a:r>
              <a:rPr lang="en-US" sz="2400" dirty="0" smtClean="0"/>
              <a:t> </a:t>
            </a:r>
            <a:r>
              <a:rPr lang="en-US" sz="2400" dirty="0" err="1" smtClean="0"/>
              <a:t>X</a:t>
            </a:r>
            <a:r>
              <a:rPr lang="en-US" sz="2400" u="sng" baseline="30000" dirty="0" err="1" smtClean="0">
                <a:solidFill>
                  <a:prstClr val="black"/>
                </a:solidFill>
              </a:rPr>
              <a:t>d</a:t>
            </a:r>
            <a:r>
              <a:rPr lang="en-US" sz="2800" dirty="0" smtClean="0"/>
              <a:t> </a:t>
            </a:r>
            <a:r>
              <a:rPr lang="ru-RU" sz="2400" dirty="0" smtClean="0"/>
              <a:t>,</a:t>
            </a:r>
            <a:r>
              <a:rPr lang="en-US" sz="2400" dirty="0" smtClean="0"/>
              <a:t> Y </a:t>
            </a:r>
            <a:r>
              <a:rPr lang="ru-RU" sz="2400" dirty="0" smtClean="0"/>
              <a:t>/</a:t>
            </a:r>
            <a:r>
              <a:rPr lang="en-US" sz="2400" dirty="0" smtClean="0"/>
              <a:t> </a:t>
            </a:r>
            <a:r>
              <a:rPr lang="en-US" sz="2400" dirty="0" err="1" smtClean="0"/>
              <a:t>X</a:t>
            </a:r>
            <a:r>
              <a:rPr lang="en-US" sz="2400" u="sng" baseline="30000" dirty="0" err="1" smtClean="0">
                <a:solidFill>
                  <a:prstClr val="black"/>
                </a:solidFill>
              </a:rPr>
              <a:t>a</a:t>
            </a:r>
            <a:r>
              <a:rPr lang="ru-RU" sz="2400" dirty="0" smtClean="0"/>
              <a:t>, </a:t>
            </a:r>
            <a:r>
              <a:rPr lang="en-US" sz="2400" dirty="0" smtClean="0"/>
              <a:t>Y</a:t>
            </a:r>
            <a:r>
              <a:rPr lang="en-US" sz="2100" u="sng" baseline="30000" dirty="0">
                <a:solidFill>
                  <a:prstClr val="black"/>
                </a:solidFill>
              </a:rPr>
              <a:t>A</a:t>
            </a:r>
            <a:r>
              <a:rPr lang="ru-RU" sz="2400" dirty="0" smtClean="0"/>
              <a:t> </a:t>
            </a:r>
            <a:r>
              <a:rPr lang="ru-RU" sz="2400" dirty="0" err="1" smtClean="0"/>
              <a:t>псевдоаутосомное</a:t>
            </a:r>
            <a:r>
              <a:rPr lang="ru-RU" sz="2400" dirty="0" smtClean="0"/>
              <a:t> наследование, </a:t>
            </a:r>
            <a:r>
              <a:rPr lang="ru-RU" sz="2400" b="1" dirty="0" smtClean="0">
                <a:solidFill>
                  <a:srgbClr val="00B050"/>
                </a:solidFill>
              </a:rPr>
              <a:t>комбинированные задачи!!!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364088" y="3789040"/>
            <a:ext cx="2208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75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Задача 1.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Рецессивные, сцепленные с полом гены человека вызывают заболевания гемофилия и дальтонизм, причем между этими генами происходит кроссинговер. Каких детей по фенотипу и генотипу следует ожидать от брака дигетерозиготной женщины по этим генам и здорового мужчины, а также женщины дальтоника, носителя гена гемофилии и здорового мужчины. Какие законы наследственности проявляются в данном случае?</a:t>
            </a:r>
          </a:p>
        </p:txBody>
      </p:sp>
    </p:spTree>
    <p:extLst>
      <p:ext uri="{BB962C8B-B14F-4D97-AF65-F5344CB8AC3E}">
        <p14:creationId xmlns:p14="http://schemas.microsoft.com/office/powerpoint/2010/main" val="246160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400" b="1" dirty="0" smtClean="0"/>
              <a:t>H</a:t>
            </a:r>
            <a:r>
              <a:rPr lang="ru-RU" sz="1400" b="1" dirty="0" smtClean="0"/>
              <a:t> </a:t>
            </a:r>
            <a:r>
              <a:rPr lang="ru-RU" sz="1400" b="1" dirty="0"/>
              <a:t>– нормальная свертываемость, </a:t>
            </a:r>
            <a:r>
              <a:rPr lang="en-US" sz="1400" b="1" dirty="0" smtClean="0"/>
              <a:t>h</a:t>
            </a:r>
            <a:r>
              <a:rPr lang="ru-RU" sz="1400" b="1" dirty="0" smtClean="0"/>
              <a:t> </a:t>
            </a:r>
            <a:r>
              <a:rPr lang="ru-RU" sz="1400" b="1" dirty="0"/>
              <a:t>– гемофилия,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400" b="1" dirty="0" smtClean="0"/>
              <a:t>D</a:t>
            </a:r>
            <a:r>
              <a:rPr lang="ru-RU" sz="1400" b="1" dirty="0" smtClean="0"/>
              <a:t> </a:t>
            </a:r>
            <a:r>
              <a:rPr lang="ru-RU" sz="1400" b="1" dirty="0"/>
              <a:t>– нормальное цветоощущение, </a:t>
            </a:r>
            <a:r>
              <a:rPr lang="en-US" sz="1400" b="1" dirty="0" smtClean="0"/>
              <a:t>d</a:t>
            </a:r>
            <a:r>
              <a:rPr lang="ru-RU" sz="1400" b="1" dirty="0" smtClean="0"/>
              <a:t> </a:t>
            </a:r>
            <a:r>
              <a:rPr lang="ru-RU" sz="1400" b="1" dirty="0"/>
              <a:t>– дальтонизм</a:t>
            </a:r>
            <a:r>
              <a:rPr lang="ru-RU" sz="1400" dirty="0" smtClean="0"/>
              <a:t>.</a:t>
            </a:r>
            <a:endParaRPr lang="ru-RU" sz="1400" dirty="0"/>
          </a:p>
          <a:p>
            <a:pPr marL="0" indent="0">
              <a:buNone/>
            </a:pPr>
            <a:r>
              <a:rPr lang="ru-RU" sz="2100" dirty="0"/>
              <a:t>Схема решения задачи </a:t>
            </a:r>
            <a:r>
              <a:rPr lang="ru-RU" sz="2100" dirty="0" smtClean="0"/>
              <a:t>:</a:t>
            </a:r>
            <a:endParaRPr lang="ru-RU" sz="2100" dirty="0"/>
          </a:p>
          <a:p>
            <a:pPr marL="0" indent="0">
              <a:buNone/>
            </a:pPr>
            <a:r>
              <a:rPr lang="ru-RU" sz="2100" dirty="0"/>
              <a:t>1) P	♀ </a:t>
            </a:r>
            <a:r>
              <a:rPr lang="ru-RU" sz="2100" dirty="0" smtClean="0"/>
              <a:t>X</a:t>
            </a:r>
            <a:r>
              <a:rPr lang="en-US" sz="2100" u="sng" baseline="30000" dirty="0" err="1">
                <a:ea typeface="Times New Roman"/>
              </a:rPr>
              <a:t>Hd</a:t>
            </a:r>
            <a:r>
              <a:rPr lang="en-US" sz="2100" dirty="0" err="1" smtClean="0"/>
              <a:t>X</a:t>
            </a:r>
            <a:r>
              <a:rPr lang="en-US" sz="2100" u="sng" baseline="30000" dirty="0" err="1">
                <a:ea typeface="Times New Roman"/>
              </a:rPr>
              <a:t>hD</a:t>
            </a:r>
            <a:r>
              <a:rPr lang="ru-RU" sz="2100" dirty="0" smtClean="0"/>
              <a:t>              </a:t>
            </a:r>
            <a:r>
              <a:rPr lang="en-US" sz="2100" dirty="0" smtClean="0"/>
              <a:t>X    </a:t>
            </a:r>
            <a:r>
              <a:rPr lang="ru-RU" sz="2100" dirty="0" smtClean="0"/>
              <a:t>                         </a:t>
            </a:r>
            <a:r>
              <a:rPr lang="en-US" sz="2100" dirty="0" smtClean="0"/>
              <a:t> </a:t>
            </a:r>
            <a:r>
              <a:rPr lang="ru-RU" sz="2100" dirty="0" smtClean="0"/>
              <a:t>♂X</a:t>
            </a:r>
            <a:r>
              <a:rPr lang="en-US" sz="2100" u="sng" baseline="30000" dirty="0">
                <a:ea typeface="Times New Roman"/>
              </a:rPr>
              <a:t>HD</a:t>
            </a:r>
            <a:r>
              <a:rPr lang="en-US" sz="2100" dirty="0" smtClean="0"/>
              <a:t>Y</a:t>
            </a:r>
            <a:endParaRPr lang="ru-RU" sz="2100" dirty="0"/>
          </a:p>
          <a:p>
            <a:pPr marL="0" indent="0">
              <a:spcBef>
                <a:spcPts val="0"/>
              </a:spcBef>
              <a:buNone/>
            </a:pPr>
            <a:r>
              <a:rPr lang="ru-RU" sz="2100" dirty="0"/>
              <a:t>   </a:t>
            </a:r>
            <a:r>
              <a:rPr lang="ru-RU" sz="2100" dirty="0" smtClean="0"/>
              <a:t>         </a:t>
            </a:r>
            <a:r>
              <a:rPr lang="ru-RU" sz="1600" dirty="0" smtClean="0"/>
              <a:t>норм. свёртываемость</a:t>
            </a:r>
            <a:r>
              <a:rPr lang="ru-RU" sz="1600" dirty="0"/>
              <a:t>, </a:t>
            </a:r>
            <a:r>
              <a:rPr lang="ru-RU" sz="1600" dirty="0" smtClean="0"/>
              <a:t>                    норм</a:t>
            </a:r>
            <a:r>
              <a:rPr lang="ru-RU" sz="1600" dirty="0"/>
              <a:t>. свёртываемость,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/>
              <a:t>               норм. </a:t>
            </a:r>
            <a:r>
              <a:rPr lang="ru-RU" sz="1600" dirty="0"/>
              <a:t>цветоощущение                       </a:t>
            </a:r>
            <a:r>
              <a:rPr lang="ru-RU" sz="1600" dirty="0" smtClean="0"/>
              <a:t>норм</a:t>
            </a:r>
            <a:r>
              <a:rPr lang="ru-RU" sz="1600" dirty="0"/>
              <a:t>. цветоощущение </a:t>
            </a:r>
            <a:endParaRPr lang="ru-RU" sz="1600" dirty="0" smtClean="0"/>
          </a:p>
          <a:p>
            <a:pPr marL="0" indent="0">
              <a:buNone/>
            </a:pPr>
            <a:r>
              <a:rPr lang="ru-RU" sz="2100" dirty="0" smtClean="0"/>
              <a:t>G       </a:t>
            </a:r>
            <a:r>
              <a:rPr lang="en-US" sz="2100" dirty="0" err="1" smtClean="0"/>
              <a:t>X</a:t>
            </a:r>
            <a:r>
              <a:rPr lang="en-US" sz="2100" u="sng" baseline="30000" dirty="0" err="1">
                <a:ea typeface="Times New Roman"/>
              </a:rPr>
              <a:t>Hd</a:t>
            </a:r>
            <a:r>
              <a:rPr lang="ru-RU" sz="2100" dirty="0" smtClean="0"/>
              <a:t>      </a:t>
            </a:r>
            <a:r>
              <a:rPr lang="en-US" sz="2100" dirty="0" err="1" smtClean="0"/>
              <a:t>X</a:t>
            </a:r>
            <a:r>
              <a:rPr lang="en-US" sz="2100" u="sng" baseline="30000" dirty="0" err="1">
                <a:ea typeface="Times New Roman"/>
              </a:rPr>
              <a:t>hD</a:t>
            </a:r>
            <a:r>
              <a:rPr lang="en-US" sz="2100" baseline="30000" dirty="0">
                <a:ea typeface="Times New Roman"/>
              </a:rPr>
              <a:t> </a:t>
            </a:r>
            <a:r>
              <a:rPr lang="ru-RU" sz="2100" dirty="0" smtClean="0"/>
              <a:t>   </a:t>
            </a:r>
            <a:r>
              <a:rPr lang="en-US" sz="2100" dirty="0"/>
              <a:t>X</a:t>
            </a:r>
            <a:r>
              <a:rPr lang="en-US" sz="2100" u="sng" baseline="30000" dirty="0">
                <a:ea typeface="Times New Roman"/>
              </a:rPr>
              <a:t>HD</a:t>
            </a:r>
            <a:r>
              <a:rPr lang="en-US" sz="2100" baseline="30000" dirty="0">
                <a:ea typeface="Times New Roman"/>
              </a:rPr>
              <a:t> </a:t>
            </a:r>
            <a:r>
              <a:rPr lang="en-US" sz="2100" dirty="0"/>
              <a:t>     </a:t>
            </a:r>
            <a:r>
              <a:rPr lang="en-US" sz="2100" dirty="0" err="1"/>
              <a:t>X</a:t>
            </a:r>
            <a:r>
              <a:rPr lang="en-US" sz="2100" u="sng" baseline="30000" dirty="0" err="1">
                <a:ea typeface="Times New Roman"/>
              </a:rPr>
              <a:t>hd</a:t>
            </a:r>
            <a:r>
              <a:rPr lang="en-US" sz="2100" baseline="30000" dirty="0">
                <a:ea typeface="Times New Roman"/>
              </a:rPr>
              <a:t> </a:t>
            </a:r>
            <a:r>
              <a:rPr lang="ru-RU" sz="2100" baseline="30000" dirty="0" smtClean="0">
                <a:ea typeface="Times New Roman"/>
              </a:rPr>
              <a:t>       </a:t>
            </a:r>
            <a:r>
              <a:rPr lang="ru-RU" sz="4300" baseline="30000" dirty="0" smtClean="0">
                <a:ea typeface="Times New Roman"/>
              </a:rPr>
              <a:t>                 </a:t>
            </a:r>
            <a:r>
              <a:rPr lang="en-US" sz="2100" dirty="0" smtClean="0"/>
              <a:t>X</a:t>
            </a:r>
            <a:r>
              <a:rPr lang="en-US" sz="2100" baseline="30000" dirty="0" smtClean="0">
                <a:ea typeface="Times New Roman"/>
              </a:rPr>
              <a:t>HD</a:t>
            </a:r>
            <a:r>
              <a:rPr lang="ru-RU" sz="2100" dirty="0" smtClean="0"/>
              <a:t>           </a:t>
            </a:r>
            <a:r>
              <a:rPr lang="en-US" sz="2100" dirty="0"/>
              <a:t>Y</a:t>
            </a:r>
            <a:r>
              <a:rPr lang="ru-RU" sz="2100" dirty="0"/>
              <a:t>   </a:t>
            </a:r>
            <a:endParaRPr lang="en-US" sz="2100" dirty="0"/>
          </a:p>
          <a:p>
            <a:pPr marL="0" indent="0">
              <a:buNone/>
            </a:pPr>
            <a:r>
              <a:rPr lang="ru-RU" sz="2100" dirty="0" smtClean="0"/>
              <a:t>F1</a:t>
            </a:r>
            <a:r>
              <a:rPr lang="ru-RU" dirty="0" smtClean="0"/>
              <a:t> 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213130"/>
              </p:ext>
            </p:extLst>
          </p:nvPr>
        </p:nvGraphicFramePr>
        <p:xfrm>
          <a:off x="1763688" y="3429000"/>
          <a:ext cx="4906890" cy="3169920"/>
        </p:xfrm>
        <a:graphic>
          <a:graphicData uri="http://schemas.openxmlformats.org/drawingml/2006/table">
            <a:tbl>
              <a:tblPr/>
              <a:tblGrid>
                <a:gridCol w="817815"/>
                <a:gridCol w="406321"/>
                <a:gridCol w="1008112"/>
                <a:gridCol w="864096"/>
                <a:gridCol w="864096"/>
                <a:gridCol w="946450"/>
              </a:tblGrid>
              <a:tr h="383877">
                <a:tc>
                  <a:txBody>
                    <a:bodyPr/>
                    <a:lstStyle/>
                    <a:p>
                      <a:r>
                        <a:rPr lang="ru-RU" sz="1400" dirty="0">
                          <a:effectLst/>
                        </a:rPr>
                        <a:t>Гаметы:</a:t>
                      </a: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</a:rPr>
                        <a:t>♀</a:t>
                      </a:r>
                    </a:p>
                    <a:p>
                      <a:pPr algn="ctr"/>
                      <a:endParaRPr lang="ru-RU" sz="1600" dirty="0">
                        <a:effectLst/>
                      </a:endParaRP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800" b="0" i="0" u="none" strike="noStrike" kern="1200" cap="none" spc="0" normalizeH="0" baseline="30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+mn-cs"/>
                        </a:rPr>
                        <a:t>Hd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dirty="0">
                          <a:effectLst/>
                        </a:rPr>
                        <a:t>  </a:t>
                      </a: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800" b="0" i="0" u="none" strike="noStrike" kern="1200" cap="none" spc="0" normalizeH="0" baseline="30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+mn-cs"/>
                        </a:rPr>
                        <a:t>hD</a:t>
                      </a:r>
                      <a:r>
                        <a:rPr lang="en-US" sz="2400" dirty="0">
                          <a:effectLst/>
                        </a:rPr>
                        <a:t>  </a:t>
                      </a: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+mn-cs"/>
                        </a:rPr>
                        <a:t>HD </a:t>
                      </a:r>
                      <a:r>
                        <a:rPr lang="en-US" sz="2400" dirty="0">
                          <a:effectLst/>
                        </a:rPr>
                        <a:t>   </a:t>
                      </a: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800" b="0" i="0" u="none" strike="noStrike" kern="1200" cap="none" spc="0" normalizeH="0" baseline="30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+mn-cs"/>
                        </a:rPr>
                        <a:t>hd</a:t>
                      </a:r>
                      <a:r>
                        <a:rPr lang="en-US" sz="2400" dirty="0">
                          <a:effectLst/>
                        </a:rPr>
                        <a:t>  </a:t>
                      </a: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031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</a:rPr>
                        <a:t>♂</a:t>
                      </a:r>
                    </a:p>
                  </a:txBody>
                  <a:tcPr marL="57150" marR="57150" marT="57150" marB="57150" anchor="b">
                    <a:lnL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400" dirty="0">
                        <a:effectLst/>
                      </a:endParaRP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3877"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effectLst/>
                        </a:rPr>
                        <a:t> 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+mn-cs"/>
                        </a:rPr>
                        <a:t>HD</a:t>
                      </a:r>
                      <a:endParaRPr lang="en-US" sz="2400" dirty="0">
                        <a:effectLst/>
                      </a:endParaRP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800" b="0" i="0" u="none" strike="noStrike" kern="1200" cap="none" spc="0" normalizeH="0" baseline="30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+mn-cs"/>
                        </a:rPr>
                        <a:t>HD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800" b="0" i="0" u="none" strike="noStrike" kern="1200" cap="none" spc="0" normalizeH="0" baseline="30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+mn-cs"/>
                        </a:rPr>
                        <a:t>Hd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/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lang="ru-RU" sz="1400" dirty="0" smtClean="0">
                          <a:effectLst/>
                        </a:rPr>
                        <a:t>норм.</a:t>
                      </a:r>
                      <a:r>
                        <a:rPr lang="ru-RU" sz="1400" baseline="0" dirty="0" smtClean="0">
                          <a:effectLst/>
                        </a:rPr>
                        <a:t> норм.</a:t>
                      </a:r>
                      <a:endParaRPr lang="ru-RU" sz="1400" dirty="0">
                        <a:effectLst/>
                      </a:endParaRP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800" b="0" i="0" u="none" strike="noStrike" kern="1200" cap="none" spc="0" normalizeH="0" baseline="30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+mn-cs"/>
                        </a:rPr>
                        <a:t>HD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800" b="0" i="0" u="none" strike="noStrike" kern="1200" cap="none" spc="0" normalizeH="0" baseline="30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+mn-cs"/>
                        </a:rPr>
                        <a:t>hD</a:t>
                      </a:r>
                      <a:r>
                        <a:rPr lang="en-US" sz="1400" dirty="0">
                          <a:effectLst/>
                        </a:rPr>
                        <a:t/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норм. норм.</a:t>
                      </a:r>
                    </a:p>
                    <a:p>
                      <a:pPr algn="ctr"/>
                      <a:endParaRPr lang="ru-RU" sz="1400" dirty="0">
                        <a:effectLst/>
                      </a:endParaRP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+mn-cs"/>
                        </a:rPr>
                        <a:t>HD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+mn-cs"/>
                        </a:rPr>
                        <a:t>HD</a:t>
                      </a:r>
                      <a:r>
                        <a:rPr lang="en-US" sz="1400" dirty="0">
                          <a:effectLst/>
                        </a:rPr>
                        <a:t/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норм. норм.</a:t>
                      </a:r>
                    </a:p>
                    <a:p>
                      <a:pPr algn="ctr"/>
                      <a:endParaRPr lang="ru-RU" sz="1400" dirty="0">
                        <a:effectLst/>
                      </a:endParaRP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800" b="0" i="0" u="none" strike="noStrike" kern="1200" cap="none" spc="0" normalizeH="0" baseline="30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+mn-cs"/>
                        </a:rPr>
                        <a:t>HD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800" b="0" i="0" u="none" strike="noStrike" kern="1200" cap="none" spc="0" normalizeH="0" baseline="30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+mn-cs"/>
                        </a:rPr>
                        <a:t>hd</a:t>
                      </a:r>
                      <a:r>
                        <a:rPr lang="en-US" sz="1400" dirty="0">
                          <a:effectLst/>
                        </a:rPr>
                        <a:t/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норм. норм.</a:t>
                      </a:r>
                    </a:p>
                    <a:p>
                      <a:pPr algn="ctr"/>
                      <a:endParaRPr lang="ru-RU" sz="1400" dirty="0">
                        <a:effectLst/>
                      </a:endParaRP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3877"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effectLst/>
                        </a:rPr>
                        <a:t> </a:t>
                      </a:r>
                      <a:r>
                        <a:rPr kumimoji="0" lang="en-US" sz="18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  <a:endParaRPr kumimoji="0" lang="en-US" sz="1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800" b="0" i="0" u="none" strike="noStrike" kern="1200" cap="none" spc="0" normalizeH="0" baseline="30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+mn-cs"/>
                        </a:rPr>
                        <a:t>Hd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норм. 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дальт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800" b="0" i="0" u="none" strike="noStrike" kern="1200" cap="none" spc="0" normalizeH="0" baseline="30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+mn-cs"/>
                        </a:rPr>
                        <a:t>hD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гемоф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норм.</a:t>
                      </a: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+mn-cs"/>
                        </a:rPr>
                        <a:t>HD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норм. норм.</a:t>
                      </a: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800" b="0" i="0" u="none" strike="noStrike" kern="1200" cap="none" spc="0" normalizeH="0" baseline="30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+mn-cs"/>
                        </a:rPr>
                        <a:t>hd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гемоф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дальт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467544" y="1932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FFCC00"/>
                </a:solidFill>
              </a:rPr>
              <a:t>Схема решения задачи включает: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746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5578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3600" dirty="0">
                <a:solidFill>
                  <a:srgbClr val="FFCC00"/>
                </a:solidFill>
                <a:ea typeface="+mn-ea"/>
                <a:cs typeface="+mn-cs"/>
              </a:rPr>
              <a:t>Схема решения задачи включает:</a:t>
            </a:r>
            <a:r>
              <a:rPr lang="ru-RU" sz="36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36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36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36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sz="8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/>
              <a:t>Генотипы и фенотипы детей в 1 браке: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prstClr val="black"/>
                </a:solidFill>
              </a:rPr>
              <a:t>♀- девочки</a:t>
            </a:r>
            <a:endParaRPr lang="ru-RU" sz="1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solidFill>
                  <a:srgbClr val="00B050"/>
                </a:solidFill>
              </a:rPr>
              <a:t>1/8</a:t>
            </a:r>
            <a:r>
              <a:rPr lang="ru-RU" sz="1800" dirty="0">
                <a:solidFill>
                  <a:prstClr val="black"/>
                </a:solidFill>
              </a:rPr>
              <a:t> </a:t>
            </a:r>
            <a:r>
              <a:rPr lang="ru-RU" sz="1800" dirty="0" smtClean="0"/>
              <a:t>♀ </a:t>
            </a:r>
            <a:r>
              <a:rPr lang="en-US" sz="1800" dirty="0" err="1" smtClean="0">
                <a:solidFill>
                  <a:srgbClr val="000000"/>
                </a:solidFill>
              </a:rPr>
              <a:t>X</a:t>
            </a:r>
            <a:r>
              <a:rPr lang="en-US" sz="1800" baseline="30000" dirty="0" err="1" smtClean="0">
                <a:solidFill>
                  <a:srgbClr val="000000"/>
                </a:solidFill>
                <a:ea typeface="Times New Roman"/>
              </a:rPr>
              <a:t>HD</a:t>
            </a:r>
            <a:r>
              <a:rPr lang="en-US" sz="1800" dirty="0" err="1" smtClean="0">
                <a:solidFill>
                  <a:srgbClr val="000000"/>
                </a:solidFill>
              </a:rPr>
              <a:t>X</a:t>
            </a:r>
            <a:r>
              <a:rPr lang="en-US" sz="1800" baseline="30000" dirty="0" err="1" smtClean="0">
                <a:solidFill>
                  <a:srgbClr val="000000"/>
                </a:solidFill>
                <a:ea typeface="Times New Roman"/>
              </a:rPr>
              <a:t>H</a:t>
            </a:r>
            <a:r>
              <a:rPr lang="en-US" sz="1800" baseline="30000" dirty="0" err="1" smtClean="0">
                <a:solidFill>
                  <a:srgbClr val="FF0000"/>
                </a:solidFill>
                <a:ea typeface="Times New Roman"/>
              </a:rPr>
              <a:t>d</a:t>
            </a:r>
            <a:endParaRPr lang="ru-RU" sz="1800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solidFill>
                  <a:srgbClr val="00B050"/>
                </a:solidFill>
              </a:rPr>
              <a:t>1/8</a:t>
            </a:r>
            <a:r>
              <a:rPr lang="ru-RU" sz="1800" dirty="0">
                <a:solidFill>
                  <a:prstClr val="black"/>
                </a:solidFill>
              </a:rPr>
              <a:t> </a:t>
            </a:r>
            <a:r>
              <a:rPr lang="ru-RU" sz="1800" dirty="0" smtClean="0">
                <a:solidFill>
                  <a:prstClr val="black"/>
                </a:solidFill>
              </a:rPr>
              <a:t>♀ </a:t>
            </a:r>
            <a:r>
              <a:rPr lang="en-US" sz="1800" dirty="0" smtClean="0">
                <a:solidFill>
                  <a:srgbClr val="000000"/>
                </a:solidFill>
              </a:rPr>
              <a:t>X</a:t>
            </a:r>
            <a:r>
              <a:rPr lang="en-US" sz="1800" baseline="30000" dirty="0" smtClean="0">
                <a:solidFill>
                  <a:srgbClr val="000000"/>
                </a:solidFill>
                <a:ea typeface="Times New Roman"/>
              </a:rPr>
              <a:t>HD</a:t>
            </a:r>
            <a:r>
              <a:rPr lang="en-US" sz="1800" dirty="0" smtClean="0">
                <a:solidFill>
                  <a:srgbClr val="000000"/>
                </a:solidFill>
              </a:rPr>
              <a:t>X</a:t>
            </a:r>
            <a:r>
              <a:rPr lang="en-US" sz="1800" baseline="30000" dirty="0" smtClean="0">
                <a:solidFill>
                  <a:srgbClr val="000000"/>
                </a:solidFill>
                <a:ea typeface="Times New Roman"/>
              </a:rPr>
              <a:t>HD</a:t>
            </a:r>
            <a:r>
              <a:rPr lang="ru-RU" sz="1800" baseline="30000" dirty="0" smtClean="0">
                <a:solidFill>
                  <a:srgbClr val="000000"/>
                </a:solidFill>
                <a:ea typeface="Times New Roman"/>
              </a:rPr>
              <a:t>                         </a:t>
            </a:r>
            <a:r>
              <a:rPr lang="ru-RU" sz="1800" dirty="0" smtClean="0">
                <a:solidFill>
                  <a:srgbClr val="000000"/>
                </a:solidFill>
              </a:rPr>
              <a:t>норм</a:t>
            </a:r>
            <a:r>
              <a:rPr lang="ru-RU" sz="1800" dirty="0">
                <a:solidFill>
                  <a:srgbClr val="000000"/>
                </a:solidFill>
              </a:rPr>
              <a:t>. свёртываемость, </a:t>
            </a:r>
            <a:endParaRPr lang="ru-RU" sz="1800" dirty="0" smtClean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solidFill>
                  <a:srgbClr val="00B050"/>
                </a:solidFill>
              </a:rPr>
              <a:t>1/8</a:t>
            </a:r>
            <a:r>
              <a:rPr lang="ru-RU" sz="1800" dirty="0">
                <a:solidFill>
                  <a:prstClr val="black"/>
                </a:solidFill>
              </a:rPr>
              <a:t> </a:t>
            </a:r>
            <a:r>
              <a:rPr lang="ru-RU" sz="1800" dirty="0" smtClean="0">
                <a:solidFill>
                  <a:prstClr val="black"/>
                </a:solidFill>
              </a:rPr>
              <a:t>♀ </a:t>
            </a:r>
            <a:r>
              <a:rPr lang="en-US" sz="1800" dirty="0" err="1">
                <a:solidFill>
                  <a:prstClr val="black"/>
                </a:solidFill>
              </a:rPr>
              <a:t>X</a:t>
            </a:r>
            <a:r>
              <a:rPr lang="en-US" sz="1800" baseline="30000" dirty="0" err="1">
                <a:solidFill>
                  <a:srgbClr val="000000"/>
                </a:solidFill>
                <a:ea typeface="Times New Roman"/>
              </a:rPr>
              <a:t>HD</a:t>
            </a:r>
            <a:r>
              <a:rPr lang="en-US" sz="1800" dirty="0" err="1">
                <a:solidFill>
                  <a:prstClr val="black"/>
                </a:solidFill>
              </a:rPr>
              <a:t>X</a:t>
            </a:r>
            <a:r>
              <a:rPr lang="en-US" sz="1800" baseline="30000" dirty="0" err="1">
                <a:solidFill>
                  <a:srgbClr val="000000"/>
                </a:solidFill>
                <a:ea typeface="Times New Roman"/>
              </a:rPr>
              <a:t>hD</a:t>
            </a:r>
            <a:r>
              <a:rPr lang="ru-RU" sz="1800" dirty="0">
                <a:solidFill>
                  <a:prstClr val="black"/>
                </a:solidFill>
              </a:rPr>
              <a:t>             </a:t>
            </a:r>
            <a:r>
              <a:rPr lang="ru-RU" sz="1800" dirty="0" smtClean="0">
                <a:solidFill>
                  <a:srgbClr val="000000"/>
                </a:solidFill>
              </a:rPr>
              <a:t>норм. </a:t>
            </a:r>
            <a:r>
              <a:rPr lang="ru-RU" sz="1800" dirty="0" err="1">
                <a:solidFill>
                  <a:srgbClr val="000000"/>
                </a:solidFill>
              </a:rPr>
              <a:t>ц</a:t>
            </a:r>
            <a:r>
              <a:rPr lang="ru-RU" sz="1800" dirty="0" err="1" smtClean="0">
                <a:solidFill>
                  <a:srgbClr val="000000"/>
                </a:solidFill>
              </a:rPr>
              <a:t>ветовосприятие</a:t>
            </a:r>
            <a:endParaRPr lang="ru-RU" sz="18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solidFill>
                  <a:srgbClr val="00B050"/>
                </a:solidFill>
              </a:rPr>
              <a:t>1/8</a:t>
            </a:r>
            <a:r>
              <a:rPr lang="ru-RU" sz="1800" dirty="0">
                <a:solidFill>
                  <a:prstClr val="black"/>
                </a:solidFill>
              </a:rPr>
              <a:t> </a:t>
            </a:r>
            <a:r>
              <a:rPr lang="ru-RU" sz="1800" dirty="0" smtClean="0">
                <a:solidFill>
                  <a:prstClr val="black"/>
                </a:solidFill>
              </a:rPr>
              <a:t>♀ </a:t>
            </a:r>
            <a:r>
              <a:rPr lang="en-US" sz="1800" dirty="0" err="1" smtClean="0">
                <a:solidFill>
                  <a:srgbClr val="000000"/>
                </a:solidFill>
              </a:rPr>
              <a:t>X</a:t>
            </a:r>
            <a:r>
              <a:rPr lang="en-US" sz="1800" baseline="30000" dirty="0" err="1" smtClean="0">
                <a:solidFill>
                  <a:srgbClr val="000000"/>
                </a:solidFill>
                <a:ea typeface="Times New Roman"/>
              </a:rPr>
              <a:t>HD</a:t>
            </a:r>
            <a:r>
              <a:rPr lang="en-US" sz="1800" dirty="0" err="1" smtClean="0">
                <a:solidFill>
                  <a:srgbClr val="000000"/>
                </a:solidFill>
              </a:rPr>
              <a:t>X</a:t>
            </a:r>
            <a:r>
              <a:rPr lang="en-US" sz="1800" baseline="30000" dirty="0" err="1" smtClean="0">
                <a:solidFill>
                  <a:srgbClr val="FF0000"/>
                </a:solidFill>
                <a:ea typeface="Times New Roman"/>
              </a:rPr>
              <a:t>hd</a:t>
            </a:r>
            <a:r>
              <a:rPr lang="ru-RU" sz="1800" baseline="30000" dirty="0" smtClean="0">
                <a:solidFill>
                  <a:srgbClr val="FF0000"/>
                </a:solidFill>
                <a:ea typeface="Times New Roman"/>
              </a:rPr>
              <a:t> </a:t>
            </a:r>
            <a:r>
              <a:rPr lang="ru-RU" sz="1800" baseline="30000" dirty="0" smtClean="0">
                <a:solidFill>
                  <a:srgbClr val="000000"/>
                </a:solidFill>
                <a:ea typeface="Times New Roman"/>
              </a:rPr>
              <a:t>                       </a:t>
            </a:r>
            <a:r>
              <a:rPr lang="ru-RU" sz="2400" b="1" baseline="30000" dirty="0" smtClean="0">
                <a:solidFill>
                  <a:srgbClr val="000000"/>
                </a:solidFill>
                <a:ea typeface="Times New Roman"/>
              </a:rPr>
              <a:t>100% здоровы</a:t>
            </a:r>
            <a:r>
              <a:rPr lang="en-US" sz="1800" dirty="0">
                <a:solidFill>
                  <a:srgbClr val="000000"/>
                </a:solidFill>
              </a:rPr>
              <a:t/>
            </a:r>
            <a:br>
              <a:rPr lang="en-US" sz="1800" dirty="0">
                <a:solidFill>
                  <a:srgbClr val="000000"/>
                </a:solidFill>
              </a:rPr>
            </a:br>
            <a:endParaRPr lang="ru-RU" sz="18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♂</a:t>
            </a:r>
            <a:r>
              <a:rPr lang="ru-RU" sz="1800" dirty="0" smtClean="0">
                <a:solidFill>
                  <a:srgbClr val="000000"/>
                </a:solidFill>
              </a:rPr>
              <a:t>- мальчики</a:t>
            </a:r>
            <a:endParaRPr lang="ru-RU" sz="1800" dirty="0"/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solidFill>
                  <a:srgbClr val="00B050"/>
                </a:solidFill>
              </a:rPr>
              <a:t>1/8</a:t>
            </a:r>
            <a:r>
              <a:rPr lang="ru-RU" sz="1800" dirty="0">
                <a:solidFill>
                  <a:prstClr val="black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♂ </a:t>
            </a:r>
            <a:r>
              <a:rPr lang="en-US" sz="1800" dirty="0" err="1" smtClean="0">
                <a:solidFill>
                  <a:srgbClr val="000000"/>
                </a:solidFill>
              </a:rPr>
              <a:t>X</a:t>
            </a:r>
            <a:r>
              <a:rPr lang="en-US" sz="1800" baseline="30000" dirty="0" err="1" smtClean="0">
                <a:solidFill>
                  <a:srgbClr val="000000"/>
                </a:solidFill>
                <a:ea typeface="Times New Roman"/>
              </a:rPr>
              <a:t>Hd</a:t>
            </a:r>
            <a:r>
              <a:rPr lang="ru-RU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Y</a:t>
            </a:r>
            <a:r>
              <a:rPr lang="ru-RU" sz="1800" dirty="0" smtClean="0">
                <a:solidFill>
                  <a:srgbClr val="000000"/>
                </a:solidFill>
              </a:rPr>
              <a:t>-</a:t>
            </a:r>
            <a:r>
              <a:rPr lang="ru-RU" sz="1800" dirty="0">
                <a:solidFill>
                  <a:srgbClr val="000000"/>
                </a:solidFill>
              </a:rPr>
              <a:t> норм. с</a:t>
            </a:r>
            <a:r>
              <a:rPr lang="ru-RU" sz="1800" dirty="0" smtClean="0">
                <a:solidFill>
                  <a:srgbClr val="000000"/>
                </a:solidFill>
              </a:rPr>
              <a:t>вёртываемость, дальтонизм</a:t>
            </a:r>
            <a:endParaRPr lang="ru-RU" sz="1800" dirty="0"/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>
                <a:solidFill>
                  <a:srgbClr val="00B050"/>
                </a:solidFill>
              </a:rPr>
              <a:t>1/8</a:t>
            </a:r>
            <a:r>
              <a:rPr lang="ru-RU" sz="1800" dirty="0">
                <a:solidFill>
                  <a:prstClr val="black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♂ </a:t>
            </a:r>
            <a:r>
              <a:rPr lang="en-US" sz="1800" dirty="0" err="1" smtClean="0">
                <a:solidFill>
                  <a:srgbClr val="000000"/>
                </a:solidFill>
              </a:rPr>
              <a:t>X</a:t>
            </a:r>
            <a:r>
              <a:rPr lang="en-US" sz="1800" baseline="30000" dirty="0" err="1" smtClean="0">
                <a:solidFill>
                  <a:srgbClr val="000000"/>
                </a:solidFill>
                <a:ea typeface="Times New Roman"/>
              </a:rPr>
              <a:t>hD</a:t>
            </a:r>
            <a:r>
              <a:rPr lang="en-US" sz="1800" dirty="0">
                <a:solidFill>
                  <a:srgbClr val="000000"/>
                </a:solidFill>
              </a:rPr>
              <a:t> </a:t>
            </a:r>
            <a:r>
              <a:rPr lang="en-US" sz="1800" dirty="0" smtClean="0">
                <a:solidFill>
                  <a:srgbClr val="000000"/>
                </a:solidFill>
              </a:rPr>
              <a:t>Y</a:t>
            </a:r>
            <a:r>
              <a:rPr lang="ru-RU" sz="1800" dirty="0" smtClean="0"/>
              <a:t>- </a:t>
            </a:r>
            <a:r>
              <a:rPr lang="ru-RU" sz="1800" dirty="0" smtClean="0">
                <a:solidFill>
                  <a:srgbClr val="000000"/>
                </a:solidFill>
              </a:rPr>
              <a:t>гемофилия,  </a:t>
            </a:r>
            <a:r>
              <a:rPr lang="ru-RU" sz="1800" dirty="0">
                <a:solidFill>
                  <a:srgbClr val="000000"/>
                </a:solidFill>
              </a:rPr>
              <a:t>норм. </a:t>
            </a:r>
            <a:r>
              <a:rPr lang="ru-RU" sz="1800" dirty="0" err="1">
                <a:solidFill>
                  <a:srgbClr val="000000"/>
                </a:solidFill>
              </a:rPr>
              <a:t>цветовосприятие</a:t>
            </a:r>
            <a:endParaRPr lang="ru-RU" sz="1800" dirty="0">
              <a:solidFill>
                <a:srgbClr val="000000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>
                <a:solidFill>
                  <a:srgbClr val="00B050"/>
                </a:solidFill>
              </a:rPr>
              <a:t>1/8</a:t>
            </a:r>
            <a:r>
              <a:rPr lang="ru-RU" sz="1800" dirty="0">
                <a:solidFill>
                  <a:prstClr val="black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♂ X</a:t>
            </a:r>
            <a:r>
              <a:rPr lang="en-US" sz="1800" baseline="30000" dirty="0" smtClean="0">
                <a:solidFill>
                  <a:srgbClr val="000000"/>
                </a:solidFill>
                <a:ea typeface="Times New Roman"/>
              </a:rPr>
              <a:t>HD</a:t>
            </a:r>
            <a:r>
              <a:rPr lang="en-US" sz="1800" dirty="0" smtClean="0">
                <a:solidFill>
                  <a:srgbClr val="000000"/>
                </a:solidFill>
              </a:rPr>
              <a:t>Y</a:t>
            </a:r>
            <a:r>
              <a:rPr lang="ru-RU" sz="1800" dirty="0" smtClean="0"/>
              <a:t>- </a:t>
            </a:r>
            <a:r>
              <a:rPr lang="ru-RU" sz="1800" dirty="0">
                <a:solidFill>
                  <a:srgbClr val="000000"/>
                </a:solidFill>
              </a:rPr>
              <a:t>норм. с</a:t>
            </a:r>
            <a:r>
              <a:rPr lang="ru-RU" sz="1800" dirty="0" smtClean="0">
                <a:solidFill>
                  <a:srgbClr val="000000"/>
                </a:solidFill>
              </a:rPr>
              <a:t>вёртываемость, </a:t>
            </a:r>
            <a:r>
              <a:rPr lang="ru-RU" sz="1800" dirty="0">
                <a:solidFill>
                  <a:srgbClr val="000000"/>
                </a:solidFill>
              </a:rPr>
              <a:t>норм. </a:t>
            </a:r>
            <a:r>
              <a:rPr lang="ru-RU" sz="1800" dirty="0" err="1">
                <a:solidFill>
                  <a:srgbClr val="000000"/>
                </a:solidFill>
              </a:rPr>
              <a:t>ц</a:t>
            </a:r>
            <a:r>
              <a:rPr lang="ru-RU" sz="1800" dirty="0" err="1" smtClean="0">
                <a:solidFill>
                  <a:srgbClr val="000000"/>
                </a:solidFill>
              </a:rPr>
              <a:t>ветовосприятие</a:t>
            </a:r>
            <a:r>
              <a:rPr lang="ru-RU" sz="1800" dirty="0" smtClean="0">
                <a:solidFill>
                  <a:srgbClr val="000000"/>
                </a:solidFill>
              </a:rPr>
              <a:t> </a:t>
            </a:r>
            <a:endParaRPr lang="ru-RU" sz="18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solidFill>
                  <a:srgbClr val="00B050"/>
                </a:solidFill>
              </a:rPr>
              <a:t>1/8</a:t>
            </a:r>
            <a:r>
              <a:rPr lang="ru-RU" sz="1800" dirty="0">
                <a:solidFill>
                  <a:prstClr val="black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♂ </a:t>
            </a:r>
            <a:r>
              <a:rPr lang="en-US" sz="1800" dirty="0" err="1" smtClean="0">
                <a:solidFill>
                  <a:srgbClr val="000000"/>
                </a:solidFill>
              </a:rPr>
              <a:t>X</a:t>
            </a:r>
            <a:r>
              <a:rPr lang="en-US" sz="1800" baseline="30000" dirty="0" err="1" smtClean="0">
                <a:solidFill>
                  <a:srgbClr val="000000"/>
                </a:solidFill>
                <a:ea typeface="Times New Roman"/>
              </a:rPr>
              <a:t>hd</a:t>
            </a:r>
            <a:r>
              <a:rPr lang="en-US" sz="1800" dirty="0" err="1" smtClean="0">
                <a:solidFill>
                  <a:srgbClr val="000000"/>
                </a:solidFill>
              </a:rPr>
              <a:t>Y</a:t>
            </a:r>
            <a:r>
              <a:rPr lang="ru-RU" sz="1800" dirty="0" smtClean="0"/>
              <a:t>- </a:t>
            </a:r>
            <a:r>
              <a:rPr lang="ru-RU" sz="1800" dirty="0" smtClean="0">
                <a:solidFill>
                  <a:srgbClr val="000000"/>
                </a:solidFill>
              </a:rPr>
              <a:t>гемофилия, дальтонизм</a:t>
            </a:r>
            <a:endParaRPr lang="ru-RU" sz="1800" dirty="0"/>
          </a:p>
          <a:p>
            <a:pPr marL="0" indent="0">
              <a:buNone/>
            </a:pPr>
            <a:endParaRPr lang="ru-RU" sz="1800" dirty="0"/>
          </a:p>
        </p:txBody>
      </p:sp>
      <p:sp>
        <p:nvSpPr>
          <p:cNvPr id="4" name="Правая фигурная скобка 3"/>
          <p:cNvSpPr/>
          <p:nvPr/>
        </p:nvSpPr>
        <p:spPr>
          <a:xfrm>
            <a:off x="1768868" y="2290216"/>
            <a:ext cx="504056" cy="1008112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31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1600" dirty="0" smtClean="0">
                <a:solidFill>
                  <a:prstClr val="black"/>
                </a:solidFill>
              </a:rPr>
              <a:t>2) </a:t>
            </a:r>
            <a:r>
              <a:rPr lang="ru-RU" sz="1600" dirty="0">
                <a:solidFill>
                  <a:prstClr val="black"/>
                </a:solidFill>
              </a:rPr>
              <a:t>P	♀ X</a:t>
            </a:r>
            <a:r>
              <a:rPr lang="en-US" sz="1600" baseline="30000" dirty="0" err="1" smtClean="0">
                <a:solidFill>
                  <a:prstClr val="black"/>
                </a:solidFill>
                <a:ea typeface="Times New Roman"/>
              </a:rPr>
              <a:t>Hd</a:t>
            </a:r>
            <a:r>
              <a:rPr lang="en-US" sz="1600" dirty="0" err="1" smtClean="0">
                <a:solidFill>
                  <a:prstClr val="black"/>
                </a:solidFill>
              </a:rPr>
              <a:t>X</a:t>
            </a:r>
            <a:r>
              <a:rPr lang="en-US" sz="1600" baseline="30000" dirty="0" err="1" smtClean="0">
                <a:solidFill>
                  <a:prstClr val="black"/>
                </a:solidFill>
                <a:ea typeface="Times New Roman"/>
              </a:rPr>
              <a:t>hd</a:t>
            </a:r>
            <a:r>
              <a:rPr lang="ru-RU" sz="1600" dirty="0" smtClean="0">
                <a:solidFill>
                  <a:prstClr val="black"/>
                </a:solidFill>
              </a:rPr>
              <a:t>                             </a:t>
            </a:r>
            <a:r>
              <a:rPr lang="en-US" sz="1600" dirty="0">
                <a:solidFill>
                  <a:prstClr val="black"/>
                </a:solidFill>
              </a:rPr>
              <a:t>X    </a:t>
            </a:r>
            <a:r>
              <a:rPr lang="ru-RU" sz="1600" dirty="0">
                <a:solidFill>
                  <a:prstClr val="black"/>
                </a:solidFill>
              </a:rPr>
              <a:t>                         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ru-RU" sz="1600" dirty="0">
                <a:solidFill>
                  <a:prstClr val="black"/>
                </a:solidFill>
              </a:rPr>
              <a:t>♂X</a:t>
            </a:r>
            <a:r>
              <a:rPr lang="en-US" sz="1600" baseline="30000" dirty="0">
                <a:solidFill>
                  <a:prstClr val="black"/>
                </a:solidFill>
                <a:ea typeface="Times New Roman"/>
              </a:rPr>
              <a:t>HD</a:t>
            </a:r>
            <a:r>
              <a:rPr lang="en-US" sz="1600" dirty="0">
                <a:solidFill>
                  <a:prstClr val="black"/>
                </a:solidFill>
              </a:rPr>
              <a:t>Y</a:t>
            </a:r>
            <a:endParaRPr lang="ru-RU" sz="1600" dirty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1600" dirty="0">
                <a:solidFill>
                  <a:prstClr val="black"/>
                </a:solidFill>
              </a:rPr>
              <a:t>            норм. свёртываемость,                     норм. свёртываемость,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600" dirty="0">
                <a:solidFill>
                  <a:prstClr val="black"/>
                </a:solidFill>
              </a:rPr>
              <a:t>              </a:t>
            </a:r>
            <a:r>
              <a:rPr lang="ru-RU" sz="1600" dirty="0" smtClean="0">
                <a:solidFill>
                  <a:prstClr val="black"/>
                </a:solidFill>
              </a:rPr>
              <a:t>дальтонизм                                        </a:t>
            </a:r>
            <a:r>
              <a:rPr lang="ru-RU" sz="1600" dirty="0">
                <a:solidFill>
                  <a:prstClr val="black"/>
                </a:solidFill>
              </a:rPr>
              <a:t>норм. цветоощущение </a:t>
            </a:r>
          </a:p>
          <a:p>
            <a:pPr marL="0" lvl="0" indent="0">
              <a:buNone/>
            </a:pPr>
            <a:r>
              <a:rPr lang="ru-RU" sz="1600" dirty="0">
                <a:solidFill>
                  <a:prstClr val="black"/>
                </a:solidFill>
              </a:rPr>
              <a:t>G       </a:t>
            </a:r>
            <a:r>
              <a:rPr lang="ru-RU" sz="1600" dirty="0" smtClean="0">
                <a:solidFill>
                  <a:prstClr val="black"/>
                </a:solidFill>
              </a:rPr>
              <a:t>       </a:t>
            </a:r>
            <a:r>
              <a:rPr lang="en-US" sz="1600" dirty="0" err="1" smtClean="0">
                <a:solidFill>
                  <a:prstClr val="black"/>
                </a:solidFill>
              </a:rPr>
              <a:t>X</a:t>
            </a:r>
            <a:r>
              <a:rPr lang="en-US" sz="1600" baseline="30000" dirty="0" err="1" smtClean="0">
                <a:solidFill>
                  <a:prstClr val="black"/>
                </a:solidFill>
                <a:ea typeface="Times New Roman"/>
              </a:rPr>
              <a:t>Hd</a:t>
            </a:r>
            <a:r>
              <a:rPr lang="ru-RU" sz="1600" dirty="0" smtClean="0">
                <a:solidFill>
                  <a:prstClr val="black"/>
                </a:solidFill>
              </a:rPr>
              <a:t>      </a:t>
            </a:r>
            <a:r>
              <a:rPr lang="en-US" sz="1600" dirty="0" smtClean="0">
                <a:solidFill>
                  <a:prstClr val="black"/>
                </a:solidFill>
              </a:rPr>
              <a:t>     </a:t>
            </a:r>
            <a:r>
              <a:rPr lang="en-US" sz="1600" dirty="0" err="1">
                <a:solidFill>
                  <a:prstClr val="black"/>
                </a:solidFill>
              </a:rPr>
              <a:t>X</a:t>
            </a:r>
            <a:r>
              <a:rPr lang="en-US" sz="1600" baseline="30000" dirty="0" err="1">
                <a:solidFill>
                  <a:prstClr val="black"/>
                </a:solidFill>
                <a:ea typeface="Times New Roman"/>
              </a:rPr>
              <a:t>hd</a:t>
            </a:r>
            <a:r>
              <a:rPr lang="en-US" sz="1600" baseline="30000" dirty="0">
                <a:solidFill>
                  <a:prstClr val="black"/>
                </a:solidFill>
                <a:ea typeface="Times New Roman"/>
              </a:rPr>
              <a:t> </a:t>
            </a:r>
            <a:r>
              <a:rPr lang="ru-RU" sz="1600" baseline="30000" dirty="0">
                <a:solidFill>
                  <a:prstClr val="black"/>
                </a:solidFill>
                <a:ea typeface="Times New Roman"/>
              </a:rPr>
              <a:t>                          </a:t>
            </a:r>
            <a:r>
              <a:rPr lang="ru-RU" sz="1600" baseline="30000" dirty="0" smtClean="0">
                <a:solidFill>
                  <a:prstClr val="black"/>
                </a:solidFill>
                <a:ea typeface="Times New Roman"/>
              </a:rPr>
              <a:t>                                                            </a:t>
            </a:r>
            <a:r>
              <a:rPr lang="en-US" sz="1600" dirty="0">
                <a:solidFill>
                  <a:prstClr val="black"/>
                </a:solidFill>
              </a:rPr>
              <a:t>X</a:t>
            </a:r>
            <a:r>
              <a:rPr lang="en-US" sz="1600" baseline="30000" dirty="0">
                <a:solidFill>
                  <a:prstClr val="black"/>
                </a:solidFill>
                <a:ea typeface="Times New Roman"/>
              </a:rPr>
              <a:t>HD</a:t>
            </a:r>
            <a:r>
              <a:rPr lang="ru-RU" sz="1600" dirty="0">
                <a:solidFill>
                  <a:prstClr val="black"/>
                </a:solidFill>
              </a:rPr>
              <a:t>           </a:t>
            </a:r>
            <a:r>
              <a:rPr lang="en-US" sz="1600" dirty="0">
                <a:solidFill>
                  <a:prstClr val="black"/>
                </a:solidFill>
              </a:rPr>
              <a:t>Y</a:t>
            </a:r>
            <a:r>
              <a:rPr lang="ru-RU" sz="1600" dirty="0">
                <a:solidFill>
                  <a:prstClr val="black"/>
                </a:solidFill>
              </a:rPr>
              <a:t>   </a:t>
            </a:r>
            <a:endParaRPr lang="en-US" sz="16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ru-RU" sz="1600" dirty="0">
                <a:solidFill>
                  <a:prstClr val="black"/>
                </a:solidFill>
              </a:rPr>
              <a:t>F1  </a:t>
            </a:r>
          </a:p>
          <a:p>
            <a:pPr marL="0" lvl="0" indent="0">
              <a:buNone/>
            </a:pPr>
            <a:endParaRPr lang="ru-RU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ru-RU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066039"/>
              </p:ext>
            </p:extLst>
          </p:nvPr>
        </p:nvGraphicFramePr>
        <p:xfrm>
          <a:off x="1403648" y="2852936"/>
          <a:ext cx="4471392" cy="2209408"/>
        </p:xfrm>
        <a:graphic>
          <a:graphicData uri="http://schemas.openxmlformats.org/drawingml/2006/table">
            <a:tbl>
              <a:tblPr/>
              <a:tblGrid>
                <a:gridCol w="1117848"/>
                <a:gridCol w="610344"/>
                <a:gridCol w="1625352"/>
                <a:gridCol w="1117848"/>
              </a:tblGrid>
              <a:tr h="0">
                <a:tc>
                  <a:txBody>
                    <a:bodyPr/>
                    <a:lstStyle/>
                    <a:p>
                      <a:r>
                        <a:rPr lang="ru-RU" dirty="0">
                          <a:effectLst/>
                        </a:rPr>
                        <a:t>Гаметы:</a:t>
                      </a: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>♂</a:t>
                      </a: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800" b="0" i="0" u="none" strike="noStrike" kern="1200" cap="none" spc="0" normalizeH="0" baseline="30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+mn-cs"/>
                        </a:rPr>
                        <a:t>Hd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dirty="0">
                          <a:effectLst/>
                        </a:rPr>
                        <a:t>  </a:t>
                      </a: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800" b="0" i="0" u="none" strike="noStrike" kern="1200" cap="none" spc="0" normalizeH="0" baseline="30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+mn-cs"/>
                        </a:rPr>
                        <a:t>hd</a:t>
                      </a:r>
                      <a:r>
                        <a:rPr lang="en-US" sz="2400" dirty="0">
                          <a:effectLst/>
                        </a:rPr>
                        <a:t>  </a:t>
                      </a: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468">
                <a:tc gridSpan="2"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effectLst/>
                        </a:rPr>
                        <a:t>♀</a:t>
                      </a:r>
                      <a:endParaRPr lang="ru-RU" dirty="0">
                        <a:effectLst/>
                      </a:endParaRPr>
                    </a:p>
                  </a:txBody>
                  <a:tcPr marL="57150" marR="57150" marT="57150" marB="57150" anchor="b">
                    <a:lnL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effectLst/>
                      </a:endParaRP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effectLst/>
                        </a:rPr>
                        <a:t> 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800" b="0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+mn-cs"/>
                        </a:rPr>
                        <a:t>HD</a:t>
                      </a:r>
                      <a:endParaRPr lang="en-US" sz="2400" dirty="0">
                        <a:effectLst/>
                      </a:endParaRP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800" b="0" i="0" u="none" strike="noStrike" kern="1200" cap="none" spc="0" normalizeH="0" baseline="30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+mn-cs"/>
                        </a:rPr>
                        <a:t>HD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800" b="0" i="0" u="none" strike="noStrike" kern="1200" cap="none" spc="0" normalizeH="0" baseline="30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+mn-cs"/>
                        </a:rPr>
                        <a:t>Hd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/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lang="ru-RU" sz="1400" dirty="0" smtClean="0">
                          <a:effectLst/>
                        </a:rPr>
                        <a:t>норм.</a:t>
                      </a:r>
                      <a:r>
                        <a:rPr lang="ru-RU" sz="1400" baseline="0" dirty="0" smtClean="0">
                          <a:effectLst/>
                        </a:rPr>
                        <a:t> норм.</a:t>
                      </a:r>
                      <a:endParaRPr lang="ru-RU" sz="1400" dirty="0">
                        <a:effectLst/>
                      </a:endParaRP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800" b="0" i="0" u="none" strike="noStrike" kern="1200" cap="none" spc="0" normalizeH="0" baseline="30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+mn-cs"/>
                        </a:rPr>
                        <a:t>HD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800" b="0" i="0" u="none" strike="noStrike" kern="1200" cap="none" spc="0" normalizeH="0" baseline="30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+mn-cs"/>
                        </a:rPr>
                        <a:t>hd</a:t>
                      </a:r>
                      <a:r>
                        <a:rPr lang="en-US" sz="1400" dirty="0">
                          <a:effectLst/>
                        </a:rPr>
                        <a:t/>
                      </a:r>
                      <a:br>
                        <a:rPr lang="en-US" sz="1400" dirty="0">
                          <a:effectLst/>
                        </a:rPr>
                      </a:b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норм. норм.</a:t>
                      </a: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effectLst/>
                        </a:rPr>
                        <a:t> </a:t>
                      </a:r>
                      <a:r>
                        <a:rPr kumimoji="0" lang="en-US" sz="18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  <a:endParaRPr kumimoji="0" lang="en-US" sz="18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800" b="0" i="0" u="none" strike="noStrike" kern="1200" cap="none" spc="0" normalizeH="0" baseline="30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+mn-cs"/>
                        </a:rPr>
                        <a:t>Hd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норм. 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дальт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kumimoji="0" lang="en-US" sz="1800" b="0" i="0" u="none" strike="noStrike" kern="1200" cap="none" spc="0" normalizeH="0" baseline="3000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Times New Roman"/>
                          <a:cs typeface="+mn-cs"/>
                        </a:rPr>
                        <a:t>hd</a:t>
                      </a:r>
                      <a:r>
                        <a:rPr kumimoji="0" lang="en-US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Y</a:t>
                      </a: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гемоф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kumimoji="0" lang="ru-RU" sz="1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дальт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E96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39552" y="0"/>
            <a:ext cx="6912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dirty="0">
                <a:solidFill>
                  <a:srgbClr val="FFCC00"/>
                </a:solidFill>
              </a:rPr>
              <a:t>Схема решения задачи включает:</a:t>
            </a:r>
            <a:r>
              <a:rPr lang="ru-RU" sz="3600" dirty="0">
                <a:solidFill>
                  <a:prstClr val="black"/>
                </a:solidFill>
              </a:rPr>
              <a:t/>
            </a:r>
            <a:br>
              <a:rPr lang="ru-RU" sz="3600" dirty="0">
                <a:solidFill>
                  <a:prstClr val="black"/>
                </a:solidFill>
              </a:rPr>
            </a:br>
            <a:endParaRPr lang="ru-RU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77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ru-RU" sz="1800" dirty="0">
                <a:solidFill>
                  <a:prstClr val="black"/>
                </a:solidFill>
              </a:rPr>
              <a:t>Генотипы и фенотипы детей </a:t>
            </a:r>
            <a:r>
              <a:rPr lang="ru-RU" sz="1800" dirty="0" smtClean="0">
                <a:solidFill>
                  <a:prstClr val="black"/>
                </a:solidFill>
              </a:rPr>
              <a:t>во 2 </a:t>
            </a:r>
            <a:r>
              <a:rPr lang="ru-RU" sz="1800" dirty="0">
                <a:solidFill>
                  <a:prstClr val="black"/>
                </a:solidFill>
              </a:rPr>
              <a:t>браке:</a:t>
            </a:r>
          </a:p>
          <a:p>
            <a:pPr marL="0" lvl="0" indent="0">
              <a:buNone/>
            </a:pPr>
            <a:r>
              <a:rPr lang="ru-RU" sz="1800" dirty="0">
                <a:solidFill>
                  <a:prstClr val="black"/>
                </a:solidFill>
              </a:rPr>
              <a:t>♀- девочки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B050"/>
                </a:solidFill>
              </a:rPr>
              <a:t>1/4</a:t>
            </a:r>
            <a:r>
              <a:rPr lang="ru-RU" sz="1800" dirty="0" smtClean="0">
                <a:solidFill>
                  <a:prstClr val="black"/>
                </a:solidFill>
              </a:rPr>
              <a:t> </a:t>
            </a:r>
            <a:r>
              <a:rPr lang="ru-RU" sz="1800" dirty="0">
                <a:solidFill>
                  <a:prstClr val="black"/>
                </a:solidFill>
              </a:rPr>
              <a:t>♀ </a:t>
            </a:r>
            <a:r>
              <a:rPr lang="en-US" sz="1800" dirty="0" err="1" smtClean="0">
                <a:solidFill>
                  <a:srgbClr val="000000"/>
                </a:solidFill>
              </a:rPr>
              <a:t>X</a:t>
            </a:r>
            <a:r>
              <a:rPr lang="en-US" sz="1800" baseline="30000" dirty="0" err="1" smtClean="0">
                <a:solidFill>
                  <a:srgbClr val="000000"/>
                </a:solidFill>
                <a:ea typeface="Times New Roman"/>
              </a:rPr>
              <a:t>HD</a:t>
            </a:r>
            <a:r>
              <a:rPr lang="en-US" sz="1800" dirty="0" err="1" smtClean="0">
                <a:solidFill>
                  <a:srgbClr val="000000"/>
                </a:solidFill>
              </a:rPr>
              <a:t>X</a:t>
            </a:r>
            <a:r>
              <a:rPr lang="en-US" sz="1800" baseline="30000" dirty="0" err="1" smtClean="0">
                <a:solidFill>
                  <a:srgbClr val="000000"/>
                </a:solidFill>
                <a:ea typeface="Times New Roman"/>
              </a:rPr>
              <a:t>H</a:t>
            </a:r>
            <a:r>
              <a:rPr lang="en-US" sz="1800" baseline="30000" dirty="0" err="1" smtClean="0">
                <a:solidFill>
                  <a:srgbClr val="FF0000"/>
                </a:solidFill>
                <a:ea typeface="Times New Roman"/>
              </a:rPr>
              <a:t>d</a:t>
            </a:r>
            <a:r>
              <a:rPr lang="ru-RU" sz="1800" baseline="30000" dirty="0" smtClean="0">
                <a:solidFill>
                  <a:srgbClr val="000000"/>
                </a:solidFill>
                <a:ea typeface="Times New Roman"/>
              </a:rPr>
              <a:t>                         </a:t>
            </a:r>
            <a:r>
              <a:rPr lang="ru-RU" sz="1800" dirty="0">
                <a:solidFill>
                  <a:srgbClr val="000000"/>
                </a:solidFill>
              </a:rPr>
              <a:t>норм. свёртываемость</a:t>
            </a:r>
            <a:r>
              <a:rPr lang="ru-RU" sz="1800" dirty="0" smtClean="0">
                <a:solidFill>
                  <a:srgbClr val="000000"/>
                </a:solidFill>
              </a:rPr>
              <a:t>,</a:t>
            </a:r>
            <a:r>
              <a:rPr lang="ru-RU" sz="1800" dirty="0" smtClean="0">
                <a:solidFill>
                  <a:prstClr val="black"/>
                </a:solidFill>
              </a:rPr>
              <a:t> </a:t>
            </a:r>
            <a:r>
              <a:rPr lang="ru-RU" sz="1800" dirty="0">
                <a:solidFill>
                  <a:srgbClr val="000000"/>
                </a:solidFill>
              </a:rPr>
              <a:t>норм. </a:t>
            </a:r>
            <a:r>
              <a:rPr lang="ru-RU" sz="1800" dirty="0" err="1" smtClean="0">
                <a:solidFill>
                  <a:srgbClr val="000000"/>
                </a:solidFill>
              </a:rPr>
              <a:t>цветовосприятие</a:t>
            </a:r>
            <a:endParaRPr lang="ru-RU" sz="1800" dirty="0" smtClean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B050"/>
                </a:solidFill>
              </a:rPr>
              <a:t>1/4</a:t>
            </a:r>
            <a:r>
              <a:rPr lang="ru-RU" sz="1800" dirty="0" smtClean="0">
                <a:solidFill>
                  <a:prstClr val="black"/>
                </a:solidFill>
              </a:rPr>
              <a:t> </a:t>
            </a:r>
            <a:r>
              <a:rPr lang="ru-RU" sz="1800" dirty="0">
                <a:solidFill>
                  <a:prstClr val="black"/>
                </a:solidFill>
              </a:rPr>
              <a:t>♀ </a:t>
            </a:r>
            <a:r>
              <a:rPr lang="en-US" sz="1800" dirty="0" err="1" smtClean="0">
                <a:solidFill>
                  <a:srgbClr val="000000"/>
                </a:solidFill>
              </a:rPr>
              <a:t>X</a:t>
            </a:r>
            <a:r>
              <a:rPr lang="en-US" sz="1800" baseline="30000" dirty="0" err="1" smtClean="0">
                <a:solidFill>
                  <a:srgbClr val="000000"/>
                </a:solidFill>
                <a:ea typeface="Times New Roman"/>
              </a:rPr>
              <a:t>HD</a:t>
            </a:r>
            <a:r>
              <a:rPr lang="en-US" sz="1800" dirty="0" err="1" smtClean="0">
                <a:solidFill>
                  <a:srgbClr val="000000"/>
                </a:solidFill>
              </a:rPr>
              <a:t>X</a:t>
            </a:r>
            <a:r>
              <a:rPr lang="en-US" sz="1800" baseline="30000" dirty="0" err="1" smtClean="0">
                <a:solidFill>
                  <a:srgbClr val="FF0000"/>
                </a:solidFill>
                <a:ea typeface="Times New Roman"/>
              </a:rPr>
              <a:t>hd</a:t>
            </a:r>
            <a:r>
              <a:rPr lang="en-US" sz="1800" dirty="0">
                <a:solidFill>
                  <a:srgbClr val="000000"/>
                </a:solidFill>
              </a:rPr>
              <a:t/>
            </a:r>
            <a:br>
              <a:rPr lang="en-US" sz="1800" dirty="0">
                <a:solidFill>
                  <a:srgbClr val="000000"/>
                </a:solidFill>
              </a:rPr>
            </a:br>
            <a:endParaRPr lang="ru-RU" sz="1800" dirty="0">
              <a:solidFill>
                <a:srgbClr val="000000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dirty="0">
                <a:solidFill>
                  <a:srgbClr val="000000"/>
                </a:solidFill>
              </a:rPr>
              <a:t>♂</a:t>
            </a:r>
            <a:r>
              <a:rPr lang="ru-RU" sz="1800" dirty="0">
                <a:solidFill>
                  <a:srgbClr val="000000"/>
                </a:solidFill>
              </a:rPr>
              <a:t>- мальчики</a:t>
            </a:r>
            <a:endParaRPr lang="ru-RU" sz="1800" dirty="0">
              <a:solidFill>
                <a:prstClr val="black"/>
              </a:solidFill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B050"/>
                </a:solidFill>
              </a:rPr>
              <a:t>1/4</a:t>
            </a:r>
            <a:r>
              <a:rPr lang="ru-RU" sz="1800" dirty="0" smtClean="0">
                <a:solidFill>
                  <a:prstClr val="black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♂ </a:t>
            </a:r>
            <a:r>
              <a:rPr lang="en-US" sz="1800" dirty="0" err="1">
                <a:solidFill>
                  <a:srgbClr val="000000"/>
                </a:solidFill>
              </a:rPr>
              <a:t>X</a:t>
            </a:r>
            <a:r>
              <a:rPr lang="en-US" sz="1800" baseline="30000" dirty="0" err="1">
                <a:solidFill>
                  <a:srgbClr val="000000"/>
                </a:solidFill>
                <a:ea typeface="Times New Roman"/>
              </a:rPr>
              <a:t>Hd</a:t>
            </a: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Y</a:t>
            </a:r>
            <a:r>
              <a:rPr lang="ru-RU" sz="1800" dirty="0">
                <a:solidFill>
                  <a:srgbClr val="000000"/>
                </a:solidFill>
              </a:rPr>
              <a:t>- норм. свёртываемость, </a:t>
            </a:r>
            <a:r>
              <a:rPr lang="ru-RU" sz="1800" dirty="0" smtClean="0">
                <a:solidFill>
                  <a:srgbClr val="000000"/>
                </a:solidFill>
              </a:rPr>
              <a:t>дальтонизм  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B050"/>
                </a:solidFill>
              </a:rPr>
              <a:t>1/4</a:t>
            </a:r>
            <a:r>
              <a:rPr lang="ru-RU" sz="1800" dirty="0" smtClean="0">
                <a:solidFill>
                  <a:prstClr val="black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♂ </a:t>
            </a:r>
            <a:r>
              <a:rPr lang="en-US" sz="1800" dirty="0" err="1">
                <a:solidFill>
                  <a:srgbClr val="000000"/>
                </a:solidFill>
              </a:rPr>
              <a:t>X</a:t>
            </a:r>
            <a:r>
              <a:rPr lang="en-US" sz="1800" baseline="30000" dirty="0" err="1">
                <a:solidFill>
                  <a:srgbClr val="000000"/>
                </a:solidFill>
                <a:ea typeface="Times New Roman"/>
              </a:rPr>
              <a:t>hd</a:t>
            </a:r>
            <a:r>
              <a:rPr lang="en-US" sz="1800" dirty="0" err="1">
                <a:solidFill>
                  <a:srgbClr val="000000"/>
                </a:solidFill>
              </a:rPr>
              <a:t>Y</a:t>
            </a:r>
            <a:r>
              <a:rPr lang="ru-RU" sz="1800" dirty="0">
                <a:solidFill>
                  <a:prstClr val="black"/>
                </a:solidFill>
              </a:rPr>
              <a:t>- </a:t>
            </a:r>
            <a:r>
              <a:rPr lang="ru-RU" sz="1800" dirty="0">
                <a:solidFill>
                  <a:srgbClr val="000000"/>
                </a:solidFill>
              </a:rPr>
              <a:t>гемофилия, </a:t>
            </a:r>
            <a:r>
              <a:rPr lang="ru-RU" sz="1800" dirty="0" smtClean="0">
                <a:solidFill>
                  <a:srgbClr val="000000"/>
                </a:solidFill>
              </a:rPr>
              <a:t>дальтонизм</a:t>
            </a:r>
          </a:p>
          <a:p>
            <a:pPr marL="0" lvl="0" indent="0">
              <a:spcBef>
                <a:spcPts val="0"/>
              </a:spcBef>
              <a:buNone/>
            </a:pPr>
            <a:endParaRPr lang="ru-RU" sz="18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ru-RU" sz="2000" dirty="0" smtClean="0"/>
              <a:t>3) Проявляется закон сцепленного наследования и сцепленного с полом наследования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53504" y="16808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dirty="0">
                <a:solidFill>
                  <a:srgbClr val="FFCC00"/>
                </a:solidFill>
              </a:rPr>
              <a:t>Схема решения задачи включает:</a:t>
            </a:r>
            <a:r>
              <a:rPr lang="ru-RU" sz="3600" dirty="0">
                <a:solidFill>
                  <a:prstClr val="black"/>
                </a:solidFill>
              </a:rPr>
              <a:t/>
            </a:r>
            <a:br>
              <a:rPr lang="ru-RU" sz="3600" dirty="0">
                <a:solidFill>
                  <a:prstClr val="black"/>
                </a:solidFill>
              </a:rPr>
            </a:br>
            <a:endParaRPr lang="ru-RU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2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128791" cy="514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70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1800" dirty="0"/>
              <a:t>При выполнении </a:t>
            </a:r>
            <a:r>
              <a:rPr lang="ru-RU" sz="1800" b="1" u="sng" dirty="0"/>
              <a:t>задания 25 </a:t>
            </a:r>
            <a:r>
              <a:rPr lang="ru-RU" sz="1800" dirty="0"/>
              <a:t>(№ 23 в КИМ 2022 года) высокого уровня сложности с рисунком следует </a:t>
            </a:r>
            <a:r>
              <a:rPr lang="ru-RU" sz="1800" b="1" u="sng" dirty="0"/>
              <a:t>внимательно рассмотреть изображенный объект (процесс</a:t>
            </a:r>
            <a:r>
              <a:rPr lang="ru-RU" sz="1800" dirty="0"/>
              <a:t>). Согласно критериям оценивания данного задания, </a:t>
            </a:r>
            <a:r>
              <a:rPr lang="ru-RU" sz="1800" i="1" dirty="0"/>
              <a:t>при неверном определении объекта (процесса) за ответ выставляется 0 баллов</a:t>
            </a:r>
            <a:r>
              <a:rPr lang="ru-RU" sz="1800" dirty="0"/>
              <a:t>, даже если </a:t>
            </a:r>
            <a:r>
              <a:rPr lang="ru-RU" sz="1800" i="1" dirty="0"/>
              <a:t>приведены объяснения и указаны признаки</a:t>
            </a:r>
            <a:r>
              <a:rPr lang="ru-RU" sz="1800" dirty="0"/>
              <a:t>, поэтому стоит быть внимательными.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1800" dirty="0" smtClean="0"/>
              <a:t>Наибольшее </a:t>
            </a:r>
            <a:r>
              <a:rPr lang="ru-RU" sz="1800" dirty="0"/>
              <a:t>затруднение у выпускников традиционно вызывают </a:t>
            </a:r>
            <a:r>
              <a:rPr lang="ru-RU" sz="1800" b="1" u="sng" dirty="0"/>
              <a:t>задания 26 и 27 </a:t>
            </a:r>
            <a:r>
              <a:rPr lang="ru-RU" sz="1800" dirty="0"/>
              <a:t>(№ 25, 26 в КИМ 2022 года) высокого уровня сложности, так как они требуют не простого воспроизведения информации, а </a:t>
            </a:r>
            <a:r>
              <a:rPr lang="ru-RU" sz="1800" b="1" u="sng" dirty="0"/>
              <a:t>применения знаний в новой ситуации</a:t>
            </a:r>
            <a:r>
              <a:rPr lang="ru-RU" sz="1800" dirty="0"/>
              <a:t>.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(Например</a:t>
            </a:r>
            <a:r>
              <a:rPr lang="ru-RU" sz="1800" dirty="0"/>
              <a:t>, закон гомологических рядов Н. И. Вавилова был сформулирован на примере растений семейства злаковых. В задании описана похожая закономерность на примере растений семейства крестоцветных.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Или</a:t>
            </a:r>
            <a:r>
              <a:rPr lang="ru-RU" sz="1800" dirty="0"/>
              <a:t>, например, знания основных движущих сил эволюции позволяют объяснить возникновение приспособлений на примере любого организма.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b="1" dirty="0" smtClean="0"/>
              <a:t>Если </a:t>
            </a:r>
            <a:r>
              <a:rPr lang="ru-RU" sz="1800" b="1" dirty="0"/>
              <a:t>вы знаете данную закономерность, то сможете применить эти знания для объяснения ситуации, приведенной в задании. </a:t>
            </a:r>
            <a:r>
              <a:rPr lang="ru-RU" sz="1800" b="1" dirty="0" smtClean="0"/>
              <a:t>При </a:t>
            </a:r>
            <a:r>
              <a:rPr lang="ru-RU" sz="1800" b="1" dirty="0"/>
              <a:t>выполнении таких заданий внимательно читайте вопрос, делите его на элементы и старайтесь дать подробный ответ на каждый из них, не допускайте биологических ошибок</a:t>
            </a:r>
            <a:r>
              <a:rPr lang="ru-RU" sz="1800" dirty="0" smtClean="0"/>
              <a:t>.)</a:t>
            </a:r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4676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srgbClr val="FFCC00"/>
                </a:solidFill>
              </a:rPr>
              <a:t>Информация об изменениях во 2 части КИМ ЕГЭ 2023 г. </a:t>
            </a:r>
          </a:p>
          <a:p>
            <a:pPr lvl="0" algn="ctr"/>
            <a:r>
              <a:rPr lang="ru-RU" sz="2400" dirty="0">
                <a:solidFill>
                  <a:srgbClr val="FFCC00"/>
                </a:solidFill>
              </a:rPr>
              <a:t>в сравнении с КИМ ЕГЭ 2022 г.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20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856984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55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421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Задача 2.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412776"/>
            <a:ext cx="76328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У бабочек </a:t>
            </a:r>
            <a:r>
              <a:rPr lang="ru-RU" dirty="0" err="1">
                <a:latin typeface="Times New Roman"/>
                <a:ea typeface="Times New Roman"/>
              </a:rPr>
              <a:t>гетерогаметным</a:t>
            </a:r>
            <a:r>
              <a:rPr lang="ru-RU" dirty="0">
                <a:latin typeface="Times New Roman"/>
                <a:ea typeface="Times New Roman"/>
              </a:rPr>
              <a:t> полом является женский пол.</a:t>
            </a:r>
          </a:p>
          <a:p>
            <a:pPr algn="just" hangingPunct="0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При скрещивании самки бабочки с длинными усами, однотонным окрасом крыльев и самца с короткими усами, наличием пятен на крыльях в потомстве получились самки с длинными усами, наличием пятен на крыльях и самцы с длинными усами, однотонным окрасом. При скрещивании самки бабочки с короткими усами, наличием пятен на крыльях и самца с длинными усами, однотонным окрасом крыльев всё гибридное потомство было единообразным по длине усов и окраске крыльев. Составьте схемы скрещиваний.  Определите генотипы родительских особей, генотипы и фенотипы потомства в двух скрещиваниях, пол потомства в каждом скрещивании. Объясните фенотипическое расщепление в первом скрещивании.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79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8704533"/>
              </p:ext>
            </p:extLst>
          </p:nvPr>
        </p:nvGraphicFramePr>
        <p:xfrm>
          <a:off x="0" y="980728"/>
          <a:ext cx="8784976" cy="599131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7992888"/>
                <a:gridCol w="792088"/>
              </a:tblGrid>
              <a:tr h="354847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+mn-lt"/>
                          <a:ea typeface="Times New Roman"/>
                        </a:rPr>
                        <a:t>Содержание верного ответа и указания по оцениванию </a:t>
                      </a:r>
                      <a:endParaRPr lang="en-US" sz="1200" b="1" dirty="0" smtClean="0">
                        <a:effectLst/>
                        <a:latin typeface="+mn-lt"/>
                        <a:ea typeface="Times New Roman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(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правильный ответ должен содержать следующие позиции)</a:t>
                      </a:r>
                    </a:p>
                  </a:txBody>
                  <a:tcPr marL="49919" marR="49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+mn-lt"/>
                          <a:ea typeface="Times New Roman"/>
                        </a:rPr>
                        <a:t>Баллы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9919" marR="49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5898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Схема решения задачи включает</a:t>
                      </a:r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:</a:t>
                      </a:r>
                      <a:endParaRPr lang="en-US" sz="1200" dirty="0" smtClean="0">
                        <a:effectLst/>
                        <a:latin typeface="+mn-lt"/>
                        <a:ea typeface="Times New Roman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1) 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/>
                        </a:rPr>
                        <a:t>P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	♀ 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/>
                        </a:rPr>
                        <a:t>AAX</a:t>
                      </a:r>
                      <a:r>
                        <a:rPr lang="en-US" sz="1200" baseline="30000" dirty="0">
                          <a:effectLst/>
                          <a:latin typeface="+mn-lt"/>
                          <a:ea typeface="Times New Roman"/>
                        </a:rPr>
                        <a:t>B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/>
                        </a:rPr>
                        <a:t>Y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                          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/>
                          <a:sym typeface="Symbol"/>
                        </a:rPr>
                        <a:t>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        ♂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/>
                        </a:rPr>
                        <a:t>aaX</a:t>
                      </a:r>
                      <a:r>
                        <a:rPr lang="en-US" sz="1200" baseline="30000" dirty="0" err="1">
                          <a:effectLst/>
                          <a:latin typeface="+mn-lt"/>
                          <a:ea typeface="Times New Roman"/>
                        </a:rPr>
                        <a:t>b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/>
                        </a:rPr>
                        <a:t>X</a:t>
                      </a:r>
                      <a:r>
                        <a:rPr lang="en-US" sz="1200" baseline="30000" dirty="0" err="1">
                          <a:effectLst/>
                          <a:latin typeface="+mn-lt"/>
                          <a:ea typeface="Times New Roman"/>
                        </a:rPr>
                        <a:t>b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    длинные усы,                                    короткие усы,</a:t>
                      </a:r>
                    </a:p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 однотонный окрас крыльев              наличие пятен на крыльях</a:t>
                      </a:r>
                    </a:p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/>
                        </a:rPr>
                        <a:t>G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       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/>
                        </a:rPr>
                        <a:t>AX</a:t>
                      </a:r>
                      <a:r>
                        <a:rPr lang="en-US" sz="1200" baseline="30000" dirty="0">
                          <a:effectLst/>
                          <a:latin typeface="+mn-lt"/>
                          <a:ea typeface="Times New Roman"/>
                        </a:rPr>
                        <a:t>B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, 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/>
                        </a:rPr>
                        <a:t>AY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                                              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/>
                        </a:rPr>
                        <a:t>aX</a:t>
                      </a:r>
                      <a:r>
                        <a:rPr lang="en-US" sz="1200" baseline="30000" dirty="0" err="1">
                          <a:effectLst/>
                          <a:latin typeface="+mn-lt"/>
                          <a:ea typeface="Times New Roman"/>
                        </a:rPr>
                        <a:t>b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 </a:t>
                      </a:r>
                    </a:p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/>
                        </a:rPr>
                        <a:t>F</a:t>
                      </a:r>
                      <a:r>
                        <a:rPr lang="ru-RU" sz="1200" baseline="-25000" dirty="0">
                          <a:effectLst/>
                          <a:latin typeface="+mn-lt"/>
                          <a:ea typeface="Times New Roman"/>
                        </a:rPr>
                        <a:t>1 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/>
                        </a:rPr>
                        <a:t>AaX</a:t>
                      </a:r>
                      <a:r>
                        <a:rPr lang="en-US" sz="1200" baseline="30000" dirty="0" err="1">
                          <a:effectLst/>
                          <a:latin typeface="+mn-lt"/>
                          <a:ea typeface="Times New Roman"/>
                        </a:rPr>
                        <a:t>b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/>
                        </a:rPr>
                        <a:t>Y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 – самки с длинными усами, наличием пятен на крыльях;</a:t>
                      </a:r>
                    </a:p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+mn-lt"/>
                          <a:ea typeface="Times New Roman"/>
                        </a:rPr>
                        <a:t>AaX</a:t>
                      </a:r>
                      <a:r>
                        <a:rPr lang="en-US" sz="1200" baseline="30000" dirty="0" err="1">
                          <a:effectLst/>
                          <a:latin typeface="+mn-lt"/>
                          <a:ea typeface="Times New Roman"/>
                        </a:rPr>
                        <a:t>B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/>
                        </a:rPr>
                        <a:t>X</a:t>
                      </a:r>
                      <a:r>
                        <a:rPr lang="en-US" sz="1200" baseline="30000" dirty="0" err="1">
                          <a:effectLst/>
                          <a:latin typeface="+mn-lt"/>
                          <a:ea typeface="Times New Roman"/>
                        </a:rPr>
                        <a:t>b</a:t>
                      </a:r>
                      <a:r>
                        <a:rPr lang="en-US" sz="1200" baseline="30000" dirty="0">
                          <a:effectLst/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 – самцы с длинными усами, однотонным окрасом крыльев</a:t>
                      </a:r>
                      <a:r>
                        <a:rPr lang="ru-RU" sz="1200" dirty="0" smtClean="0">
                          <a:effectLst/>
                          <a:latin typeface="+mn-lt"/>
                          <a:ea typeface="Times New Roman"/>
                        </a:rPr>
                        <a:t>;</a:t>
                      </a:r>
                      <a:endParaRPr lang="en-US" sz="1200" dirty="0" smtClean="0">
                        <a:effectLst/>
                        <a:latin typeface="+mn-lt"/>
                        <a:ea typeface="Times New Roman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2) 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/>
                        </a:rPr>
                        <a:t>P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	♀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/>
                        </a:rPr>
                        <a:t>aaX</a:t>
                      </a:r>
                      <a:r>
                        <a:rPr lang="en-US" sz="1200" baseline="30000" dirty="0" err="1">
                          <a:effectLst/>
                          <a:latin typeface="+mn-lt"/>
                          <a:ea typeface="Times New Roman"/>
                        </a:rPr>
                        <a:t>b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/>
                        </a:rPr>
                        <a:t>Y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                          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/>
                          <a:sym typeface="Symbol"/>
                        </a:rPr>
                        <a:t>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        ♂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/>
                        </a:rPr>
                        <a:t>AAX</a:t>
                      </a:r>
                      <a:r>
                        <a:rPr lang="en-US" sz="1200" baseline="30000" dirty="0">
                          <a:effectLst/>
                          <a:latin typeface="+mn-lt"/>
                          <a:ea typeface="Times New Roman"/>
                        </a:rPr>
                        <a:t>B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/>
                        </a:rPr>
                        <a:t>X</a:t>
                      </a:r>
                      <a:r>
                        <a:rPr lang="en-US" sz="1200" baseline="30000" dirty="0">
                          <a:effectLst/>
                          <a:latin typeface="+mn-lt"/>
                          <a:ea typeface="Times New Roman"/>
                        </a:rPr>
                        <a:t>B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короткие усы,                                        длинные усы,</a:t>
                      </a:r>
                    </a:p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наличие пятен на крыльях               однотонный окрас крыльев                       </a:t>
                      </a:r>
                    </a:p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/>
                        </a:rPr>
                        <a:t>G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             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/>
                        </a:rPr>
                        <a:t>aX</a:t>
                      </a:r>
                      <a:r>
                        <a:rPr lang="en-US" sz="1200" baseline="30000" dirty="0" err="1">
                          <a:effectLst/>
                          <a:latin typeface="+mn-lt"/>
                          <a:ea typeface="Times New Roman"/>
                        </a:rPr>
                        <a:t>b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/>
                        </a:rPr>
                        <a:t>aY</a:t>
                      </a:r>
                      <a:r>
                        <a:rPr lang="ru-RU" sz="1200" baseline="30000" dirty="0">
                          <a:effectLst/>
                          <a:latin typeface="+mn-lt"/>
                          <a:ea typeface="Times New Roman"/>
                        </a:rPr>
                        <a:t>                                                                     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/>
                        </a:rPr>
                        <a:t>AX</a:t>
                      </a:r>
                      <a:r>
                        <a:rPr lang="en-US" sz="1200" baseline="30000" dirty="0">
                          <a:effectLst/>
                          <a:latin typeface="+mn-lt"/>
                          <a:ea typeface="Times New Roman"/>
                        </a:rPr>
                        <a:t>B</a:t>
                      </a:r>
                      <a:r>
                        <a:rPr lang="ru-RU" sz="1200" baseline="30000" dirty="0">
                          <a:effectLst/>
                          <a:latin typeface="+mn-lt"/>
                          <a:ea typeface="Times New Roman"/>
                        </a:rPr>
                        <a:t>      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/>
                        </a:rPr>
                        <a:t>F</a:t>
                      </a:r>
                      <a:r>
                        <a:rPr lang="ru-RU" sz="1200" baseline="-25000" dirty="0">
                          <a:effectLst/>
                          <a:latin typeface="+mn-lt"/>
                          <a:ea typeface="Times New Roman"/>
                        </a:rPr>
                        <a:t>1 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/>
                        </a:rPr>
                        <a:t>AaX</a:t>
                      </a:r>
                      <a:r>
                        <a:rPr lang="en-US" sz="1200" baseline="30000" dirty="0" err="1">
                          <a:effectLst/>
                          <a:latin typeface="+mn-lt"/>
                          <a:ea typeface="Times New Roman"/>
                        </a:rPr>
                        <a:t>B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/>
                        </a:rPr>
                        <a:t>Y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 – самки с длинными усами, однотонным окрасом крыльев;</a:t>
                      </a:r>
                    </a:p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+mn-lt"/>
                          <a:ea typeface="Times New Roman"/>
                        </a:rPr>
                        <a:t>AaX</a:t>
                      </a:r>
                      <a:r>
                        <a:rPr lang="en-US" sz="1200" baseline="30000" dirty="0" err="1">
                          <a:effectLst/>
                          <a:latin typeface="+mn-lt"/>
                          <a:ea typeface="Times New Roman"/>
                        </a:rPr>
                        <a:t>B</a:t>
                      </a:r>
                      <a:r>
                        <a:rPr lang="en-US" sz="1200" dirty="0" err="1">
                          <a:effectLst/>
                          <a:latin typeface="+mn-lt"/>
                          <a:ea typeface="Times New Roman"/>
                        </a:rPr>
                        <a:t>X</a:t>
                      </a:r>
                      <a:r>
                        <a:rPr lang="en-US" sz="1200" baseline="30000" dirty="0" err="1">
                          <a:effectLst/>
                          <a:latin typeface="+mn-lt"/>
                          <a:ea typeface="Times New Roman"/>
                        </a:rPr>
                        <a:t>b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 -</a:t>
                      </a:r>
                      <a:r>
                        <a:rPr lang="ru-RU" sz="1200" baseline="30000" dirty="0">
                          <a:effectLst/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самцы с длинными усами, однотонным окрасом крыльев;</a:t>
                      </a:r>
                    </a:p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3) в первом скрещивании расщепление по признаку окраски у</a:t>
                      </a:r>
                      <a:r>
                        <a:rPr lang="en-US" sz="1200" dirty="0">
                          <a:effectLst/>
                          <a:latin typeface="+mn-lt"/>
                          <a:ea typeface="Times New Roman"/>
                        </a:rPr>
                        <a:t> 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самцов и самок связано со сцеплением гена этого признака</a:t>
                      </a:r>
                      <a:b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</a:b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с Х-хромосомой (</a:t>
                      </a:r>
                      <a:r>
                        <a:rPr lang="ru-RU" sz="1200" dirty="0" err="1">
                          <a:effectLst/>
                          <a:latin typeface="+mn-lt"/>
                          <a:ea typeface="Times New Roman"/>
                        </a:rPr>
                        <a:t>гетерогаметный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 пол наследует Х-хромосому от одного родителя, а </a:t>
                      </a:r>
                      <a:r>
                        <a:rPr lang="ru-RU" sz="1200" dirty="0" err="1">
                          <a:effectLst/>
                          <a:latin typeface="+mn-lt"/>
                          <a:ea typeface="Times New Roman"/>
                        </a:rPr>
                        <a:t>гомогаметный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 – от двух).</a:t>
                      </a:r>
                    </a:p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(Допускается иная генетическая символика.)</a:t>
                      </a:r>
                    </a:p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i="1" dirty="0">
                          <a:effectLst/>
                          <a:latin typeface="+mn-lt"/>
                          <a:ea typeface="Times New Roman"/>
                        </a:rPr>
                        <a:t>Если неверно определен признак, сцепленный с Х-хромосомой, то решение не засчитывается и выставляется 0 баллов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i="1" dirty="0">
                          <a:effectLst/>
                          <a:latin typeface="+mn-lt"/>
                          <a:ea typeface="Times New Roman"/>
                        </a:rPr>
                        <a:t>Отсутствие в ответе и генотипа, и фенотипа, и пола потомства считается ошибкой, элемент не засчитывается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9919" marR="49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  <a:ea typeface="Times New Roman"/>
                        </a:rPr>
                        <a:t> </a:t>
                      </a:r>
                    </a:p>
                  </a:txBody>
                  <a:tcPr marL="49919" marR="49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3388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Ответ включает в себя все названные выше элементы и не содержит биологических ошибок</a:t>
                      </a:r>
                    </a:p>
                  </a:txBody>
                  <a:tcPr marL="49919" marR="49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  <a:ea typeface="Times New Roman"/>
                        </a:rPr>
                        <a:t>3</a:t>
                      </a:r>
                    </a:p>
                  </a:txBody>
                  <a:tcPr marL="49919" marR="49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083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Ответ включает в себя два из названных выше элементов и не содержит биологических ошибок, </a:t>
                      </a:r>
                      <a:r>
                        <a:rPr lang="ru-RU" sz="1200" b="1" dirty="0">
                          <a:effectLst/>
                          <a:latin typeface="+mn-lt"/>
                          <a:ea typeface="Times New Roman"/>
                        </a:rPr>
                        <a:t>ИЛИ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 ответ включает в себя три названных выше элемента, но содержит биологические ошибки</a:t>
                      </a:r>
                    </a:p>
                  </a:txBody>
                  <a:tcPr marL="49919" marR="49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  <a:ea typeface="Times New Roman"/>
                        </a:rPr>
                        <a:t>2</a:t>
                      </a:r>
                    </a:p>
                  </a:txBody>
                  <a:tcPr marL="49919" marR="49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083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Ответ включает в себя один из названных выше элементов и не содержит биологических ошибок, </a:t>
                      </a:r>
                      <a:r>
                        <a:rPr lang="ru-RU" sz="1200" b="1" dirty="0">
                          <a:effectLst/>
                          <a:latin typeface="+mn-lt"/>
                          <a:ea typeface="Times New Roman"/>
                        </a:rPr>
                        <a:t>ИЛИ</a:t>
                      </a: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 ответ включает в себя два из названных выше элементов, но содержит биологические ошибки</a:t>
                      </a:r>
                    </a:p>
                  </a:txBody>
                  <a:tcPr marL="49919" marR="49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1</a:t>
                      </a:r>
                    </a:p>
                  </a:txBody>
                  <a:tcPr marL="49919" marR="49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424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  <a:ea typeface="Times New Roman"/>
                        </a:rPr>
                        <a:t>Ответ неправильный</a:t>
                      </a:r>
                    </a:p>
                  </a:txBody>
                  <a:tcPr marL="49919" marR="49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  <a:ea typeface="Times New Roman"/>
                        </a:rPr>
                        <a:t>0</a:t>
                      </a:r>
                    </a:p>
                  </a:txBody>
                  <a:tcPr marL="49919" marR="49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424">
                <a:tc>
                  <a:txBody>
                    <a:bodyPr/>
                    <a:lstStyle/>
                    <a:p>
                      <a:pPr algn="r" hangingPunct="0">
                        <a:spcAft>
                          <a:spcPts val="0"/>
                        </a:spcAft>
                      </a:pPr>
                      <a:r>
                        <a:rPr lang="ru-RU" sz="1200" i="1">
                          <a:effectLst/>
                          <a:latin typeface="+mn-lt"/>
                          <a:ea typeface="Times New Roman"/>
                        </a:rPr>
                        <a:t>Максимальный балл</a:t>
                      </a:r>
                      <a:endParaRPr lang="ru-RU" sz="12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9919" marR="49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</a:pPr>
                      <a:r>
                        <a:rPr lang="ru-RU" sz="1200" i="1" dirty="0">
                          <a:effectLst/>
                          <a:latin typeface="+mn-lt"/>
                          <a:ea typeface="Times New Roman"/>
                        </a:rPr>
                        <a:t>3</a:t>
                      </a:r>
                      <a:endParaRPr lang="ru-RU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9919" marR="499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CC00"/>
                </a:solidFill>
              </a:rPr>
              <a:t>Схема решения задачи включает: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243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Задача 3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При скрещивании растений томата нормальной высоты с овальными плодами и карликового растения с округлыми плодами всё потомство имело нормальную высоту и округлые плоды. При анализирующем скрещивании гибридов первого поколения было получено 4 фенотипических класса, имевших 246, 251, 24 и 32 растения соответственно. Составьте схему решения задачи. Определите генотипы и фенотипы всех родителей и потомков. Поясните фенотипическое расщепление во втором скрещивании.</a:t>
            </a:r>
          </a:p>
        </p:txBody>
      </p:sp>
    </p:spTree>
    <p:extLst>
      <p:ext uri="{BB962C8B-B14F-4D97-AF65-F5344CB8AC3E}">
        <p14:creationId xmlns:p14="http://schemas.microsoft.com/office/powerpoint/2010/main" val="157207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FFCC00"/>
                </a:solidFill>
                <a:latin typeface="Times New Roman"/>
              </a:rPr>
              <a:t>Схема решения задачи включает: </a:t>
            </a:r>
            <a:br>
              <a:rPr lang="ru-RU" sz="3600" dirty="0">
                <a:solidFill>
                  <a:srgbClr val="FFCC00"/>
                </a:solidFill>
                <a:latin typeface="Times New Roman"/>
              </a:rPr>
            </a:br>
            <a:endParaRPr lang="ru-RU" dirty="0">
              <a:solidFill>
                <a:srgbClr val="FFCC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3400" dirty="0" smtClean="0">
                <a:solidFill>
                  <a:srgbClr val="000000"/>
                </a:solidFill>
                <a:latin typeface="+mj-lt"/>
              </a:rPr>
              <a:t>1</a:t>
            </a:r>
            <a:r>
              <a:rPr lang="en-US" sz="3400" dirty="0">
                <a:solidFill>
                  <a:srgbClr val="000000"/>
                </a:solidFill>
                <a:latin typeface="+mj-lt"/>
              </a:rPr>
              <a:t>) </a:t>
            </a:r>
            <a:r>
              <a:rPr lang="en-US" sz="3400" dirty="0" smtClean="0">
                <a:solidFill>
                  <a:srgbClr val="000000"/>
                </a:solidFill>
                <a:latin typeface="+mj-lt"/>
              </a:rPr>
              <a:t>P </a:t>
            </a:r>
            <a:r>
              <a:rPr lang="en-US" sz="3400" dirty="0">
                <a:solidFill>
                  <a:srgbClr val="000000"/>
                </a:solidFill>
                <a:latin typeface="+mj-lt"/>
              </a:rPr>
              <a:t>	A</a:t>
            </a:r>
            <a:r>
              <a:rPr lang="ru-RU" sz="3400" dirty="0">
                <a:solidFill>
                  <a:srgbClr val="000000"/>
                </a:solidFill>
                <a:latin typeface="+mj-lt"/>
              </a:rPr>
              <a:t>А</a:t>
            </a:r>
            <a:r>
              <a:rPr lang="en-US" sz="3400" dirty="0">
                <a:solidFill>
                  <a:srgbClr val="000000"/>
                </a:solidFill>
                <a:latin typeface="+mj-lt"/>
              </a:rPr>
              <a:t>bb 	× 	</a:t>
            </a:r>
            <a:r>
              <a:rPr lang="en-US" sz="3400" dirty="0" err="1">
                <a:solidFill>
                  <a:srgbClr val="000000"/>
                </a:solidFill>
                <a:latin typeface="+mj-lt"/>
              </a:rPr>
              <a:t>aaBB</a:t>
            </a:r>
            <a:r>
              <a:rPr lang="en-US" sz="3400" dirty="0">
                <a:solidFill>
                  <a:srgbClr val="000000"/>
                </a:solidFill>
                <a:latin typeface="+mj-lt"/>
              </a:rPr>
              <a:t> 	</a:t>
            </a:r>
          </a:p>
          <a:p>
            <a:pPr marL="0" indent="0">
              <a:buNone/>
            </a:pPr>
            <a:r>
              <a:rPr lang="ru-RU" sz="3400" dirty="0" smtClean="0">
                <a:solidFill>
                  <a:srgbClr val="000000"/>
                </a:solidFill>
                <a:latin typeface="+mj-lt"/>
              </a:rPr>
              <a:t>      нормальная </a:t>
            </a:r>
            <a:r>
              <a:rPr lang="ru-RU" sz="3400" dirty="0">
                <a:solidFill>
                  <a:srgbClr val="000000"/>
                </a:solidFill>
                <a:latin typeface="+mj-lt"/>
              </a:rPr>
              <a:t>высота, овальные плоды 	карлик, округлые плоды 	</a:t>
            </a:r>
          </a:p>
          <a:p>
            <a:pPr marL="0" indent="0">
              <a:buNone/>
            </a:pPr>
            <a:r>
              <a:rPr lang="ru-RU" sz="3400" dirty="0" smtClean="0">
                <a:solidFill>
                  <a:srgbClr val="000000"/>
                </a:solidFill>
                <a:latin typeface="+mj-lt"/>
              </a:rPr>
              <a:t>    </a:t>
            </a:r>
            <a:r>
              <a:rPr lang="en-US" sz="3400" dirty="0" smtClean="0">
                <a:solidFill>
                  <a:srgbClr val="000000"/>
                </a:solidFill>
                <a:latin typeface="+mj-lt"/>
              </a:rPr>
              <a:t>G </a:t>
            </a:r>
            <a:r>
              <a:rPr lang="en-US" sz="3400" dirty="0">
                <a:solidFill>
                  <a:srgbClr val="000000"/>
                </a:solidFill>
                <a:latin typeface="+mj-lt"/>
              </a:rPr>
              <a:t>	Ab 	</a:t>
            </a:r>
            <a:r>
              <a:rPr lang="en-US" sz="3400" dirty="0" err="1">
                <a:solidFill>
                  <a:srgbClr val="000000"/>
                </a:solidFill>
                <a:latin typeface="+mj-lt"/>
              </a:rPr>
              <a:t>aB</a:t>
            </a:r>
            <a:r>
              <a:rPr lang="en-US" sz="3400" dirty="0">
                <a:solidFill>
                  <a:srgbClr val="000000"/>
                </a:solidFill>
                <a:latin typeface="+mj-lt"/>
              </a:rPr>
              <a:t> 	</a:t>
            </a:r>
          </a:p>
          <a:p>
            <a:pPr marL="0" indent="0">
              <a:buNone/>
            </a:pPr>
            <a:r>
              <a:rPr lang="ru-RU" sz="3400" dirty="0" smtClean="0">
                <a:solidFill>
                  <a:srgbClr val="000000"/>
                </a:solidFill>
                <a:latin typeface="+mj-lt"/>
              </a:rPr>
              <a:t>    F</a:t>
            </a:r>
            <a:r>
              <a:rPr lang="ru-RU" sz="3400" baseline="30000" dirty="0" smtClean="0">
                <a:solidFill>
                  <a:srgbClr val="000000"/>
                </a:solidFill>
                <a:latin typeface="+mj-lt"/>
              </a:rPr>
              <a:t>1 </a:t>
            </a:r>
            <a:r>
              <a:rPr lang="ru-RU" sz="3400" dirty="0">
                <a:solidFill>
                  <a:srgbClr val="000000"/>
                </a:solidFill>
                <a:latin typeface="+mj-lt"/>
              </a:rPr>
              <a:t>	</a:t>
            </a:r>
            <a:r>
              <a:rPr lang="ru-RU" sz="3400" dirty="0" err="1">
                <a:solidFill>
                  <a:srgbClr val="000000"/>
                </a:solidFill>
                <a:latin typeface="+mj-lt"/>
              </a:rPr>
              <a:t>АаВb</a:t>
            </a:r>
            <a:r>
              <a:rPr lang="ru-RU" sz="3400" dirty="0">
                <a:solidFill>
                  <a:srgbClr val="000000"/>
                </a:solidFill>
                <a:latin typeface="+mj-lt"/>
              </a:rPr>
              <a:t> – нормальная высота, округлые плоды; 	</a:t>
            </a:r>
          </a:p>
          <a:p>
            <a:pPr marL="0" indent="0">
              <a:buNone/>
            </a:pPr>
            <a:r>
              <a:rPr lang="en-US" sz="3400" dirty="0">
                <a:solidFill>
                  <a:srgbClr val="000000"/>
                </a:solidFill>
                <a:latin typeface="+mj-lt"/>
              </a:rPr>
              <a:t>2) </a:t>
            </a:r>
            <a:r>
              <a:rPr lang="en-US" sz="3400" dirty="0" smtClean="0">
                <a:solidFill>
                  <a:srgbClr val="000000"/>
                </a:solidFill>
                <a:latin typeface="+mj-lt"/>
              </a:rPr>
              <a:t>F</a:t>
            </a:r>
            <a:r>
              <a:rPr lang="en-US" sz="3400" baseline="30000" dirty="0" smtClean="0">
                <a:solidFill>
                  <a:srgbClr val="000000"/>
                </a:solidFill>
                <a:latin typeface="+mj-lt"/>
              </a:rPr>
              <a:t>1 </a:t>
            </a:r>
            <a:r>
              <a:rPr lang="en-US" sz="3400" dirty="0">
                <a:solidFill>
                  <a:srgbClr val="000000"/>
                </a:solidFill>
                <a:latin typeface="+mj-lt"/>
              </a:rPr>
              <a:t>	</a:t>
            </a:r>
            <a:r>
              <a:rPr lang="en-US" sz="3400" dirty="0" err="1">
                <a:solidFill>
                  <a:srgbClr val="000000"/>
                </a:solidFill>
                <a:latin typeface="+mj-lt"/>
              </a:rPr>
              <a:t>AaBb</a:t>
            </a:r>
            <a:r>
              <a:rPr lang="en-US" sz="3400" dirty="0">
                <a:solidFill>
                  <a:srgbClr val="000000"/>
                </a:solidFill>
                <a:latin typeface="+mj-lt"/>
              </a:rPr>
              <a:t> 	× 	</a:t>
            </a:r>
            <a:r>
              <a:rPr lang="en-US" sz="3400" dirty="0" err="1">
                <a:solidFill>
                  <a:srgbClr val="000000"/>
                </a:solidFill>
                <a:latin typeface="+mj-lt"/>
              </a:rPr>
              <a:t>aabb</a:t>
            </a:r>
            <a:r>
              <a:rPr lang="en-US" sz="3400" dirty="0">
                <a:solidFill>
                  <a:srgbClr val="000000"/>
                </a:solidFill>
                <a:latin typeface="+mj-lt"/>
              </a:rPr>
              <a:t> 	</a:t>
            </a:r>
          </a:p>
          <a:p>
            <a:pPr marL="0" indent="0">
              <a:buNone/>
            </a:pPr>
            <a:r>
              <a:rPr lang="ru-RU" sz="3400" dirty="0" smtClean="0">
                <a:solidFill>
                  <a:srgbClr val="000000"/>
                </a:solidFill>
                <a:latin typeface="+mj-lt"/>
              </a:rPr>
              <a:t>    </a:t>
            </a:r>
            <a:r>
              <a:rPr lang="de-DE" sz="3400" dirty="0" smtClean="0">
                <a:solidFill>
                  <a:srgbClr val="000000"/>
                </a:solidFill>
                <a:latin typeface="+mj-lt"/>
              </a:rPr>
              <a:t>G </a:t>
            </a:r>
            <a:r>
              <a:rPr lang="de-DE" sz="3400" dirty="0">
                <a:solidFill>
                  <a:srgbClr val="000000"/>
                </a:solidFill>
                <a:latin typeface="+mj-lt"/>
              </a:rPr>
              <a:t>	AB, </a:t>
            </a:r>
            <a:r>
              <a:rPr lang="de-DE" sz="3400" dirty="0" err="1">
                <a:solidFill>
                  <a:srgbClr val="000000"/>
                </a:solidFill>
                <a:latin typeface="+mj-lt"/>
              </a:rPr>
              <a:t>aB</a:t>
            </a:r>
            <a:r>
              <a:rPr lang="de-DE" sz="3400" dirty="0">
                <a:solidFill>
                  <a:srgbClr val="000000"/>
                </a:solidFill>
                <a:latin typeface="+mj-lt"/>
              </a:rPr>
              <a:t>, Ab, ab 	ab 	</a:t>
            </a:r>
          </a:p>
          <a:p>
            <a:pPr marL="0" indent="0">
              <a:buNone/>
            </a:pPr>
            <a:r>
              <a:rPr lang="ru-RU" sz="3400" dirty="0" smtClean="0">
                <a:solidFill>
                  <a:srgbClr val="000000"/>
                </a:solidFill>
                <a:latin typeface="+mj-lt"/>
              </a:rPr>
              <a:t>       нормальная </a:t>
            </a:r>
            <a:r>
              <a:rPr lang="ru-RU" sz="3400" dirty="0">
                <a:solidFill>
                  <a:srgbClr val="000000"/>
                </a:solidFill>
                <a:latin typeface="+mj-lt"/>
              </a:rPr>
              <a:t>высота, округлые плоды 	карлик, овальные плоды 	</a:t>
            </a:r>
          </a:p>
          <a:p>
            <a:pPr marL="0" indent="0">
              <a:buNone/>
            </a:pPr>
            <a:r>
              <a:rPr lang="ru-RU" sz="3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3400" dirty="0" smtClean="0">
                <a:solidFill>
                  <a:srgbClr val="000000"/>
                </a:solidFill>
                <a:latin typeface="+mj-lt"/>
              </a:rPr>
              <a:t>    F</a:t>
            </a:r>
            <a:r>
              <a:rPr lang="ru-RU" sz="3400" baseline="30000" dirty="0" smtClean="0">
                <a:solidFill>
                  <a:srgbClr val="000000"/>
                </a:solidFill>
                <a:latin typeface="+mj-lt"/>
              </a:rPr>
              <a:t>2 </a:t>
            </a:r>
            <a:r>
              <a:rPr lang="ru-RU" sz="3400" dirty="0">
                <a:solidFill>
                  <a:srgbClr val="000000"/>
                </a:solidFill>
                <a:latin typeface="+mj-lt"/>
              </a:rPr>
              <a:t>	</a:t>
            </a:r>
            <a:endParaRPr lang="ru-RU" sz="3400" dirty="0" smtClean="0">
              <a:solidFill>
                <a:srgbClr val="000000"/>
              </a:solidFill>
              <a:latin typeface="+mj-lt"/>
            </a:endParaRPr>
          </a:p>
          <a:p>
            <a:pPr marL="0" indent="0">
              <a:buNone/>
            </a:pPr>
            <a:r>
              <a:rPr lang="ru-RU" sz="3400" dirty="0" err="1" smtClean="0">
                <a:solidFill>
                  <a:srgbClr val="000000"/>
                </a:solidFill>
                <a:latin typeface="+mj-lt"/>
              </a:rPr>
              <a:t>AaBb</a:t>
            </a:r>
            <a:r>
              <a:rPr lang="ru-RU" sz="34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3400" dirty="0">
                <a:solidFill>
                  <a:srgbClr val="000000"/>
                </a:solidFill>
                <a:latin typeface="+mj-lt"/>
              </a:rPr>
              <a:t>– нормальная высота, округлые плоды: 24 или 32, 	</a:t>
            </a:r>
          </a:p>
          <a:p>
            <a:pPr marL="0" indent="0">
              <a:buNone/>
            </a:pPr>
            <a:r>
              <a:rPr lang="ru-RU" sz="3400" dirty="0" err="1">
                <a:solidFill>
                  <a:srgbClr val="000000"/>
                </a:solidFill>
                <a:latin typeface="+mj-lt"/>
              </a:rPr>
              <a:t>aaBb</a:t>
            </a:r>
            <a:r>
              <a:rPr lang="ru-RU" sz="3400" dirty="0">
                <a:solidFill>
                  <a:srgbClr val="000000"/>
                </a:solidFill>
                <a:latin typeface="+mj-lt"/>
              </a:rPr>
              <a:t> – карлик, округлые плоды: 246 или 251, 	</a:t>
            </a:r>
          </a:p>
          <a:p>
            <a:pPr marL="0" indent="0">
              <a:buNone/>
            </a:pPr>
            <a:r>
              <a:rPr lang="ru-RU" sz="3400" dirty="0" err="1">
                <a:solidFill>
                  <a:srgbClr val="000000"/>
                </a:solidFill>
                <a:latin typeface="+mj-lt"/>
              </a:rPr>
              <a:t>Aabb</a:t>
            </a:r>
            <a:r>
              <a:rPr lang="ru-RU" sz="3400" dirty="0">
                <a:solidFill>
                  <a:srgbClr val="000000"/>
                </a:solidFill>
                <a:latin typeface="+mj-lt"/>
              </a:rPr>
              <a:t> – нормальная высота, овальные плоды: 251 или 246, 	</a:t>
            </a:r>
          </a:p>
          <a:p>
            <a:pPr marL="0" indent="0">
              <a:buNone/>
            </a:pPr>
            <a:r>
              <a:rPr lang="ru-RU" sz="3400" dirty="0" err="1">
                <a:solidFill>
                  <a:srgbClr val="000000"/>
                </a:solidFill>
                <a:latin typeface="+mj-lt"/>
              </a:rPr>
              <a:t>aabb</a:t>
            </a:r>
            <a:r>
              <a:rPr lang="ru-RU" sz="3400" dirty="0">
                <a:solidFill>
                  <a:srgbClr val="000000"/>
                </a:solidFill>
                <a:latin typeface="+mj-lt"/>
              </a:rPr>
              <a:t> – карлик, овальные плоды: 32 или 24; 	</a:t>
            </a:r>
          </a:p>
          <a:p>
            <a:endParaRPr lang="ru-RU" sz="3400" dirty="0">
              <a:solidFill>
                <a:srgbClr val="000000"/>
              </a:solidFill>
              <a:latin typeface="+mj-lt"/>
            </a:endParaRPr>
          </a:p>
          <a:p>
            <a:pPr marL="0" indent="0" algn="just">
              <a:buNone/>
            </a:pPr>
            <a:r>
              <a:rPr lang="ru-RU" sz="3400" dirty="0">
                <a:solidFill>
                  <a:srgbClr val="000000"/>
                </a:solidFill>
                <a:latin typeface="+mj-lt"/>
              </a:rPr>
              <a:t>3) во втором скрещивании два больших класса (246 и 251) получаются в результате сцепления аллелей А и b, а и B; два меньших класса получаются в результате кроссинговера. </a:t>
            </a:r>
          </a:p>
          <a:p>
            <a:pPr marL="0" indent="0">
              <a:buNone/>
            </a:pPr>
            <a:r>
              <a:rPr lang="ru-RU" sz="3400" dirty="0" smtClean="0">
                <a:solidFill>
                  <a:srgbClr val="000000"/>
                </a:solidFill>
                <a:latin typeface="+mj-lt"/>
              </a:rPr>
              <a:t>     (</a:t>
            </a:r>
            <a:r>
              <a:rPr lang="ru-RU" sz="3400" dirty="0">
                <a:solidFill>
                  <a:srgbClr val="000000"/>
                </a:solidFill>
                <a:latin typeface="+mj-lt"/>
              </a:rPr>
              <a:t>Допускается иная генетическая символика.)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	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921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Задача 4.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/>
              <a:t>Гены признаков окраски шерсти и длины хвоста не сцеплены. Длина хвоста</a:t>
            </a:r>
          </a:p>
          <a:p>
            <a:pPr marL="0" indent="0">
              <a:buNone/>
            </a:pPr>
            <a:r>
              <a:rPr lang="ru-RU" dirty="0"/>
              <a:t>у мышей контролируется геном, который в гомозиготном рецессивном (b)</a:t>
            </a:r>
          </a:p>
          <a:p>
            <a:pPr marL="0" indent="0">
              <a:buNone/>
            </a:pPr>
            <a:r>
              <a:rPr lang="ru-RU" dirty="0"/>
              <a:t>состоянии вызывает гибель мышей на эмбриональной стадии развития; хвост</a:t>
            </a:r>
          </a:p>
          <a:p>
            <a:pPr marL="0" indent="0">
              <a:buNone/>
            </a:pPr>
            <a:r>
              <a:rPr lang="ru-RU" dirty="0"/>
              <a:t>у мышей может быть нормальной длины или укороченный. Окраска шерсти</a:t>
            </a:r>
          </a:p>
          <a:p>
            <a:pPr marL="0" indent="0">
              <a:buNone/>
            </a:pPr>
            <a:r>
              <a:rPr lang="ru-RU" dirty="0"/>
              <a:t>может быть чёрной или коричневой.</a:t>
            </a:r>
          </a:p>
          <a:p>
            <a:pPr marL="0" indent="0">
              <a:buNone/>
            </a:pPr>
            <a:r>
              <a:rPr lang="ru-RU" dirty="0"/>
              <a:t>Скрестили дигетерозиготную самку мыши с чёрной окраской шерсти,</a:t>
            </a:r>
          </a:p>
          <a:p>
            <a:pPr marL="0" indent="0">
              <a:buNone/>
            </a:pPr>
            <a:r>
              <a:rPr lang="ru-RU" dirty="0"/>
              <a:t>укороченным хвостом и самца такого же фенотипа; в потомстве получилось</a:t>
            </a:r>
          </a:p>
          <a:p>
            <a:pPr marL="0" indent="0">
              <a:buNone/>
            </a:pPr>
            <a:r>
              <a:rPr lang="ru-RU" dirty="0"/>
              <a:t>расщепление по фенотипу в отношении </a:t>
            </a:r>
            <a:r>
              <a:rPr lang="ru-RU" b="1" dirty="0"/>
              <a:t>1:2:3:6. </a:t>
            </a:r>
            <a:r>
              <a:rPr lang="ru-RU" dirty="0"/>
              <a:t>Во втором скрещивании</a:t>
            </a:r>
          </a:p>
          <a:p>
            <a:pPr marL="0" indent="0">
              <a:buNone/>
            </a:pPr>
            <a:r>
              <a:rPr lang="ru-RU" dirty="0"/>
              <a:t>другой самки мыши с чёрной окраской шерсти, укороченным хвостом,</a:t>
            </a:r>
          </a:p>
          <a:p>
            <a:pPr marL="0" indent="0">
              <a:buNone/>
            </a:pPr>
            <a:r>
              <a:rPr lang="ru-RU" dirty="0"/>
              <a:t>в потомстве которой никогда не было особей с другой окраской шерсти,</a:t>
            </a:r>
          </a:p>
          <a:p>
            <a:pPr marL="0" indent="0">
              <a:buNone/>
            </a:pPr>
            <a:r>
              <a:rPr lang="ru-RU" dirty="0"/>
              <a:t>и самца с чёрной окраской шерсти, укороченным хвостом в потомстве</a:t>
            </a:r>
          </a:p>
          <a:p>
            <a:pPr marL="0" indent="0">
              <a:buNone/>
            </a:pPr>
            <a:r>
              <a:rPr lang="ru-RU" dirty="0"/>
              <a:t>получилось расщепление по фенотипу в </a:t>
            </a:r>
            <a:r>
              <a:rPr lang="ru-RU" b="1" dirty="0"/>
              <a:t>2:1</a:t>
            </a:r>
            <a:r>
              <a:rPr lang="ru-RU" dirty="0"/>
              <a:t>. Составьте схемы скрещиваний.</a:t>
            </a:r>
          </a:p>
          <a:p>
            <a:pPr marL="0" indent="0">
              <a:buNone/>
            </a:pPr>
            <a:r>
              <a:rPr lang="ru-RU" dirty="0"/>
              <a:t>Определите все возможные генотипы родителей, генотипы и фенотипы</a:t>
            </a:r>
          </a:p>
          <a:p>
            <a:pPr marL="0" indent="0">
              <a:buNone/>
            </a:pPr>
            <a:r>
              <a:rPr lang="ru-RU" dirty="0"/>
              <a:t>возможного потомства и их соотношение по генотипу в двух скрещиваниях.</a:t>
            </a:r>
          </a:p>
          <a:p>
            <a:pPr marL="0" indent="0">
              <a:buNone/>
            </a:pPr>
            <a:r>
              <a:rPr lang="ru-RU" dirty="0"/>
              <a:t>Объясните полученное фенотипическое расщепление в двух скрещиваниях.</a:t>
            </a:r>
          </a:p>
        </p:txBody>
      </p:sp>
    </p:spTree>
    <p:extLst>
      <p:ext uri="{BB962C8B-B14F-4D97-AF65-F5344CB8AC3E}">
        <p14:creationId xmlns:p14="http://schemas.microsoft.com/office/powerpoint/2010/main" val="287566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CC00"/>
                </a:solidFill>
              </a:rPr>
              <a:t>Схема решения задачи включает: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224223"/>
              </p:ext>
            </p:extLst>
          </p:nvPr>
        </p:nvGraphicFramePr>
        <p:xfrm>
          <a:off x="251520" y="980728"/>
          <a:ext cx="8424936" cy="53949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212468"/>
                <a:gridCol w="4212468"/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1800" b="1" dirty="0" smtClean="0"/>
                        <a:t>1) первое скрещивание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1800" b="0" dirty="0" smtClean="0"/>
                        <a:t>P ♀</a:t>
                      </a:r>
                      <a:r>
                        <a:rPr lang="ru-RU" sz="1800" b="0" dirty="0" smtClean="0"/>
                        <a:t>А</a:t>
                      </a:r>
                      <a:r>
                        <a:rPr lang="en-US" sz="1800" b="0" dirty="0" smtClean="0"/>
                        <a:t>a</a:t>
                      </a:r>
                      <a:r>
                        <a:rPr lang="ru-RU" sz="1800" b="0" dirty="0" smtClean="0"/>
                        <a:t>В</a:t>
                      </a:r>
                      <a:r>
                        <a:rPr lang="en-US" sz="1800" b="0" dirty="0" smtClean="0"/>
                        <a:t>b     ×       ♂</a:t>
                      </a:r>
                      <a:r>
                        <a:rPr lang="ru-RU" sz="1800" b="0" dirty="0" smtClean="0"/>
                        <a:t>А</a:t>
                      </a:r>
                      <a:r>
                        <a:rPr lang="en-US" sz="1800" b="0" dirty="0" err="1" smtClean="0"/>
                        <a:t>aBb</a:t>
                      </a:r>
                      <a:endParaRPr lang="en-US" sz="1800" b="0" dirty="0" smtClean="0"/>
                    </a:p>
                    <a:p>
                      <a:pPr marL="0" indent="0">
                        <a:buNone/>
                      </a:pPr>
                      <a:endParaRPr lang="en-US" sz="1800" b="0" dirty="0" smtClean="0"/>
                    </a:p>
                    <a:p>
                      <a:pPr marL="0" indent="0">
                        <a:buNone/>
                      </a:pPr>
                      <a:endParaRPr lang="en-US" sz="1800" b="0" dirty="0" smtClean="0"/>
                    </a:p>
                    <a:p>
                      <a:pPr marL="0" indent="0">
                        <a:buNone/>
                      </a:pPr>
                      <a:endParaRPr lang="en-US" sz="1800" b="0" dirty="0" smtClean="0"/>
                    </a:p>
                    <a:p>
                      <a:pPr marL="0" indent="0">
                        <a:buNone/>
                      </a:pPr>
                      <a:r>
                        <a:rPr lang="en-US" sz="1800" b="0" dirty="0" smtClean="0"/>
                        <a:t>G</a:t>
                      </a:r>
                      <a:r>
                        <a:rPr lang="ru-RU" sz="1400" b="0" dirty="0" smtClean="0"/>
                        <a:t>1</a:t>
                      </a:r>
                      <a:r>
                        <a:rPr lang="en-US" sz="1800" b="0" dirty="0" smtClean="0"/>
                        <a:t> </a:t>
                      </a:r>
                      <a:r>
                        <a:rPr lang="ru-RU" sz="1800" b="0" dirty="0" smtClean="0"/>
                        <a:t>АВ, А</a:t>
                      </a:r>
                      <a:r>
                        <a:rPr lang="en-US" sz="1800" b="0" dirty="0" smtClean="0"/>
                        <a:t>b, a</a:t>
                      </a:r>
                      <a:r>
                        <a:rPr lang="ru-RU" sz="1800" b="0" dirty="0" smtClean="0"/>
                        <a:t>В, </a:t>
                      </a:r>
                      <a:r>
                        <a:rPr lang="en-US" sz="1800" b="0" dirty="0" smtClean="0"/>
                        <a:t>ab </a:t>
                      </a:r>
                      <a:r>
                        <a:rPr lang="ru-RU" sz="1800" b="0" dirty="0" smtClean="0"/>
                        <a:t>      АВ, А</a:t>
                      </a:r>
                      <a:r>
                        <a:rPr lang="en-US" sz="1800" b="0" dirty="0" smtClean="0"/>
                        <a:t>b, a</a:t>
                      </a:r>
                      <a:r>
                        <a:rPr lang="ru-RU" sz="1800" b="0" dirty="0" smtClean="0"/>
                        <a:t>В, </a:t>
                      </a:r>
                      <a:r>
                        <a:rPr lang="en-US" sz="1800" b="0" dirty="0" smtClean="0"/>
                        <a:t>ab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1800" b="0" dirty="0" smtClean="0"/>
                        <a:t>F1 1A</a:t>
                      </a:r>
                      <a:r>
                        <a:rPr lang="ru-RU" sz="1800" b="0" dirty="0" smtClean="0"/>
                        <a:t>А</a:t>
                      </a:r>
                      <a:r>
                        <a:rPr lang="en-US" sz="1800" b="0" dirty="0" smtClean="0"/>
                        <a:t>BB, 2AaBB – </a:t>
                      </a:r>
                      <a:r>
                        <a:rPr lang="ru-RU" sz="1800" b="0" dirty="0" smtClean="0"/>
                        <a:t>чёрная шерсть, хвост нормальной длины;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800" b="0" dirty="0" smtClean="0"/>
                        <a:t>2</a:t>
                      </a:r>
                      <a:r>
                        <a:rPr lang="en-US" sz="1800" b="0" dirty="0" smtClean="0"/>
                        <a:t>A</a:t>
                      </a:r>
                      <a:r>
                        <a:rPr lang="ru-RU" sz="1800" b="0" dirty="0" smtClean="0"/>
                        <a:t>А</a:t>
                      </a:r>
                      <a:r>
                        <a:rPr lang="en-US" sz="1800" b="0" dirty="0" smtClean="0"/>
                        <a:t>Bb, 4</a:t>
                      </a:r>
                      <a:r>
                        <a:rPr lang="ru-RU" sz="1800" b="0" dirty="0" smtClean="0"/>
                        <a:t>А</a:t>
                      </a:r>
                      <a:r>
                        <a:rPr lang="en-US" sz="1800" b="0" dirty="0" err="1" smtClean="0"/>
                        <a:t>aBb</a:t>
                      </a:r>
                      <a:r>
                        <a:rPr lang="en-US" sz="1800" b="0" dirty="0" smtClean="0"/>
                        <a:t> – </a:t>
                      </a:r>
                      <a:r>
                        <a:rPr lang="ru-RU" sz="1800" b="0" dirty="0" smtClean="0"/>
                        <a:t>чёрная шерсть, укороченный хвост;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800" b="0" dirty="0" smtClean="0"/>
                        <a:t>1</a:t>
                      </a:r>
                      <a:r>
                        <a:rPr lang="en-US" sz="1800" b="0" dirty="0" err="1" smtClean="0"/>
                        <a:t>aaBB</a:t>
                      </a:r>
                      <a:r>
                        <a:rPr lang="en-US" sz="1800" b="0" dirty="0" smtClean="0"/>
                        <a:t> – </a:t>
                      </a:r>
                      <a:r>
                        <a:rPr lang="ru-RU" sz="1800" b="0" dirty="0" smtClean="0"/>
                        <a:t>коричневая шерсть, хвост нормальной длины;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800" b="0" dirty="0" smtClean="0"/>
                        <a:t>2</a:t>
                      </a:r>
                      <a:r>
                        <a:rPr lang="en-US" sz="1800" b="0" dirty="0" err="1" smtClean="0"/>
                        <a:t>aaBb</a:t>
                      </a:r>
                      <a:r>
                        <a:rPr lang="en-US" sz="1800" b="0" dirty="0" smtClean="0"/>
                        <a:t> – </a:t>
                      </a:r>
                      <a:r>
                        <a:rPr lang="ru-RU" sz="1800" b="0" dirty="0" smtClean="0"/>
                        <a:t>коричневая шерсть, укороченный хвост;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1800" b="1" dirty="0" smtClean="0"/>
                        <a:t>2) второе скрещивание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1800" b="0" dirty="0" smtClean="0"/>
                        <a:t>P ♀</a:t>
                      </a:r>
                      <a:r>
                        <a:rPr lang="ru-RU" sz="1800" b="0" dirty="0" smtClean="0"/>
                        <a:t>ААВ</a:t>
                      </a:r>
                      <a:r>
                        <a:rPr lang="en-US" sz="1800" b="0" dirty="0" smtClean="0"/>
                        <a:t>b   ×      ♂</a:t>
                      </a:r>
                      <a:r>
                        <a:rPr lang="ru-RU" sz="1800" b="0" dirty="0" smtClean="0"/>
                        <a:t>АА</a:t>
                      </a:r>
                      <a:r>
                        <a:rPr lang="en-US" sz="1800" b="0" dirty="0" smtClean="0"/>
                        <a:t>Bb</a:t>
                      </a:r>
                    </a:p>
                    <a:p>
                      <a:pPr marL="0" indent="0">
                        <a:buNone/>
                      </a:pPr>
                      <a:endParaRPr lang="en-US" sz="1800" b="0" dirty="0" smtClean="0"/>
                    </a:p>
                    <a:p>
                      <a:pPr marL="0" indent="0">
                        <a:buNone/>
                      </a:pPr>
                      <a:endParaRPr lang="en-US" sz="1800" b="0" dirty="0" smtClean="0"/>
                    </a:p>
                    <a:p>
                      <a:pPr marL="0" indent="0">
                        <a:buNone/>
                      </a:pPr>
                      <a:endParaRPr lang="en-US" sz="1800" b="0" dirty="0" smtClean="0"/>
                    </a:p>
                    <a:p>
                      <a:pPr marL="0" indent="0">
                        <a:buNone/>
                      </a:pPr>
                      <a:r>
                        <a:rPr lang="en-US" sz="1800" b="0" dirty="0" smtClean="0"/>
                        <a:t>G </a:t>
                      </a:r>
                      <a:r>
                        <a:rPr lang="ru-RU" sz="1800" b="0" dirty="0" smtClean="0"/>
                        <a:t>АВ, А</a:t>
                      </a:r>
                      <a:r>
                        <a:rPr lang="en-US" sz="1800" b="0" dirty="0" smtClean="0"/>
                        <a:t>b </a:t>
                      </a:r>
                      <a:r>
                        <a:rPr lang="ru-RU" sz="1800" b="0" dirty="0" smtClean="0"/>
                        <a:t>            </a:t>
                      </a:r>
                      <a:r>
                        <a:rPr lang="en-US" sz="1800" b="0" dirty="0" smtClean="0"/>
                        <a:t>      </a:t>
                      </a:r>
                      <a:r>
                        <a:rPr lang="ru-RU" sz="1800" b="0" dirty="0" smtClean="0"/>
                        <a:t>АВ, А</a:t>
                      </a:r>
                      <a:r>
                        <a:rPr lang="en-US" sz="1800" b="0" dirty="0" smtClean="0"/>
                        <a:t>b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1800" b="0" dirty="0" smtClean="0"/>
                        <a:t>F1 1AABB – </a:t>
                      </a:r>
                      <a:r>
                        <a:rPr lang="ru-RU" sz="1800" b="0" dirty="0" smtClean="0"/>
                        <a:t>чёрная шерсть, хвост нормальной длины;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800" b="0" dirty="0" smtClean="0"/>
                        <a:t>2</a:t>
                      </a:r>
                      <a:r>
                        <a:rPr lang="en-US" sz="1800" b="0" dirty="0" err="1" smtClean="0"/>
                        <a:t>AABb</a:t>
                      </a:r>
                      <a:r>
                        <a:rPr lang="en-US" sz="1800" b="0" dirty="0" smtClean="0"/>
                        <a:t> – </a:t>
                      </a:r>
                      <a:r>
                        <a:rPr lang="ru-RU" sz="1800" b="0" dirty="0" smtClean="0"/>
                        <a:t>чёрная шерсть, укороченный хвост;</a:t>
                      </a:r>
                    </a:p>
                    <a:p>
                      <a:endParaRPr lang="ru-RU" b="0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1800" b="1" dirty="0" smtClean="0"/>
                        <a:t>3) </a:t>
                      </a:r>
                      <a:r>
                        <a:rPr lang="ru-RU" sz="1800" dirty="0" smtClean="0"/>
                        <a:t>потомство с генотипами </a:t>
                      </a:r>
                      <a:r>
                        <a:rPr lang="en-US" sz="1800" dirty="0" err="1" smtClean="0"/>
                        <a:t>Aabb</a:t>
                      </a:r>
                      <a:r>
                        <a:rPr lang="en-US" sz="1800" dirty="0" smtClean="0"/>
                        <a:t>, A</a:t>
                      </a:r>
                      <a:r>
                        <a:rPr lang="ru-RU" sz="1800" dirty="0" smtClean="0"/>
                        <a:t>А</a:t>
                      </a:r>
                      <a:r>
                        <a:rPr lang="en-US" sz="1800" dirty="0" smtClean="0"/>
                        <a:t>bb, </a:t>
                      </a:r>
                      <a:r>
                        <a:rPr lang="en-US" sz="1800" dirty="0" err="1" smtClean="0"/>
                        <a:t>aabb</a:t>
                      </a:r>
                      <a:r>
                        <a:rPr lang="en-US" sz="1800" dirty="0" smtClean="0"/>
                        <a:t> </a:t>
                      </a:r>
                      <a:r>
                        <a:rPr lang="ru-RU" sz="1800" dirty="0" smtClean="0"/>
                        <a:t>погибает на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800" dirty="0" smtClean="0"/>
                        <a:t>эмбриональной стадии, поэтому в первом скрещивании расщепление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800" dirty="0" smtClean="0"/>
                        <a:t>1:2:3:6, а во втором скрещивании 1:2.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800" dirty="0" smtClean="0"/>
                        <a:t>(Допускается иная генетическая символика.)</a:t>
                      </a:r>
                    </a:p>
                    <a:p>
                      <a:endParaRPr lang="ru-RU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b="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310653"/>
              </p:ext>
            </p:extLst>
          </p:nvPr>
        </p:nvGraphicFramePr>
        <p:xfrm>
          <a:off x="251520" y="1700808"/>
          <a:ext cx="3024336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2168"/>
                <a:gridCol w="1512168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чёрная шерсть,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укороченный хвост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чёрная шерсть,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укороченный хвост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52873"/>
              </p:ext>
            </p:extLst>
          </p:nvPr>
        </p:nvGraphicFramePr>
        <p:xfrm>
          <a:off x="4283968" y="1700808"/>
          <a:ext cx="3888432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4216"/>
                <a:gridCol w="1944216"/>
              </a:tblGrid>
              <a:tr h="2880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чёрная шерсть,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укороченный хвост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чёрная шерсть,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укороченный хвост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530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solidFill>
                  <a:prstClr val="black"/>
                </a:solidFill>
              </a:rPr>
              <a:t>Задача </a:t>
            </a:r>
            <a:r>
              <a:rPr lang="ru-RU" sz="3600" dirty="0" smtClean="0">
                <a:solidFill>
                  <a:prstClr val="black"/>
                </a:solidFill>
              </a:rPr>
              <a:t>5.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348880"/>
            <a:ext cx="3312367" cy="331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4294967295"/>
          </p:nvPr>
        </p:nvSpPr>
        <p:spPr>
          <a:xfrm>
            <a:off x="3419872" y="1600200"/>
            <a:ext cx="5724128" cy="452596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На X- и Y-хромосомах человека существуют </a:t>
            </a:r>
            <a:r>
              <a:rPr lang="ru-RU" sz="1600" dirty="0" err="1"/>
              <a:t>псевдоаутосомные</a:t>
            </a:r>
            <a:r>
              <a:rPr lang="ru-RU" sz="1600" dirty="0"/>
              <a:t> </a:t>
            </a:r>
            <a:r>
              <a:rPr lang="ru-RU" sz="1600" dirty="0" smtClean="0"/>
              <a:t>участки, которые </a:t>
            </a:r>
            <a:r>
              <a:rPr lang="ru-RU" sz="1600" dirty="0"/>
              <a:t>содержат аллели одного гена, и между ними может </a:t>
            </a:r>
            <a:r>
              <a:rPr lang="ru-RU" sz="1600" dirty="0" smtClean="0"/>
              <a:t>происходить кроссинговер</a:t>
            </a:r>
            <a:r>
              <a:rPr lang="ru-RU" sz="1600" dirty="0"/>
              <a:t>. </a:t>
            </a:r>
            <a:endParaRPr lang="ru-RU" sz="16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 smtClean="0"/>
              <a:t>Один </a:t>
            </a:r>
            <a:r>
              <a:rPr lang="ru-RU" sz="1600" dirty="0"/>
              <a:t>из таких генов вызывает нарушения в развитии скелета.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Рецессивный аллель дальтонизма наследуется </a:t>
            </a:r>
            <a:r>
              <a:rPr lang="ru-RU" sz="1600" dirty="0" err="1"/>
              <a:t>сцепленно</a:t>
            </a:r>
            <a:r>
              <a:rPr lang="ru-RU" sz="1600" dirty="0"/>
              <a:t> с полом. </a:t>
            </a:r>
            <a:r>
              <a:rPr lang="ru-RU" sz="1600" dirty="0" smtClean="0"/>
              <a:t>Здоровая женщина</a:t>
            </a:r>
            <a:r>
              <a:rPr lang="ru-RU" sz="1600" dirty="0"/>
              <a:t>, мать которой была </a:t>
            </a:r>
            <a:r>
              <a:rPr lang="ru-RU" sz="1600" dirty="0" err="1"/>
              <a:t>дигомозиготна</a:t>
            </a:r>
            <a:r>
              <a:rPr lang="ru-RU" sz="1600" dirty="0"/>
              <a:t> и имела нарушения в </a:t>
            </a:r>
            <a:r>
              <a:rPr lang="ru-RU" sz="1600" dirty="0" smtClean="0"/>
              <a:t>развитии скелета</a:t>
            </a:r>
            <a:r>
              <a:rPr lang="ru-RU" sz="1600" dirty="0"/>
              <a:t>, а отец имел дальтонизм, вышла замуж за мужчину, </a:t>
            </a:r>
            <a:r>
              <a:rPr lang="ru-RU" sz="1600" dirty="0" smtClean="0"/>
              <a:t>страдающего нарушениями </a:t>
            </a:r>
            <a:r>
              <a:rPr lang="ru-RU" sz="1600" dirty="0"/>
              <a:t>в развитии скелета и имеющего нормальное зрение.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600" dirty="0"/>
              <a:t>Родившийся в этом браке сын, не имеющий </a:t>
            </a:r>
            <a:r>
              <a:rPr lang="ru-RU" sz="1600" dirty="0" smtClean="0"/>
              <a:t>указанных заболеваний</a:t>
            </a:r>
            <a:r>
              <a:rPr lang="ru-RU" sz="1600" dirty="0"/>
              <a:t>, </a:t>
            </a:r>
            <a:r>
              <a:rPr lang="ru-RU" sz="1600" dirty="0" smtClean="0"/>
              <a:t>женился на </a:t>
            </a:r>
            <a:r>
              <a:rPr lang="ru-RU" sz="1600" dirty="0"/>
              <a:t>девушке с дальтонизмом, мать которой имела нарушения в </a:t>
            </a:r>
            <a:r>
              <a:rPr lang="ru-RU" sz="1600" dirty="0" smtClean="0"/>
              <a:t>развитии скелета</a:t>
            </a:r>
            <a:r>
              <a:rPr lang="ru-RU" sz="1600" dirty="0"/>
              <a:t>, а отец имел нормальное развитие скелета. Составьте схемы </a:t>
            </a:r>
            <a:r>
              <a:rPr lang="ru-RU" sz="1600" dirty="0" smtClean="0"/>
              <a:t>решения задачи</a:t>
            </a:r>
            <a:r>
              <a:rPr lang="ru-RU" sz="1600" dirty="0"/>
              <a:t>. Определите генотипы родителей и генотипы, фенотипы, </a:t>
            </a:r>
            <a:r>
              <a:rPr lang="ru-RU" sz="1600" dirty="0" smtClean="0"/>
              <a:t>пол возможного </a:t>
            </a:r>
            <a:r>
              <a:rPr lang="ru-RU" sz="1600" dirty="0"/>
              <a:t>потомства. Возможно ли рождение во втором браке </a:t>
            </a:r>
            <a:r>
              <a:rPr lang="ru-RU" sz="1600" dirty="0" smtClean="0"/>
              <a:t>ребёнка, страдающего </a:t>
            </a:r>
            <a:r>
              <a:rPr lang="ru-RU" sz="1600" dirty="0"/>
              <a:t>двумя названными заболеваниями? Ответ поясните.</a:t>
            </a:r>
          </a:p>
        </p:txBody>
      </p:sp>
    </p:spTree>
    <p:extLst>
      <p:ext uri="{BB962C8B-B14F-4D97-AF65-F5344CB8AC3E}">
        <p14:creationId xmlns:p14="http://schemas.microsoft.com/office/powerpoint/2010/main" val="293491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CC00"/>
                </a:solidFill>
              </a:rPr>
              <a:t>Схема решения задачи включает: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513275" y="1366609"/>
            <a:ext cx="8307197" cy="4006553"/>
            <a:chOff x="513275" y="1366609"/>
            <a:chExt cx="8307197" cy="4006553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470566" y="2141508"/>
              <a:ext cx="180549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X</a:t>
              </a:r>
              <a:r>
                <a:rPr lang="en-US" sz="2000" baseline="30000" dirty="0" err="1">
                  <a:solidFill>
                    <a:srgbClr val="000000"/>
                  </a:solidFill>
                </a:rPr>
                <a:t>Ab</a:t>
              </a:r>
              <a:r>
                <a:rPr lang="en-US" sz="2000" dirty="0">
                  <a:solidFill>
                    <a:srgbClr val="000000"/>
                  </a:solidFill>
                </a:rPr>
                <a:t>, </a:t>
              </a:r>
              <a:r>
                <a:rPr lang="ru-RU" sz="2000" dirty="0">
                  <a:solidFill>
                    <a:srgbClr val="000000"/>
                  </a:solidFill>
                </a:rPr>
                <a:t>Х</a:t>
              </a:r>
              <a:r>
                <a:rPr lang="en-US" sz="2000" baseline="30000" dirty="0" err="1">
                  <a:solidFill>
                    <a:srgbClr val="000000"/>
                  </a:solidFill>
                </a:rPr>
                <a:t>aB</a:t>
              </a:r>
              <a:r>
                <a:rPr lang="en-US" sz="2000" dirty="0">
                  <a:solidFill>
                    <a:srgbClr val="000000"/>
                  </a:solidFill>
                </a:rPr>
                <a:t>, </a:t>
              </a:r>
              <a:r>
                <a:rPr lang="ru-RU" sz="2000" dirty="0">
                  <a:solidFill>
                    <a:srgbClr val="000000"/>
                  </a:solidFill>
                </a:rPr>
                <a:t>Х</a:t>
              </a:r>
              <a:r>
                <a:rPr lang="ru-RU" sz="2000" baseline="30000" dirty="0">
                  <a:solidFill>
                    <a:srgbClr val="000000"/>
                  </a:solidFill>
                </a:rPr>
                <a:t>А</a:t>
              </a:r>
              <a:r>
                <a:rPr lang="en-US" sz="2000" baseline="30000" dirty="0">
                  <a:solidFill>
                    <a:srgbClr val="000000"/>
                  </a:solidFill>
                </a:rPr>
                <a:t>B</a:t>
              </a:r>
              <a:r>
                <a:rPr lang="en-US" sz="2000" dirty="0">
                  <a:solidFill>
                    <a:srgbClr val="000000"/>
                  </a:solidFill>
                </a:rPr>
                <a:t>, </a:t>
              </a:r>
              <a:r>
                <a:rPr lang="en-US" sz="2000" dirty="0" err="1">
                  <a:solidFill>
                    <a:srgbClr val="000000"/>
                  </a:solidFill>
                </a:rPr>
                <a:t>X</a:t>
              </a:r>
              <a:r>
                <a:rPr lang="en-US" sz="2000" baseline="30000" dirty="0" err="1">
                  <a:solidFill>
                    <a:srgbClr val="000000"/>
                  </a:solidFill>
                </a:rPr>
                <a:t>ab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5818870" y="2223621"/>
              <a:ext cx="81734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X</a:t>
              </a:r>
              <a:r>
                <a:rPr lang="en-US" sz="2000" baseline="30000" dirty="0" err="1">
                  <a:solidFill>
                    <a:srgbClr val="000000"/>
                  </a:solidFill>
                </a:rPr>
                <a:t>aB</a:t>
              </a:r>
              <a:r>
                <a:rPr lang="en-US" sz="2000" dirty="0">
                  <a:solidFill>
                    <a:srgbClr val="000000"/>
                  </a:solidFill>
                </a:rPr>
                <a:t>, Y</a:t>
              </a:r>
              <a:r>
                <a:rPr lang="en-US" sz="2000" baseline="30000" dirty="0">
                  <a:solidFill>
                    <a:srgbClr val="000000"/>
                  </a:solidFill>
                </a:rPr>
                <a:t>A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3275" y="1435847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1) </a:t>
              </a:r>
              <a:r>
                <a:rPr lang="ru-RU" dirty="0" smtClean="0"/>
                <a:t>Р</a:t>
              </a: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787255" y="1366609"/>
              <a:ext cx="117211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ru-RU" sz="2400" dirty="0" smtClean="0">
                  <a:solidFill>
                    <a:srgbClr val="000000"/>
                  </a:solidFill>
                </a:rPr>
                <a:t>♀Х</a:t>
              </a:r>
              <a:r>
                <a:rPr lang="en-US" sz="2400" baseline="30000" dirty="0" smtClean="0">
                  <a:solidFill>
                    <a:srgbClr val="000000"/>
                  </a:solidFill>
                </a:rPr>
                <a:t>Ab</a:t>
              </a:r>
              <a:r>
                <a:rPr lang="ru-RU" sz="2400" dirty="0" smtClean="0">
                  <a:solidFill>
                    <a:srgbClr val="000000"/>
                  </a:solidFill>
                </a:rPr>
                <a:t>Х</a:t>
              </a:r>
              <a:r>
                <a:rPr lang="en-US" sz="2400" baseline="30000" dirty="0" err="1" smtClean="0">
                  <a:solidFill>
                    <a:srgbClr val="000000"/>
                  </a:solidFill>
                </a:rPr>
                <a:t>aB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331640" y="1774198"/>
              <a:ext cx="2286000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/>
              <a:r>
                <a:rPr lang="ru-RU" sz="1000" dirty="0">
                  <a:solidFill>
                    <a:srgbClr val="000000"/>
                  </a:solidFill>
                </a:rPr>
                <a:t>нормальное развитие скелета, нормальное зрение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685454" y="1378893"/>
              <a:ext cx="10084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400" dirty="0">
                  <a:solidFill>
                    <a:srgbClr val="000000"/>
                  </a:solidFill>
                </a:rPr>
                <a:t>♂</a:t>
              </a:r>
              <a:r>
                <a:rPr lang="en-US" sz="2400" dirty="0" err="1">
                  <a:solidFill>
                    <a:srgbClr val="000000"/>
                  </a:solidFill>
                </a:rPr>
                <a:t>X</a:t>
              </a:r>
              <a:r>
                <a:rPr lang="en-US" sz="2400" baseline="30000" dirty="0" err="1">
                  <a:solidFill>
                    <a:srgbClr val="000000"/>
                  </a:solidFill>
                </a:rPr>
                <a:t>aB</a:t>
              </a:r>
              <a:r>
                <a:rPr lang="en-US" sz="2400" dirty="0" err="1">
                  <a:solidFill>
                    <a:srgbClr val="000000"/>
                  </a:solidFill>
                </a:rPr>
                <a:t>Y</a:t>
              </a:r>
              <a:r>
                <a:rPr lang="en-US" sz="2400" baseline="30000" dirty="0" err="1">
                  <a:solidFill>
                    <a:srgbClr val="000000"/>
                  </a:solidFill>
                </a:rPr>
                <a:t>a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5673622" y="1823511"/>
              <a:ext cx="2286000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/>
              <a:r>
                <a:rPr lang="ru-RU" sz="1000" dirty="0">
                  <a:solidFill>
                    <a:srgbClr val="000000"/>
                  </a:solidFill>
                </a:rPr>
                <a:t>нарушения в развитии скелета, нормальное зрение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4499992" y="1489048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dirty="0">
                  <a:solidFill>
                    <a:srgbClr val="000000"/>
                  </a:solidFill>
                </a:rPr>
                <a:t>×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11632" y="2172286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</a:t>
              </a:r>
              <a:endParaRPr lang="ru-RU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811632" y="2541618"/>
              <a:ext cx="8008840" cy="28315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rgbClr val="000000"/>
                  </a:solidFill>
                </a:rPr>
                <a:t>F</a:t>
              </a:r>
              <a:r>
                <a:rPr lang="ru-RU" baseline="-25000" dirty="0">
                  <a:solidFill>
                    <a:srgbClr val="000000"/>
                  </a:solidFill>
                </a:rPr>
                <a:t>1</a:t>
              </a:r>
              <a:endParaRPr lang="ru-RU" dirty="0">
                <a:solidFill>
                  <a:srgbClr val="000000"/>
                </a:solidFill>
              </a:endParaRPr>
            </a:p>
            <a:p>
              <a:r>
                <a:rPr lang="ru-RU" sz="1600" dirty="0">
                  <a:solidFill>
                    <a:srgbClr val="000000"/>
                  </a:solidFill>
                </a:rPr>
                <a:t>Генотипы, фенотипы возможных дочерей:</a:t>
              </a:r>
            </a:p>
            <a:p>
              <a:r>
                <a:rPr lang="ru-RU" sz="1600" dirty="0" err="1">
                  <a:solidFill>
                    <a:srgbClr val="000000"/>
                  </a:solidFill>
                </a:rPr>
                <a:t>X</a:t>
              </a:r>
              <a:r>
                <a:rPr lang="ru-RU" sz="1600" baseline="30000" dirty="0" err="1">
                  <a:solidFill>
                    <a:srgbClr val="000000"/>
                  </a:solidFill>
                </a:rPr>
                <a:t>Ab</a:t>
              </a:r>
              <a:r>
                <a:rPr lang="ru-RU" sz="1600" dirty="0" err="1">
                  <a:solidFill>
                    <a:srgbClr val="000000"/>
                  </a:solidFill>
                </a:rPr>
                <a:t>Х</a:t>
              </a:r>
              <a:r>
                <a:rPr lang="ru-RU" sz="1600" baseline="30000" dirty="0" err="1">
                  <a:solidFill>
                    <a:srgbClr val="000000"/>
                  </a:solidFill>
                </a:rPr>
                <a:t>aB</a:t>
              </a:r>
              <a:r>
                <a:rPr lang="ru-RU" sz="1600" dirty="0">
                  <a:solidFill>
                    <a:srgbClr val="000000"/>
                  </a:solidFill>
                </a:rPr>
                <a:t>  — нормальное развитие скелета, нормальное зрение.</a:t>
              </a:r>
            </a:p>
            <a:p>
              <a:r>
                <a:rPr lang="ru-RU" sz="1600" dirty="0" err="1">
                  <a:solidFill>
                    <a:srgbClr val="000000"/>
                  </a:solidFill>
                </a:rPr>
                <a:t>X</a:t>
              </a:r>
              <a:r>
                <a:rPr lang="ru-RU" sz="1600" baseline="30000" dirty="0" err="1">
                  <a:solidFill>
                    <a:srgbClr val="000000"/>
                  </a:solidFill>
                </a:rPr>
                <a:t>aB</a:t>
              </a:r>
              <a:r>
                <a:rPr lang="ru-RU" sz="1600" dirty="0" err="1">
                  <a:solidFill>
                    <a:srgbClr val="000000"/>
                  </a:solidFill>
                </a:rPr>
                <a:t>Х</a:t>
              </a:r>
              <a:r>
                <a:rPr lang="ru-RU" sz="1600" baseline="30000" dirty="0" err="1">
                  <a:solidFill>
                    <a:srgbClr val="000000"/>
                  </a:solidFill>
                </a:rPr>
                <a:t>aB</a:t>
              </a:r>
              <a:r>
                <a:rPr lang="ru-RU" sz="1600" dirty="0">
                  <a:solidFill>
                    <a:srgbClr val="000000"/>
                  </a:solidFill>
                </a:rPr>
                <a:t>  — нарушения в развитии скелета, нормальное зрение.</a:t>
              </a:r>
            </a:p>
            <a:p>
              <a:r>
                <a:rPr lang="ru-RU" sz="1600" dirty="0" err="1">
                  <a:solidFill>
                    <a:srgbClr val="000000"/>
                  </a:solidFill>
                </a:rPr>
                <a:t>X</a:t>
              </a:r>
              <a:r>
                <a:rPr lang="ru-RU" sz="1600" baseline="30000" dirty="0" err="1">
                  <a:solidFill>
                    <a:srgbClr val="000000"/>
                  </a:solidFill>
                </a:rPr>
                <a:t>AB</a:t>
              </a:r>
              <a:r>
                <a:rPr lang="ru-RU" sz="1600" dirty="0" err="1">
                  <a:solidFill>
                    <a:srgbClr val="000000"/>
                  </a:solidFill>
                </a:rPr>
                <a:t>Х</a:t>
              </a:r>
              <a:r>
                <a:rPr lang="ru-RU" sz="1600" baseline="30000" dirty="0" err="1">
                  <a:solidFill>
                    <a:srgbClr val="000000"/>
                  </a:solidFill>
                </a:rPr>
                <a:t>aB</a:t>
              </a:r>
              <a:r>
                <a:rPr lang="ru-RU" sz="1600" dirty="0">
                  <a:solidFill>
                    <a:srgbClr val="000000"/>
                  </a:solidFill>
                </a:rPr>
                <a:t>  — нормальное развитие скелета, нормальное зрение.</a:t>
              </a:r>
            </a:p>
            <a:p>
              <a:r>
                <a:rPr lang="ru-RU" sz="1600" dirty="0" err="1">
                  <a:solidFill>
                    <a:srgbClr val="000000"/>
                  </a:solidFill>
                </a:rPr>
                <a:t>Х</a:t>
              </a:r>
              <a:r>
                <a:rPr lang="ru-RU" sz="1600" baseline="30000" dirty="0" err="1">
                  <a:solidFill>
                    <a:srgbClr val="000000"/>
                  </a:solidFill>
                </a:rPr>
                <a:t>ab</a:t>
              </a:r>
              <a:r>
                <a:rPr lang="ru-RU" sz="1600" dirty="0" err="1">
                  <a:solidFill>
                    <a:srgbClr val="000000"/>
                  </a:solidFill>
                </a:rPr>
                <a:t>Х</a:t>
              </a:r>
              <a:r>
                <a:rPr lang="ru-RU" sz="1600" baseline="30000" dirty="0" err="1">
                  <a:solidFill>
                    <a:srgbClr val="000000"/>
                  </a:solidFill>
                </a:rPr>
                <a:t>aB</a:t>
              </a:r>
              <a:r>
                <a:rPr lang="ru-RU" sz="1600" dirty="0">
                  <a:solidFill>
                    <a:srgbClr val="000000"/>
                  </a:solidFill>
                </a:rPr>
                <a:t>  — нарушения в развитии скелета, нормальное зрение.</a:t>
              </a:r>
            </a:p>
            <a:p>
              <a:r>
                <a:rPr lang="ru-RU" sz="1600" dirty="0">
                  <a:solidFill>
                    <a:srgbClr val="000000"/>
                  </a:solidFill>
                </a:rPr>
                <a:t>Генотипы, фенотипы возможных сыновей:</a:t>
              </a:r>
            </a:p>
            <a:p>
              <a:r>
                <a:rPr lang="ru-RU" sz="1600" dirty="0" err="1">
                  <a:solidFill>
                    <a:srgbClr val="000000"/>
                  </a:solidFill>
                </a:rPr>
                <a:t>X</a:t>
              </a:r>
              <a:r>
                <a:rPr lang="ru-RU" sz="1600" baseline="30000" dirty="0" err="1">
                  <a:solidFill>
                    <a:srgbClr val="000000"/>
                  </a:solidFill>
                </a:rPr>
                <a:t>Ab</a:t>
              </a:r>
              <a:r>
                <a:rPr lang="ru-RU" sz="1600" dirty="0" err="1">
                  <a:solidFill>
                    <a:srgbClr val="000000"/>
                  </a:solidFill>
                </a:rPr>
                <a:t>Y</a:t>
              </a:r>
              <a:r>
                <a:rPr lang="ru-RU" sz="1600" baseline="30000" dirty="0" err="1">
                  <a:solidFill>
                    <a:srgbClr val="000000"/>
                  </a:solidFill>
                </a:rPr>
                <a:t>a</a:t>
              </a:r>
              <a:r>
                <a:rPr lang="ru-RU" sz="1600" dirty="0">
                  <a:solidFill>
                    <a:srgbClr val="000000"/>
                  </a:solidFill>
                </a:rPr>
                <a:t>  — нормальное развитие скелета, дальтонизм.</a:t>
              </a:r>
            </a:p>
            <a:p>
              <a:r>
                <a:rPr lang="ru-RU" sz="1600" dirty="0" err="1">
                  <a:solidFill>
                    <a:srgbClr val="000000"/>
                  </a:solidFill>
                </a:rPr>
                <a:t>X</a:t>
              </a:r>
              <a:r>
                <a:rPr lang="ru-RU" sz="1600" baseline="30000" dirty="0" err="1">
                  <a:solidFill>
                    <a:srgbClr val="000000"/>
                  </a:solidFill>
                </a:rPr>
                <a:t>aB</a:t>
              </a:r>
              <a:r>
                <a:rPr lang="ru-RU" sz="1600" dirty="0" err="1">
                  <a:solidFill>
                    <a:srgbClr val="000000"/>
                  </a:solidFill>
                </a:rPr>
                <a:t>Y</a:t>
              </a:r>
              <a:r>
                <a:rPr lang="ru-RU" sz="1600" baseline="30000" dirty="0" err="1">
                  <a:solidFill>
                    <a:srgbClr val="000000"/>
                  </a:solidFill>
                </a:rPr>
                <a:t>a</a:t>
              </a:r>
              <a:r>
                <a:rPr lang="ru-RU" sz="1600" dirty="0">
                  <a:solidFill>
                    <a:srgbClr val="000000"/>
                  </a:solidFill>
                </a:rPr>
                <a:t>  — нарушения в развитии скелета, нормальное зрение.</a:t>
              </a:r>
            </a:p>
            <a:p>
              <a:r>
                <a:rPr lang="ru-RU" sz="1600" dirty="0" err="1">
                  <a:solidFill>
                    <a:srgbClr val="000000"/>
                  </a:solidFill>
                </a:rPr>
                <a:t>X</a:t>
              </a:r>
              <a:r>
                <a:rPr lang="ru-RU" sz="1600" baseline="30000" dirty="0" err="1">
                  <a:solidFill>
                    <a:srgbClr val="000000"/>
                  </a:solidFill>
                </a:rPr>
                <a:t>AB</a:t>
              </a:r>
              <a:r>
                <a:rPr lang="ru-RU" sz="1600" dirty="0" err="1">
                  <a:solidFill>
                    <a:srgbClr val="000000"/>
                  </a:solidFill>
                </a:rPr>
                <a:t>Y</a:t>
              </a:r>
              <a:r>
                <a:rPr lang="ru-RU" sz="1600" baseline="30000" dirty="0" err="1">
                  <a:solidFill>
                    <a:srgbClr val="000000"/>
                  </a:solidFill>
                </a:rPr>
                <a:t>a</a:t>
              </a:r>
              <a:r>
                <a:rPr lang="ru-RU" sz="1600" dirty="0">
                  <a:solidFill>
                    <a:srgbClr val="000000"/>
                  </a:solidFill>
                </a:rPr>
                <a:t>  — нормальное развитие скелета, нормальное зрение.</a:t>
              </a:r>
            </a:p>
            <a:p>
              <a:r>
                <a:rPr lang="ru-RU" sz="1600" dirty="0" err="1">
                  <a:solidFill>
                    <a:srgbClr val="000000"/>
                  </a:solidFill>
                </a:rPr>
                <a:t>Х</a:t>
              </a:r>
              <a:r>
                <a:rPr lang="ru-RU" sz="1600" baseline="30000" dirty="0" err="1">
                  <a:solidFill>
                    <a:srgbClr val="000000"/>
                  </a:solidFill>
                </a:rPr>
                <a:t>ab</a:t>
              </a:r>
              <a:r>
                <a:rPr lang="ru-RU" sz="1600" dirty="0" err="1">
                  <a:solidFill>
                    <a:srgbClr val="000000"/>
                  </a:solidFill>
                </a:rPr>
                <a:t>Y</a:t>
              </a:r>
              <a:r>
                <a:rPr lang="ru-RU" sz="1600" baseline="30000" dirty="0" err="1">
                  <a:solidFill>
                    <a:srgbClr val="000000"/>
                  </a:solidFill>
                </a:rPr>
                <a:t>a</a:t>
              </a:r>
              <a:r>
                <a:rPr lang="ru-RU" sz="1600" dirty="0">
                  <a:solidFill>
                    <a:srgbClr val="000000"/>
                  </a:solidFill>
                </a:rPr>
                <a:t>  — нарушения в развитии скелета, дальтонизм.</a:t>
              </a:r>
              <a:endParaRPr lang="ru-RU" sz="1600" b="0" i="0" dirty="0">
                <a:solidFill>
                  <a:srgbClr val="000000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549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CC00"/>
                </a:solidFill>
              </a:rPr>
              <a:t>Схема решения задачи включает: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241539" y="2214533"/>
            <a:ext cx="3746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000" dirty="0" err="1" smtClean="0">
                <a:solidFill>
                  <a:srgbClr val="000000"/>
                </a:solidFill>
              </a:rPr>
              <a:t>Y</a:t>
            </a:r>
            <a:r>
              <a:rPr lang="en-US" sz="2000" baseline="30000" dirty="0" err="1" smtClean="0">
                <a:solidFill>
                  <a:srgbClr val="000000"/>
                </a:solidFill>
              </a:rPr>
              <a:t>a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01496" y="2223621"/>
            <a:ext cx="3064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ru-RU" sz="2000" dirty="0">
                <a:solidFill>
                  <a:srgbClr val="000000"/>
                </a:solidFill>
              </a:rPr>
              <a:t>,</a:t>
            </a:r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251520" y="1366609"/>
            <a:ext cx="8784976" cy="5360243"/>
            <a:chOff x="251520" y="1366609"/>
            <a:chExt cx="8784976" cy="5360243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906679" y="2141508"/>
              <a:ext cx="93326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000" dirty="0" err="1">
                  <a:solidFill>
                    <a:srgbClr val="000000"/>
                  </a:solidFill>
                </a:rPr>
                <a:t>X</a:t>
              </a:r>
              <a:r>
                <a:rPr lang="en-US" sz="2000" baseline="30000" dirty="0" err="1">
                  <a:solidFill>
                    <a:srgbClr val="000000"/>
                  </a:solidFill>
                </a:rPr>
                <a:t>Ab</a:t>
              </a:r>
              <a:r>
                <a:rPr lang="en-US" sz="2000" dirty="0">
                  <a:solidFill>
                    <a:srgbClr val="000000"/>
                  </a:solidFill>
                </a:rPr>
                <a:t>, </a:t>
              </a:r>
              <a:r>
                <a:rPr lang="en-US" sz="2000" dirty="0" err="1" smtClean="0">
                  <a:solidFill>
                    <a:srgbClr val="000000"/>
                  </a:solidFill>
                </a:rPr>
                <a:t>X</a:t>
              </a:r>
              <a:r>
                <a:rPr lang="en-US" sz="2000" baseline="30000" dirty="0" err="1" smtClean="0">
                  <a:solidFill>
                    <a:srgbClr val="000000"/>
                  </a:solidFill>
                </a:rPr>
                <a:t>ab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5685894" y="2223621"/>
              <a:ext cx="193029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000" dirty="0" smtClean="0">
                  <a:solidFill>
                    <a:srgbClr val="000000"/>
                  </a:solidFill>
                </a:rPr>
                <a:t>X</a:t>
              </a:r>
              <a:r>
                <a:rPr lang="ru-RU" sz="2000" baseline="30000" dirty="0" smtClean="0">
                  <a:solidFill>
                    <a:srgbClr val="000000"/>
                  </a:solidFill>
                </a:rPr>
                <a:t>а</a:t>
              </a:r>
              <a:r>
                <a:rPr lang="en-US" sz="2000" baseline="30000" dirty="0" smtClean="0">
                  <a:solidFill>
                    <a:srgbClr val="000000"/>
                  </a:solidFill>
                </a:rPr>
                <a:t>B</a:t>
              </a:r>
              <a:r>
                <a:rPr lang="ru-RU" sz="2000" baseline="30000" dirty="0" smtClean="0">
                  <a:solidFill>
                    <a:srgbClr val="000000"/>
                  </a:solidFill>
                </a:rPr>
                <a:t> </a:t>
              </a:r>
              <a:r>
                <a:rPr lang="ru-RU" sz="2000" dirty="0">
                  <a:solidFill>
                    <a:srgbClr val="000000"/>
                  </a:solidFill>
                </a:rPr>
                <a:t>, </a:t>
              </a:r>
              <a:r>
                <a:rPr lang="en-US" sz="2000" dirty="0" smtClean="0">
                  <a:solidFill>
                    <a:srgbClr val="000000"/>
                  </a:solidFill>
                </a:rPr>
                <a:t>X</a:t>
              </a:r>
              <a:r>
                <a:rPr lang="ru-RU" sz="2000" baseline="30000" dirty="0" smtClean="0">
                  <a:solidFill>
                    <a:srgbClr val="000000"/>
                  </a:solidFill>
                </a:rPr>
                <a:t>А</a:t>
              </a:r>
              <a:r>
                <a:rPr lang="en-US" sz="2000" baseline="30000" dirty="0" smtClean="0">
                  <a:solidFill>
                    <a:srgbClr val="000000"/>
                  </a:solidFill>
                </a:rPr>
                <a:t>B</a:t>
              </a:r>
              <a:r>
                <a:rPr lang="en-US" sz="2000" dirty="0" smtClean="0">
                  <a:solidFill>
                    <a:srgbClr val="000000"/>
                  </a:solidFill>
                </a:rPr>
                <a:t>,</a:t>
              </a:r>
              <a:r>
                <a:rPr lang="ru-RU" sz="2000" dirty="0" smtClean="0">
                  <a:solidFill>
                    <a:srgbClr val="000000"/>
                  </a:solidFill>
                </a:rPr>
                <a:t> </a:t>
              </a:r>
              <a:r>
                <a:rPr lang="en-US" sz="2000" dirty="0" smtClean="0">
                  <a:solidFill>
                    <a:srgbClr val="000000"/>
                  </a:solidFill>
                </a:rPr>
                <a:t>Y</a:t>
              </a:r>
              <a:r>
                <a:rPr lang="en-US" sz="2000" baseline="30000" dirty="0" smtClean="0">
                  <a:solidFill>
                    <a:srgbClr val="000000"/>
                  </a:solidFill>
                </a:rPr>
                <a:t>A</a:t>
              </a:r>
              <a:r>
                <a:rPr lang="ru-RU" sz="2000" baseline="30000" dirty="0" smtClean="0">
                  <a:solidFill>
                    <a:srgbClr val="000000"/>
                  </a:solidFill>
                </a:rPr>
                <a:t>  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3275" y="1435847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2) </a:t>
              </a:r>
              <a:r>
                <a:rPr lang="ru-RU" dirty="0" smtClean="0"/>
                <a:t>Р</a:t>
              </a: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789660" y="1366609"/>
              <a:ext cx="116730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ru-RU" sz="2400" dirty="0" smtClean="0">
                  <a:solidFill>
                    <a:srgbClr val="000000"/>
                  </a:solidFill>
                </a:rPr>
                <a:t>♀Х</a:t>
              </a:r>
              <a:r>
                <a:rPr lang="en-US" sz="2400" baseline="30000" dirty="0" smtClean="0">
                  <a:solidFill>
                    <a:srgbClr val="000000"/>
                  </a:solidFill>
                </a:rPr>
                <a:t>Ab</a:t>
              </a:r>
              <a:r>
                <a:rPr lang="ru-RU" sz="2400" dirty="0" smtClean="0">
                  <a:solidFill>
                    <a:srgbClr val="000000"/>
                  </a:solidFill>
                </a:rPr>
                <a:t>Х</a:t>
              </a:r>
              <a:r>
                <a:rPr lang="en-US" sz="2400" baseline="30000" dirty="0" smtClean="0">
                  <a:solidFill>
                    <a:srgbClr val="000000"/>
                  </a:solidFill>
                </a:rPr>
                <a:t>a</a:t>
              </a:r>
              <a:r>
                <a:rPr lang="en-US" sz="2400" baseline="30000" dirty="0">
                  <a:solidFill>
                    <a:srgbClr val="000000"/>
                  </a:solidFill>
                </a:rPr>
                <a:t>b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331640" y="1774198"/>
              <a:ext cx="2286000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/>
              <a:r>
                <a:rPr lang="ru-RU" sz="1000" dirty="0">
                  <a:solidFill>
                    <a:srgbClr val="000000"/>
                  </a:solidFill>
                </a:rPr>
                <a:t>нормальное развитие скелета, </a:t>
              </a:r>
              <a:r>
                <a:rPr lang="ru-RU" sz="1000" dirty="0" smtClean="0">
                  <a:solidFill>
                    <a:srgbClr val="000000"/>
                  </a:solidFill>
                </a:rPr>
                <a:t>дальтонизм</a:t>
              </a:r>
              <a:endParaRPr lang="ru-RU" sz="1000" dirty="0">
                <a:solidFill>
                  <a:srgbClr val="000000"/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675035" y="1378893"/>
              <a:ext cx="102925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400" dirty="0">
                  <a:solidFill>
                    <a:srgbClr val="000000"/>
                  </a:solidFill>
                </a:rPr>
                <a:t>♂</a:t>
              </a:r>
              <a:r>
                <a:rPr lang="en-US" sz="2400" dirty="0" err="1" smtClean="0">
                  <a:solidFill>
                    <a:srgbClr val="000000"/>
                  </a:solidFill>
                </a:rPr>
                <a:t>X</a:t>
              </a:r>
              <a:r>
                <a:rPr lang="en-US" sz="2400" baseline="30000" dirty="0" err="1">
                  <a:solidFill>
                    <a:srgbClr val="000000"/>
                  </a:solidFill>
                </a:rPr>
                <a:t>A</a:t>
              </a:r>
              <a:r>
                <a:rPr lang="en-US" sz="2400" baseline="30000" dirty="0" err="1" smtClean="0">
                  <a:solidFill>
                    <a:srgbClr val="000000"/>
                  </a:solidFill>
                </a:rPr>
                <a:t>B</a:t>
              </a:r>
              <a:r>
                <a:rPr lang="en-US" sz="2400" dirty="0" err="1" smtClean="0">
                  <a:solidFill>
                    <a:srgbClr val="000000"/>
                  </a:solidFill>
                </a:rPr>
                <a:t>Y</a:t>
              </a:r>
              <a:r>
                <a:rPr lang="en-US" sz="2400" baseline="30000" dirty="0" err="1" smtClean="0">
                  <a:solidFill>
                    <a:srgbClr val="000000"/>
                  </a:solidFill>
                </a:rPr>
                <a:t>a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5673622" y="1823511"/>
              <a:ext cx="2286000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/>
              <a:r>
                <a:rPr lang="ru-RU" sz="1000" dirty="0" smtClean="0">
                  <a:solidFill>
                    <a:srgbClr val="000000"/>
                  </a:solidFill>
                </a:rPr>
                <a:t>Нормальное развитие скелета</a:t>
              </a:r>
              <a:r>
                <a:rPr lang="ru-RU" sz="1000" dirty="0">
                  <a:solidFill>
                    <a:srgbClr val="000000"/>
                  </a:solidFill>
                </a:rPr>
                <a:t>, нормальное зрение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4499992" y="1489048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dirty="0">
                  <a:solidFill>
                    <a:srgbClr val="000000"/>
                  </a:solidFill>
                </a:rPr>
                <a:t>×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6474" y="2054344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</a:t>
              </a:r>
              <a:endParaRPr lang="ru-RU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726474" y="2333267"/>
              <a:ext cx="8100830" cy="31085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>
                  <a:solidFill>
                    <a:srgbClr val="000000"/>
                  </a:solidFill>
                </a:rPr>
                <a:t>F</a:t>
              </a:r>
              <a:r>
                <a:rPr lang="ru-RU" baseline="-25000" dirty="0" smtClean="0">
                  <a:solidFill>
                    <a:srgbClr val="000000"/>
                  </a:solidFill>
                </a:rPr>
                <a:t>2</a:t>
              </a:r>
            </a:p>
            <a:p>
              <a:pPr algn="just"/>
              <a:r>
                <a:rPr lang="ru-RU" sz="1600" dirty="0">
                  <a:solidFill>
                    <a:srgbClr val="000000"/>
                  </a:solidFill>
                </a:rPr>
                <a:t>Генотипы, фенотипы возможных дочерей:</a:t>
              </a:r>
            </a:p>
            <a:p>
              <a:pPr algn="just"/>
              <a:r>
                <a:rPr lang="ru-RU" sz="1600" dirty="0" err="1">
                  <a:solidFill>
                    <a:srgbClr val="000000"/>
                  </a:solidFill>
                </a:rPr>
                <a:t>X</a:t>
              </a:r>
              <a:r>
                <a:rPr lang="ru-RU" sz="1600" baseline="30000" dirty="0" err="1">
                  <a:solidFill>
                    <a:srgbClr val="000000"/>
                  </a:solidFill>
                </a:rPr>
                <a:t>AB</a:t>
              </a:r>
              <a:r>
                <a:rPr lang="ru-RU" sz="1600" dirty="0" err="1">
                  <a:solidFill>
                    <a:srgbClr val="000000"/>
                  </a:solidFill>
                </a:rPr>
                <a:t>Х</a:t>
              </a:r>
              <a:r>
                <a:rPr lang="ru-RU" sz="1600" baseline="30000" dirty="0" err="1">
                  <a:solidFill>
                    <a:srgbClr val="000000"/>
                  </a:solidFill>
                </a:rPr>
                <a:t>Аb</a:t>
              </a:r>
              <a:r>
                <a:rPr lang="ru-RU" sz="1600" dirty="0">
                  <a:solidFill>
                    <a:srgbClr val="000000"/>
                  </a:solidFill>
                </a:rPr>
                <a:t>  — нормальное развитие скелета, нормальное зрение.</a:t>
              </a:r>
            </a:p>
            <a:p>
              <a:pPr algn="just"/>
              <a:r>
                <a:rPr lang="ru-RU" sz="1600" dirty="0" err="1">
                  <a:solidFill>
                    <a:srgbClr val="000000"/>
                  </a:solidFill>
                </a:rPr>
                <a:t>X</a:t>
              </a:r>
              <a:r>
                <a:rPr lang="ru-RU" sz="1600" baseline="30000" dirty="0" err="1">
                  <a:solidFill>
                    <a:srgbClr val="000000"/>
                  </a:solidFill>
                </a:rPr>
                <a:t>Ab</a:t>
              </a:r>
              <a:r>
                <a:rPr lang="ru-RU" sz="1600" dirty="0" err="1">
                  <a:solidFill>
                    <a:srgbClr val="000000"/>
                  </a:solidFill>
                </a:rPr>
                <a:t>Х</a:t>
              </a:r>
              <a:r>
                <a:rPr lang="ru-RU" sz="1600" baseline="30000" dirty="0" err="1">
                  <a:solidFill>
                    <a:srgbClr val="000000"/>
                  </a:solidFill>
                </a:rPr>
                <a:t>aB</a:t>
              </a:r>
              <a:r>
                <a:rPr lang="ru-RU" sz="1600" dirty="0">
                  <a:solidFill>
                    <a:srgbClr val="000000"/>
                  </a:solidFill>
                </a:rPr>
                <a:t>  — нормальное развитие скелета, нормальное зрение.</a:t>
              </a:r>
            </a:p>
            <a:p>
              <a:pPr algn="just"/>
              <a:r>
                <a:rPr lang="ru-RU" sz="1600" dirty="0" err="1">
                  <a:solidFill>
                    <a:srgbClr val="000000"/>
                  </a:solidFill>
                </a:rPr>
                <a:t>X</a:t>
              </a:r>
              <a:r>
                <a:rPr lang="ru-RU" sz="1600" baseline="30000" dirty="0" err="1">
                  <a:solidFill>
                    <a:srgbClr val="000000"/>
                  </a:solidFill>
                </a:rPr>
                <a:t>AB</a:t>
              </a:r>
              <a:r>
                <a:rPr lang="ru-RU" sz="1600" dirty="0" err="1">
                  <a:solidFill>
                    <a:srgbClr val="000000"/>
                  </a:solidFill>
                </a:rPr>
                <a:t>Х</a:t>
              </a:r>
              <a:r>
                <a:rPr lang="ru-RU" sz="1600" baseline="30000" dirty="0" err="1">
                  <a:solidFill>
                    <a:srgbClr val="000000"/>
                  </a:solidFill>
                </a:rPr>
                <a:t>ab</a:t>
              </a:r>
              <a:r>
                <a:rPr lang="ru-RU" sz="1600" dirty="0">
                  <a:solidFill>
                    <a:srgbClr val="000000"/>
                  </a:solidFill>
                </a:rPr>
                <a:t>  — нормальное развитие скелета, нормальное зрение.</a:t>
              </a:r>
            </a:p>
            <a:p>
              <a:pPr algn="just"/>
              <a:r>
                <a:rPr lang="ru-RU" sz="1600" dirty="0" err="1">
                  <a:solidFill>
                    <a:srgbClr val="000000"/>
                  </a:solidFill>
                </a:rPr>
                <a:t>Х</a:t>
              </a:r>
              <a:r>
                <a:rPr lang="ru-RU" sz="1600" baseline="30000" dirty="0" err="1">
                  <a:solidFill>
                    <a:srgbClr val="000000"/>
                  </a:solidFill>
                </a:rPr>
                <a:t>aB</a:t>
              </a:r>
              <a:r>
                <a:rPr lang="ru-RU" sz="1600" dirty="0" err="1">
                  <a:solidFill>
                    <a:srgbClr val="000000"/>
                  </a:solidFill>
                </a:rPr>
                <a:t>Х</a:t>
              </a:r>
              <a:r>
                <a:rPr lang="ru-RU" sz="1600" baseline="30000" dirty="0" err="1">
                  <a:solidFill>
                    <a:srgbClr val="000000"/>
                  </a:solidFill>
                </a:rPr>
                <a:t>ab</a:t>
              </a:r>
              <a:r>
                <a:rPr lang="ru-RU" sz="1600" dirty="0">
                  <a:solidFill>
                    <a:srgbClr val="000000"/>
                  </a:solidFill>
                </a:rPr>
                <a:t>  — нарушения в развитии скелета, нормальное зрение.</a:t>
              </a:r>
            </a:p>
            <a:p>
              <a:pPr algn="just"/>
              <a:r>
                <a:rPr lang="ru-RU" sz="1600" dirty="0">
                  <a:solidFill>
                    <a:srgbClr val="000000"/>
                  </a:solidFill>
                </a:rPr>
                <a:t>Генотипы, фенотипы возможных сыновей:</a:t>
              </a:r>
            </a:p>
            <a:p>
              <a:pPr algn="just"/>
              <a:r>
                <a:rPr lang="ru-RU" sz="1600" dirty="0" err="1">
                  <a:solidFill>
                    <a:srgbClr val="000000"/>
                  </a:solidFill>
                </a:rPr>
                <a:t>X</a:t>
              </a:r>
              <a:r>
                <a:rPr lang="ru-RU" sz="1600" baseline="30000" dirty="0" err="1">
                  <a:solidFill>
                    <a:srgbClr val="000000"/>
                  </a:solidFill>
                </a:rPr>
                <a:t>Ab</a:t>
              </a:r>
              <a:r>
                <a:rPr lang="ru-RU" sz="1600" dirty="0" err="1">
                  <a:solidFill>
                    <a:srgbClr val="000000"/>
                  </a:solidFill>
                </a:rPr>
                <a:t>Y</a:t>
              </a:r>
              <a:r>
                <a:rPr lang="ru-RU" sz="1600" baseline="30000" dirty="0" err="1">
                  <a:solidFill>
                    <a:srgbClr val="000000"/>
                  </a:solidFill>
                </a:rPr>
                <a:t>А</a:t>
              </a:r>
              <a:r>
                <a:rPr lang="ru-RU" sz="1600" dirty="0">
                  <a:solidFill>
                    <a:srgbClr val="000000"/>
                  </a:solidFill>
                </a:rPr>
                <a:t>  — нормальное развитие скелета, дальтонизм.</a:t>
              </a:r>
            </a:p>
            <a:p>
              <a:pPr algn="just"/>
              <a:r>
                <a:rPr lang="ru-RU" sz="1600" dirty="0" err="1">
                  <a:solidFill>
                    <a:srgbClr val="000000"/>
                  </a:solidFill>
                </a:rPr>
                <a:t>X</a:t>
              </a:r>
              <a:r>
                <a:rPr lang="ru-RU" sz="1600" baseline="30000" dirty="0" err="1">
                  <a:solidFill>
                    <a:srgbClr val="000000"/>
                  </a:solidFill>
                </a:rPr>
                <a:t>Ab</a:t>
              </a:r>
              <a:r>
                <a:rPr lang="ru-RU" sz="1600" dirty="0" err="1">
                  <a:solidFill>
                    <a:srgbClr val="000000"/>
                  </a:solidFill>
                </a:rPr>
                <a:t>Y</a:t>
              </a:r>
              <a:r>
                <a:rPr lang="ru-RU" sz="1600" baseline="30000" dirty="0" err="1">
                  <a:solidFill>
                    <a:srgbClr val="000000"/>
                  </a:solidFill>
                </a:rPr>
                <a:t>а</a:t>
              </a:r>
              <a:r>
                <a:rPr lang="ru-RU" sz="1600" dirty="0">
                  <a:solidFill>
                    <a:srgbClr val="000000"/>
                  </a:solidFill>
                </a:rPr>
                <a:t>  — нормальное развитие скелета, дальтонизм.</a:t>
              </a:r>
            </a:p>
            <a:p>
              <a:pPr algn="just"/>
              <a:r>
                <a:rPr lang="ru-RU" sz="1600" dirty="0" err="1">
                  <a:solidFill>
                    <a:srgbClr val="000000"/>
                  </a:solidFill>
                </a:rPr>
                <a:t>X</a:t>
              </a:r>
              <a:r>
                <a:rPr lang="ru-RU" sz="1600" baseline="30000" dirty="0" err="1">
                  <a:solidFill>
                    <a:srgbClr val="000000"/>
                  </a:solidFill>
                </a:rPr>
                <a:t>аb</a:t>
              </a:r>
              <a:r>
                <a:rPr lang="ru-RU" sz="1600" dirty="0" err="1">
                  <a:solidFill>
                    <a:srgbClr val="000000"/>
                  </a:solidFill>
                </a:rPr>
                <a:t>Y</a:t>
              </a:r>
              <a:r>
                <a:rPr lang="ru-RU" sz="1600" baseline="30000" dirty="0" err="1">
                  <a:solidFill>
                    <a:srgbClr val="000000"/>
                  </a:solidFill>
                </a:rPr>
                <a:t>А</a:t>
              </a:r>
              <a:r>
                <a:rPr lang="ru-RU" sz="1600" dirty="0">
                  <a:solidFill>
                    <a:srgbClr val="000000"/>
                  </a:solidFill>
                </a:rPr>
                <a:t>  — нормальное развитие скелета, дальтонизм.</a:t>
              </a:r>
            </a:p>
            <a:p>
              <a:pPr algn="just"/>
              <a:r>
                <a:rPr lang="ru-RU" sz="1600" dirty="0" err="1">
                  <a:solidFill>
                    <a:srgbClr val="000000"/>
                  </a:solidFill>
                </a:rPr>
                <a:t>Х</a:t>
              </a:r>
              <a:r>
                <a:rPr lang="ru-RU" sz="1600" baseline="30000" dirty="0" err="1">
                  <a:solidFill>
                    <a:srgbClr val="000000"/>
                  </a:solidFill>
                </a:rPr>
                <a:t>ab</a:t>
              </a:r>
              <a:r>
                <a:rPr lang="ru-RU" sz="1600" dirty="0" err="1">
                  <a:solidFill>
                    <a:srgbClr val="000000"/>
                  </a:solidFill>
                </a:rPr>
                <a:t>Y</a:t>
              </a:r>
              <a:r>
                <a:rPr lang="ru-RU" sz="1600" baseline="30000" dirty="0" err="1">
                  <a:solidFill>
                    <a:srgbClr val="000000"/>
                  </a:solidFill>
                </a:rPr>
                <a:t>a</a:t>
              </a:r>
              <a:r>
                <a:rPr lang="ru-RU" sz="1600" dirty="0">
                  <a:solidFill>
                    <a:srgbClr val="000000"/>
                  </a:solidFill>
                </a:rPr>
                <a:t>  — нарушения в развитии скелета, дальтонизм.</a:t>
              </a:r>
            </a:p>
            <a:p>
              <a:endParaRPr lang="ru-RU" dirty="0">
                <a:solidFill>
                  <a:srgbClr val="000000"/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51520" y="5157192"/>
              <a:ext cx="878497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rgbClr val="000000"/>
                  </a:solidFill>
                </a:rPr>
                <a:t>3.  Во втором браке возможно рождение сына с нарушениями в развитии скелета и дальтонизмом (</a:t>
              </a:r>
              <a:r>
                <a:rPr lang="ru-RU" sz="1600" dirty="0" err="1">
                  <a:solidFill>
                    <a:srgbClr val="000000"/>
                  </a:solidFill>
                </a:rPr>
                <a:t>X</a:t>
              </a:r>
              <a:r>
                <a:rPr lang="ru-RU" sz="1600" baseline="30000" dirty="0" err="1">
                  <a:solidFill>
                    <a:srgbClr val="000000"/>
                  </a:solidFill>
                </a:rPr>
                <a:t>ab</a:t>
              </a:r>
              <a:r>
                <a:rPr lang="ru-RU" sz="1600" dirty="0" err="1">
                  <a:solidFill>
                    <a:srgbClr val="000000"/>
                  </a:solidFill>
                </a:rPr>
                <a:t>Y</a:t>
              </a:r>
              <a:r>
                <a:rPr lang="ru-RU" sz="1600" baseline="30000" dirty="0" err="1">
                  <a:solidFill>
                    <a:srgbClr val="000000"/>
                  </a:solidFill>
                </a:rPr>
                <a:t>a</a:t>
              </a:r>
              <a:r>
                <a:rPr lang="ru-RU" sz="1600" dirty="0">
                  <a:solidFill>
                    <a:srgbClr val="000000"/>
                  </a:solidFill>
                </a:rPr>
                <a:t>). В генотипе этого ребёнка находятся материнская </a:t>
              </a:r>
              <a:r>
                <a:rPr lang="ru-RU" sz="1600" dirty="0" err="1">
                  <a:solidFill>
                    <a:srgbClr val="000000"/>
                  </a:solidFill>
                </a:rPr>
                <a:t>Х</a:t>
              </a:r>
              <a:r>
                <a:rPr lang="ru-RU" sz="1600" baseline="30000" dirty="0" err="1">
                  <a:solidFill>
                    <a:srgbClr val="000000"/>
                  </a:solidFill>
                </a:rPr>
                <a:t>ab</a:t>
              </a:r>
              <a:r>
                <a:rPr lang="ru-RU" sz="1600" dirty="0">
                  <a:solidFill>
                    <a:srgbClr val="000000"/>
                  </a:solidFill>
                </a:rPr>
                <a:t>-хромосома с двумя рецессивными аллелями и отцовская </a:t>
              </a:r>
              <a:r>
                <a:rPr lang="ru-RU" sz="1600" dirty="0" err="1">
                  <a:solidFill>
                    <a:srgbClr val="000000"/>
                  </a:solidFill>
                </a:rPr>
                <a:t>Ya</a:t>
              </a:r>
              <a:r>
                <a:rPr lang="ru-RU" sz="1600" dirty="0">
                  <a:solidFill>
                    <a:srgbClr val="000000"/>
                  </a:solidFill>
                </a:rPr>
                <a:t>-хромосома с рецессивным </a:t>
              </a:r>
              <a:r>
                <a:rPr lang="ru-RU" sz="1600" dirty="0" err="1">
                  <a:solidFill>
                    <a:srgbClr val="000000"/>
                  </a:solidFill>
                </a:rPr>
                <a:t>аллелем</a:t>
              </a:r>
              <a:r>
                <a:rPr lang="ru-RU" sz="1600" dirty="0">
                  <a:solidFill>
                    <a:srgbClr val="000000"/>
                  </a:solidFill>
                </a:rPr>
                <a:t>, вызывающим нарушения в развитии скелета.</a:t>
              </a:r>
            </a:p>
            <a:p>
              <a:r>
                <a:rPr lang="ru-RU" sz="1600" dirty="0">
                  <a:solidFill>
                    <a:srgbClr val="000000"/>
                  </a:solidFill>
                </a:rPr>
                <a:t>(Допускается генетическая символика изображения сцепленных генов и написание сцепленных в X-хромосоме генов верхним или нижним индексом</a:t>
              </a:r>
              <a:r>
                <a:rPr lang="ru-RU" sz="1600" dirty="0" smtClean="0">
                  <a:solidFill>
                    <a:srgbClr val="000000"/>
                  </a:solidFill>
                </a:rPr>
                <a:t>.) </a:t>
              </a:r>
              <a:r>
                <a:rPr lang="ru-RU" sz="1600" i="1" dirty="0" smtClean="0">
                  <a:solidFill>
                    <a:srgbClr val="000000"/>
                  </a:solidFill>
                </a:rPr>
                <a:t>Допускается </a:t>
              </a:r>
              <a:r>
                <a:rPr lang="ru-RU" sz="1600" i="1" dirty="0">
                  <a:solidFill>
                    <a:srgbClr val="000000"/>
                  </a:solidFill>
                </a:rPr>
                <a:t>иная генетическая символика.</a:t>
              </a:r>
              <a:endParaRPr lang="ru-RU" sz="1600" b="0" i="0" dirty="0">
                <a:solidFill>
                  <a:srgbClr val="000000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56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b="1" u="sng" dirty="0"/>
              <a:t>Задание 28</a:t>
            </a:r>
            <a:r>
              <a:rPr lang="ru-RU" dirty="0"/>
              <a:t> (№ 27 в КИМ 2022 года) традиционно посвящено </a:t>
            </a:r>
            <a:r>
              <a:rPr lang="ru-RU" b="1" u="sng" dirty="0"/>
              <a:t>проверке умений применять знания по цитологии в новой ситуации </a:t>
            </a:r>
            <a:endParaRPr lang="ru-RU" b="1" u="sng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при </a:t>
            </a:r>
            <a:r>
              <a:rPr lang="ru-RU" dirty="0"/>
              <a:t>решении задач с использованием таблицы генетического кода, </a:t>
            </a:r>
            <a:endParaRPr lang="ru-RU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при определении хромосомного набора </a:t>
            </a:r>
            <a:r>
              <a:rPr lang="ru-RU" dirty="0"/>
              <a:t>клеток гаметофита и спорофита растений</a:t>
            </a:r>
            <a:r>
              <a:rPr lang="ru-RU" dirty="0" smtClean="0"/>
              <a:t>, других организмов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число </a:t>
            </a:r>
            <a:r>
              <a:rPr lang="ru-RU" dirty="0"/>
              <a:t>хромосом и ДНК в разных фазах деления клетки. </a:t>
            </a:r>
            <a:endParaRPr lang="ru-RU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Ежегодно </a:t>
            </a:r>
            <a:r>
              <a:rPr lang="ru-RU" dirty="0"/>
              <a:t>в данной линии появляются новые модели заданий, выполнение которых вызывает затруднения. При подготовке к выполнению таких заданий обратите внимание на следующие умения: определять хромосомный набор соматических и половых клеток, число </a:t>
            </a:r>
            <a:r>
              <a:rPr lang="ru-RU" dirty="0" err="1"/>
              <a:t>аутосом</a:t>
            </a:r>
            <a:r>
              <a:rPr lang="ru-RU" dirty="0"/>
              <a:t> и половых хромосом в кариотипе; устанавливать последовательность процессов обмена веществ, матричных реакций в клетке; определять старт-кодон и стоп-кодон с открытой рамкой считывания.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292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srgbClr val="FFCC00"/>
                </a:solidFill>
              </a:rPr>
              <a:t>Информация об изменениях во 2 части КИМ ЕГЭ 2023 г. </a:t>
            </a:r>
          </a:p>
          <a:p>
            <a:pPr lvl="0" algn="ctr"/>
            <a:r>
              <a:rPr lang="ru-RU" sz="2400" dirty="0">
                <a:solidFill>
                  <a:srgbClr val="FFCC00"/>
                </a:solidFill>
              </a:rPr>
              <a:t>в сравнении с КИМ ЕГЭ 2022 г.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24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6808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Интернет ресурсы: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1800" dirty="0" smtClean="0">
                <a:solidFill>
                  <a:srgbClr val="3766A9"/>
                </a:solidFill>
                <a:latin typeface="Roboto"/>
                <a:hlinkClick r:id="rId2"/>
              </a:rPr>
              <a:t>ФИПИ</a:t>
            </a:r>
            <a:r>
              <a:rPr lang="ru-RU" sz="1800" dirty="0" smtClean="0">
                <a:solidFill>
                  <a:srgbClr val="000000"/>
                </a:solidFill>
                <a:latin typeface="Roboto"/>
              </a:rPr>
              <a:t> (</a:t>
            </a:r>
            <a:r>
              <a:rPr lang="ru-RU" sz="1800" dirty="0" smtClean="0">
                <a:solidFill>
                  <a:srgbClr val="3766A9"/>
                </a:solidFill>
                <a:latin typeface="Roboto"/>
                <a:hlinkClick r:id="rId3"/>
              </a:rPr>
              <a:t>Официальный </a:t>
            </a:r>
            <a:r>
              <a:rPr lang="ru-RU" sz="1800" dirty="0">
                <a:solidFill>
                  <a:srgbClr val="3766A9"/>
                </a:solidFill>
                <a:latin typeface="Roboto"/>
                <a:hlinkClick r:id="rId3"/>
              </a:rPr>
              <a:t>сайт </a:t>
            </a:r>
            <a:r>
              <a:rPr lang="ru-RU" sz="1800" dirty="0" err="1" smtClean="0">
                <a:solidFill>
                  <a:srgbClr val="3766A9"/>
                </a:solidFill>
                <a:latin typeface="Roboto"/>
                <a:hlinkClick r:id="rId3"/>
              </a:rPr>
              <a:t>Рособрнадзора</a:t>
            </a:r>
            <a:r>
              <a:rPr lang="ru-RU" sz="1800" dirty="0" smtClean="0">
                <a:solidFill>
                  <a:srgbClr val="3766A9"/>
                </a:solidFill>
                <a:latin typeface="Roboto"/>
              </a:rPr>
              <a:t>)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rgbClr val="000000"/>
                </a:solidFill>
                <a:latin typeface="Roboto"/>
              </a:rPr>
              <a:t> </a:t>
            </a:r>
            <a:r>
              <a:rPr lang="ru-RU" sz="1800" u="sng" dirty="0" smtClean="0">
                <a:solidFill>
                  <a:srgbClr val="0070C0"/>
                </a:solidFill>
              </a:rPr>
              <a:t>Открытый </a:t>
            </a:r>
            <a:r>
              <a:rPr lang="ru-RU" sz="1800" u="sng" dirty="0">
                <a:solidFill>
                  <a:srgbClr val="0070C0"/>
                </a:solidFill>
              </a:rPr>
              <a:t>банк заданий ЕГЭ / </a:t>
            </a:r>
            <a:r>
              <a:rPr lang="ru-RU" sz="1800" u="sng" dirty="0" smtClean="0">
                <a:solidFill>
                  <a:srgbClr val="0070C0"/>
                </a:solidFill>
              </a:rPr>
              <a:t>Биология/ </a:t>
            </a:r>
            <a:r>
              <a:rPr lang="en-US" sz="1800" dirty="0" smtClean="0">
                <a:hlinkClick r:id="rId4"/>
              </a:rPr>
              <a:t>http</a:t>
            </a:r>
            <a:r>
              <a:rPr lang="en-US" sz="1800" dirty="0">
                <a:hlinkClick r:id="rId4"/>
              </a:rPr>
              <a:t>://</a:t>
            </a:r>
            <a:r>
              <a:rPr lang="en-US" sz="1800" dirty="0" smtClean="0">
                <a:hlinkClick r:id="rId4"/>
              </a:rPr>
              <a:t>ege.fipi.ru/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Дополнительные источники:</a:t>
            </a:r>
            <a:endParaRPr lang="ru-RU" sz="1800" dirty="0"/>
          </a:p>
          <a:p>
            <a:pPr>
              <a:buFont typeface="+mj-lt"/>
              <a:buAutoNum type="arabicPeriod"/>
            </a:pPr>
            <a:r>
              <a:rPr lang="ru-RU" sz="1600" b="1" dirty="0" smtClean="0">
                <a:solidFill>
                  <a:srgbClr val="331F15"/>
                </a:solidFill>
                <a:hlinkClick r:id="rId5"/>
              </a:rPr>
              <a:t>База </a:t>
            </a:r>
            <a:r>
              <a:rPr lang="ru-RU" sz="1600" b="1" dirty="0">
                <a:solidFill>
                  <a:srgbClr val="331F15"/>
                </a:solidFill>
                <a:hlinkClick r:id="rId5"/>
              </a:rPr>
              <a:t>знаний по биологии человека</a:t>
            </a:r>
            <a:r>
              <a:rPr lang="ru-RU" sz="1600" dirty="0">
                <a:solidFill>
                  <a:srgbClr val="331F15"/>
                </a:solidFill>
              </a:rPr>
              <a:t> — это база знаний, в </a:t>
            </a:r>
            <a:r>
              <a:rPr lang="ru-RU" sz="1600" dirty="0" smtClean="0">
                <a:solidFill>
                  <a:srgbClr val="331F15"/>
                </a:solidFill>
              </a:rPr>
              <a:t>которой разделены </a:t>
            </a:r>
            <a:r>
              <a:rPr lang="ru-RU" sz="1600" dirty="0">
                <a:solidFill>
                  <a:srgbClr val="331F15"/>
                </a:solidFill>
              </a:rPr>
              <a:t>по разделам, оснащены полезными графиками.</a:t>
            </a:r>
          </a:p>
          <a:p>
            <a:pPr>
              <a:buFont typeface="+mj-lt"/>
              <a:buAutoNum type="arabicPeriod"/>
            </a:pPr>
            <a:r>
              <a:rPr lang="ru-RU" sz="1600" b="1" dirty="0" err="1">
                <a:solidFill>
                  <a:srgbClr val="331F15"/>
                </a:solidFill>
                <a:hlinkClick r:id="rId6"/>
              </a:rPr>
              <a:t>ПостНаука</a:t>
            </a:r>
            <a:r>
              <a:rPr lang="ru-RU" sz="1600" dirty="0">
                <a:solidFill>
                  <a:srgbClr val="331F15"/>
                </a:solidFill>
              </a:rPr>
              <a:t> — это известный сайт, посвященный </a:t>
            </a:r>
            <a:r>
              <a:rPr lang="ru-RU" sz="1600" dirty="0" smtClean="0">
                <a:solidFill>
                  <a:srgbClr val="331F15"/>
                </a:solidFill>
              </a:rPr>
              <a:t>науке. Здесь </a:t>
            </a:r>
            <a:r>
              <a:rPr lang="ru-RU" sz="1600" dirty="0">
                <a:solidFill>
                  <a:srgbClr val="331F15"/>
                </a:solidFill>
              </a:rPr>
              <a:t>есть и видео-лекции, и научные подкасты, и даже просто статьи. Удобное деление на разделы поможет найти что-то полезное не только для биологии, но и по смежным с ней дисциплинам.</a:t>
            </a:r>
          </a:p>
          <a:p>
            <a:pPr>
              <a:buFont typeface="+mj-lt"/>
              <a:buAutoNum type="arabicPeriod"/>
            </a:pPr>
            <a:r>
              <a:rPr lang="ru-RU" sz="1600" b="1" dirty="0" err="1">
                <a:solidFill>
                  <a:srgbClr val="331F15"/>
                </a:solidFill>
                <a:hlinkClick r:id="rId7"/>
              </a:rPr>
              <a:t>Антропогенез.ру</a:t>
            </a:r>
            <a:r>
              <a:rPr lang="ru-RU" sz="1600" dirty="0">
                <a:solidFill>
                  <a:srgbClr val="331F15"/>
                </a:solidFill>
              </a:rPr>
              <a:t> — это ресурс для тех, кто интересуется эволюцией человека. </a:t>
            </a:r>
            <a:r>
              <a:rPr lang="ru-RU" sz="1600" dirty="0" smtClean="0">
                <a:solidFill>
                  <a:srgbClr val="331F15"/>
                </a:solidFill>
              </a:rPr>
              <a:t>Здесь собрано </a:t>
            </a:r>
            <a:r>
              <a:rPr lang="ru-RU" sz="1600" dirty="0">
                <a:solidFill>
                  <a:srgbClr val="331F15"/>
                </a:solidFill>
              </a:rPr>
              <a:t>все необходимое о биологии в целом и медицине в частности. </a:t>
            </a:r>
            <a:r>
              <a:rPr lang="ru-RU" sz="1600" dirty="0" smtClean="0">
                <a:solidFill>
                  <a:srgbClr val="331F15"/>
                </a:solidFill>
              </a:rPr>
              <a:t>Версии о </a:t>
            </a:r>
            <a:r>
              <a:rPr lang="ru-RU" sz="1600" dirty="0">
                <a:solidFill>
                  <a:srgbClr val="331F15"/>
                </a:solidFill>
              </a:rPr>
              <a:t>происхождении людей, а также посмотреть 3D-модели черепа человека на разных этапах его </a:t>
            </a:r>
            <a:r>
              <a:rPr lang="ru-RU" sz="1600" dirty="0" smtClean="0">
                <a:solidFill>
                  <a:srgbClr val="331F15"/>
                </a:solidFill>
              </a:rPr>
              <a:t>развития.</a:t>
            </a:r>
          </a:p>
          <a:p>
            <a:pPr>
              <a:buFont typeface="+mj-lt"/>
              <a:buAutoNum type="arabicPeriod"/>
            </a:pPr>
            <a:r>
              <a:rPr lang="ru-RU" sz="1600" b="1" dirty="0" err="1" smtClean="0">
                <a:solidFill>
                  <a:srgbClr val="331F15"/>
                </a:solidFill>
                <a:hlinkClick r:id="rId8"/>
              </a:rPr>
              <a:t>Биомолекула</a:t>
            </a:r>
            <a:r>
              <a:rPr lang="ru-RU" sz="1600" dirty="0">
                <a:solidFill>
                  <a:srgbClr val="331F15"/>
                </a:solidFill>
              </a:rPr>
              <a:t> — это ресурс, похожий на </a:t>
            </a:r>
            <a:r>
              <a:rPr lang="ru-RU" sz="1600" dirty="0" err="1">
                <a:solidFill>
                  <a:srgbClr val="331F15"/>
                </a:solidFill>
              </a:rPr>
              <a:t>ПостНауку</a:t>
            </a:r>
            <a:r>
              <a:rPr lang="ru-RU" sz="1600" dirty="0">
                <a:solidFill>
                  <a:srgbClr val="331F15"/>
                </a:solidFill>
              </a:rPr>
              <a:t>, но исключительно </a:t>
            </a:r>
            <a:r>
              <a:rPr lang="ru-RU" sz="1600" dirty="0" smtClean="0">
                <a:solidFill>
                  <a:srgbClr val="331F15"/>
                </a:solidFill>
              </a:rPr>
              <a:t>биологический</a:t>
            </a:r>
            <a:r>
              <a:rPr lang="ru-RU" sz="1600" dirty="0">
                <a:solidFill>
                  <a:srgbClr val="331F15"/>
                </a:solidFill>
              </a:rPr>
              <a:t>. Здесь можно будет узнать обо всех современных исследованиях в области биологии и медицины, так что этот сайт для подготовки к ЕГЭ по биологии может пригодиться вам и после поступления в </a:t>
            </a:r>
            <a:r>
              <a:rPr lang="ru-RU" sz="1600" dirty="0" smtClean="0">
                <a:solidFill>
                  <a:srgbClr val="331F15"/>
                </a:solidFill>
              </a:rPr>
              <a:t>вуз.</a:t>
            </a:r>
          </a:p>
          <a:p>
            <a:pPr>
              <a:buFont typeface="+mj-lt"/>
              <a:buAutoNum type="arabicPeriod"/>
            </a:pPr>
            <a:r>
              <a:rPr lang="en-US" sz="1600" b="1" dirty="0">
                <a:hlinkClick r:id="rId9"/>
              </a:rPr>
              <a:t>Zygote Body</a:t>
            </a:r>
            <a:r>
              <a:rPr lang="en-US" sz="1600" dirty="0">
                <a:solidFill>
                  <a:srgbClr val="331F15"/>
                </a:solidFill>
              </a:rPr>
              <a:t> </a:t>
            </a:r>
            <a:r>
              <a:rPr lang="ru-RU" sz="1600" dirty="0" smtClean="0">
                <a:solidFill>
                  <a:srgbClr val="331F15"/>
                </a:solidFill>
              </a:rPr>
              <a:t>— </a:t>
            </a:r>
            <a:r>
              <a:rPr lang="ru-RU" sz="1600" dirty="0">
                <a:solidFill>
                  <a:srgbClr val="331F15"/>
                </a:solidFill>
              </a:rPr>
              <a:t>любую теорию нужно закреплять на практике, поэтому этот анатомический 3D-справочник обязательно должен быть в закладках вашего браузера. Передвигая стрелочку по шкале, вы можете увидеть только мозжечок человека или его </a:t>
            </a:r>
            <a:r>
              <a:rPr lang="ru-RU" sz="1600" dirty="0" smtClean="0">
                <a:solidFill>
                  <a:srgbClr val="331F15"/>
                </a:solidFill>
              </a:rPr>
              <a:t>целиком.</a:t>
            </a:r>
          </a:p>
          <a:p>
            <a:pPr>
              <a:buFont typeface="+mj-lt"/>
              <a:buAutoNum type="arabicPeriod"/>
            </a:pPr>
            <a:r>
              <a:rPr lang="ru-RU" sz="1600" b="1" dirty="0" err="1">
                <a:solidFill>
                  <a:srgbClr val="331F15"/>
                </a:solidFill>
                <a:hlinkClick r:id="rId10"/>
              </a:rPr>
              <a:t>Зуброминимум</a:t>
            </a:r>
            <a:r>
              <a:rPr lang="ru-RU" sz="1600" dirty="0" smtClean="0">
                <a:solidFill>
                  <a:srgbClr val="000000"/>
                </a:solidFill>
              </a:rPr>
              <a:t> </a:t>
            </a:r>
            <a:r>
              <a:rPr lang="ru-RU" sz="1600" dirty="0" smtClean="0"/>
              <a:t>(БИО-ШКОЛА </a:t>
            </a:r>
            <a:r>
              <a:rPr lang="ru-RU" sz="1600" dirty="0"/>
              <a:t>ДМИТРИЯ </a:t>
            </a:r>
            <a:r>
              <a:rPr lang="ru-RU" sz="1600" dirty="0" smtClean="0"/>
              <a:t>ПОЗДНЯКОВА)</a:t>
            </a:r>
          </a:p>
          <a:p>
            <a:pPr>
              <a:buFont typeface="+mj-lt"/>
              <a:buAutoNum type="arabicPeriod"/>
            </a:pPr>
            <a:r>
              <a:rPr lang="ru-RU" sz="1600" b="1" dirty="0">
                <a:solidFill>
                  <a:srgbClr val="331F15"/>
                </a:solidFill>
                <a:hlinkClick r:id="rId11"/>
              </a:rPr>
              <a:t>БИОЛОГИЯ ЕГЭ 202</a:t>
            </a:r>
            <a:r>
              <a:rPr lang="ru-RU" sz="1500" b="1" dirty="0" smtClean="0">
                <a:solidFill>
                  <a:srgbClr val="0070C0"/>
                </a:solidFill>
                <a:hlinkClick r:id="rId11"/>
              </a:rPr>
              <a:t>3</a:t>
            </a:r>
            <a:r>
              <a:rPr lang="ru-RU" sz="1500" b="1" dirty="0" smtClean="0">
                <a:solidFill>
                  <a:srgbClr val="0070C0"/>
                </a:solidFill>
              </a:rPr>
              <a:t> </a:t>
            </a:r>
            <a:r>
              <a:rPr lang="ru-RU" sz="1500" dirty="0" smtClean="0"/>
              <a:t>(группа </a:t>
            </a:r>
            <a:r>
              <a:rPr lang="en-US" sz="1500" dirty="0" smtClean="0"/>
              <a:t> </a:t>
            </a:r>
            <a:r>
              <a:rPr lang="ru-RU" sz="1500" dirty="0"/>
              <a:t> </a:t>
            </a:r>
            <a:r>
              <a:rPr lang="en-US" sz="1500" dirty="0" smtClean="0"/>
              <a:t>VK</a:t>
            </a:r>
            <a:r>
              <a:rPr lang="ru-RU" sz="1500" dirty="0" smtClean="0"/>
              <a:t>)</a:t>
            </a:r>
          </a:p>
          <a:p>
            <a:pPr>
              <a:buFont typeface="+mj-lt"/>
              <a:buAutoNum type="arabicPeriod"/>
            </a:pPr>
            <a:r>
              <a:rPr lang="ru-RU" sz="1800" dirty="0">
                <a:solidFill>
                  <a:srgbClr val="000000"/>
                </a:solidFill>
              </a:rPr>
              <a:t> </a:t>
            </a:r>
            <a:r>
              <a:rPr lang="ru-RU" sz="1600" b="1" dirty="0">
                <a:solidFill>
                  <a:srgbClr val="331F15"/>
                </a:solidFill>
                <a:hlinkClick r:id="rId12"/>
              </a:rPr>
              <a:t>Биология ЕГЭ. Даниил Дарвин.</a:t>
            </a:r>
            <a:r>
              <a:rPr lang="ru-RU" sz="1800" dirty="0" smtClean="0">
                <a:solidFill>
                  <a:srgbClr val="000000"/>
                </a:solidFill>
              </a:rPr>
              <a:t> ( </a:t>
            </a:r>
            <a:r>
              <a:rPr lang="ru-RU" sz="1800" dirty="0" err="1" smtClean="0">
                <a:solidFill>
                  <a:srgbClr val="000000"/>
                </a:solidFill>
              </a:rPr>
              <a:t>видеолекции</a:t>
            </a:r>
            <a:r>
              <a:rPr lang="ru-RU" sz="1800" dirty="0" smtClean="0">
                <a:solidFill>
                  <a:srgbClr val="000000"/>
                </a:solidFill>
              </a:rPr>
              <a:t>)</a:t>
            </a:r>
            <a:r>
              <a:rPr lang="ru-RU" sz="1800" dirty="0" smtClean="0">
                <a:solidFill>
                  <a:srgbClr val="000000"/>
                </a:solidFill>
                <a:latin typeface="Roboto"/>
              </a:rPr>
              <a:t/>
            </a:r>
            <a:br>
              <a:rPr lang="ru-RU" sz="1800" dirty="0" smtClean="0">
                <a:solidFill>
                  <a:srgbClr val="000000"/>
                </a:solidFill>
                <a:latin typeface="Roboto"/>
              </a:rPr>
            </a:br>
            <a:endParaRPr lang="ru-RU" sz="1800" dirty="0" smtClean="0">
              <a:solidFill>
                <a:srgbClr val="000000"/>
              </a:solidFill>
              <a:latin typeface="Roboto"/>
            </a:endParaRPr>
          </a:p>
          <a:p>
            <a:pPr>
              <a:buAutoNum type="arabicPeriod"/>
            </a:pPr>
            <a:endParaRPr lang="ru-RU" sz="1800" dirty="0" smtClean="0"/>
          </a:p>
          <a:p>
            <a:pPr>
              <a:buAutoNum type="arabicPeriod"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45527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5" descr="Учебник для подготовки к ЕГЭ и ОГЭ по биологии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84" y="-144463"/>
            <a:ext cx="4003922" cy="533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938" y="2834768"/>
            <a:ext cx="277425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904" y="-144463"/>
            <a:ext cx="2831823" cy="402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144463"/>
            <a:ext cx="2935745" cy="4170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9040"/>
            <a:ext cx="358383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332" y="2834768"/>
            <a:ext cx="3225324" cy="4300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10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i="1" dirty="0" smtClean="0">
                <a:solidFill>
                  <a:srgbClr val="FFC000"/>
                </a:solidFill>
              </a:rPr>
              <a:t>Регулярность </a:t>
            </a:r>
            <a:r>
              <a:rPr lang="ru-RU" sz="3600" b="1" i="1" dirty="0">
                <a:solidFill>
                  <a:srgbClr val="FFC000"/>
                </a:solidFill>
              </a:rPr>
              <a:t>работы - основа успеха</a:t>
            </a:r>
            <a:r>
              <a:rPr lang="ru-RU" sz="3600" i="1" dirty="0" smtClean="0">
                <a:solidFill>
                  <a:srgbClr val="00B050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ru-RU" sz="3600" b="1" i="1" dirty="0" smtClean="0">
                <a:solidFill>
                  <a:srgbClr val="00B050"/>
                </a:solidFill>
              </a:rPr>
              <a:t>Важно </a:t>
            </a:r>
            <a:r>
              <a:rPr lang="ru-RU" sz="3600" b="1" i="1" dirty="0">
                <a:solidFill>
                  <a:srgbClr val="00B050"/>
                </a:solidFill>
              </a:rPr>
              <a:t>не </a:t>
            </a:r>
            <a:r>
              <a:rPr lang="ru-RU" sz="3600" b="1" i="1" dirty="0" smtClean="0">
                <a:solidFill>
                  <a:srgbClr val="00B050"/>
                </a:solidFill>
              </a:rPr>
              <a:t>количество источников информации, </a:t>
            </a:r>
            <a:r>
              <a:rPr lang="ru-RU" sz="3600" b="1" i="1" dirty="0">
                <a:solidFill>
                  <a:srgbClr val="00B050"/>
                </a:solidFill>
              </a:rPr>
              <a:t>а </a:t>
            </a:r>
            <a:r>
              <a:rPr lang="ru-RU" sz="3600" b="1" i="1" dirty="0" smtClean="0">
                <a:solidFill>
                  <a:srgbClr val="00B050"/>
                </a:solidFill>
              </a:rPr>
              <a:t>качество.</a:t>
            </a:r>
          </a:p>
          <a:p>
            <a:pPr marL="0" indent="0" algn="ctr">
              <a:buNone/>
            </a:pPr>
            <a:r>
              <a:rPr lang="ru-RU" sz="3600" b="1" i="1" dirty="0" smtClean="0">
                <a:solidFill>
                  <a:srgbClr val="00B0F0"/>
                </a:solidFill>
              </a:rPr>
              <a:t>Цените время! </a:t>
            </a:r>
          </a:p>
          <a:p>
            <a:pPr marL="0" indent="0" algn="ctr">
              <a:buNone/>
            </a:pPr>
            <a:r>
              <a:rPr lang="ru-RU" sz="3600" b="1" i="1" dirty="0" smtClean="0">
                <a:solidFill>
                  <a:srgbClr val="7030A0"/>
                </a:solidFill>
              </a:rPr>
              <a:t>В </a:t>
            </a:r>
            <a:r>
              <a:rPr lang="ru-RU" sz="3600" b="1" i="1" dirty="0">
                <a:solidFill>
                  <a:srgbClr val="7030A0"/>
                </a:solidFill>
              </a:rPr>
              <a:t>здоровом теле-здоровый </a:t>
            </a:r>
            <a:r>
              <a:rPr lang="ru-RU" sz="3600" b="1" i="1" dirty="0" smtClean="0">
                <a:solidFill>
                  <a:srgbClr val="7030A0"/>
                </a:solidFill>
              </a:rPr>
              <a:t>дух!!!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7704" y="5661248"/>
            <a:ext cx="56212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CC00"/>
                </a:solidFill>
              </a:rPr>
              <a:t>Благодарю за внимание!</a:t>
            </a:r>
            <a:endParaRPr lang="ru-RU" sz="4000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33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1288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FFCC00"/>
                </a:solidFill>
              </a:rPr>
              <a:t>Пояснение к проектам документов, определяющих структуру и содержание КИМ ЕГЭ </a:t>
            </a:r>
            <a:r>
              <a:rPr lang="ru-RU" sz="2800" dirty="0" smtClean="0">
                <a:solidFill>
                  <a:srgbClr val="FFCC00"/>
                </a:solidFill>
              </a:rPr>
              <a:t>2023 </a:t>
            </a:r>
            <a:r>
              <a:rPr lang="ru-RU" sz="2800" dirty="0">
                <a:solidFill>
                  <a:srgbClr val="FFCC00"/>
                </a:solidFill>
              </a:rPr>
              <a:t>г.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229600" cy="4525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/>
              <a:t>При ознакомлении с проектами документов, определяющих структуру и содержание КИМ ЕГЭ </a:t>
            </a:r>
            <a:r>
              <a:rPr lang="ru-RU" dirty="0" smtClean="0"/>
              <a:t>2023 г</a:t>
            </a:r>
            <a:r>
              <a:rPr lang="ru-RU" dirty="0"/>
              <a:t>., следует </a:t>
            </a:r>
            <a:r>
              <a:rPr lang="ru-RU" sz="3600" b="1" i="1" dirty="0"/>
              <a:t>понимать</a:t>
            </a:r>
            <a:r>
              <a:rPr lang="ru-RU" dirty="0"/>
              <a:t>, что в проекте демонстрационного варианта:  </a:t>
            </a:r>
          </a:p>
          <a:p>
            <a:r>
              <a:rPr lang="ru-RU" dirty="0"/>
              <a:t>представлены конкретные примеры заданий, </a:t>
            </a:r>
            <a:r>
              <a:rPr lang="ru-RU" b="1" i="1" dirty="0"/>
              <a:t>не исчерпывающие всего многообразия возможных формулировок заданий на каждой позиции варианта </a:t>
            </a:r>
            <a:r>
              <a:rPr lang="ru-RU" dirty="0"/>
              <a:t>экзаменационной работы; </a:t>
            </a:r>
          </a:p>
          <a:p>
            <a:r>
              <a:rPr lang="ru-RU" b="1" i="1" dirty="0"/>
              <a:t> задания не отражают всех вопросов содержания</a:t>
            </a:r>
            <a:r>
              <a:rPr lang="ru-RU" dirty="0"/>
              <a:t>, которые будут проверяться с помощью вариантов КИМ в </a:t>
            </a:r>
            <a:r>
              <a:rPr lang="ru-RU" dirty="0" smtClean="0"/>
              <a:t>2023 </a:t>
            </a:r>
            <a:r>
              <a:rPr lang="ru-RU" dirty="0"/>
              <a:t>г. (полный перечень вопросов, которые могут контролироваться на ЕГЭ </a:t>
            </a:r>
            <a:r>
              <a:rPr lang="ru-RU" dirty="0" smtClean="0"/>
              <a:t>2023 </a:t>
            </a:r>
            <a:r>
              <a:rPr lang="ru-RU" dirty="0"/>
              <a:t>г., приведен </a:t>
            </a:r>
            <a:r>
              <a:rPr lang="ru-RU" i="1" dirty="0"/>
              <a:t>в спецификации </a:t>
            </a:r>
            <a:r>
              <a:rPr lang="ru-RU" dirty="0"/>
              <a:t>КИМ); </a:t>
            </a:r>
          </a:p>
          <a:p>
            <a:r>
              <a:rPr lang="ru-RU" i="1" dirty="0"/>
              <a:t>приведены обязательные для ознакомления инструкции </a:t>
            </a:r>
            <a:r>
              <a:rPr lang="ru-RU" dirty="0"/>
              <a:t>по выполнению работы в целом, ее частей и отдельных заданий, записи ответов; </a:t>
            </a:r>
          </a:p>
          <a:p>
            <a:r>
              <a:rPr lang="ru-RU" i="1" dirty="0"/>
              <a:t>приведены критерии оценивания выполнения заданий</a:t>
            </a:r>
            <a:r>
              <a:rPr lang="ru-RU" dirty="0"/>
              <a:t>; в проекте спецификации КИМ </a:t>
            </a:r>
          </a:p>
          <a:p>
            <a:r>
              <a:rPr lang="ru-RU" dirty="0"/>
              <a:t>дано </a:t>
            </a:r>
            <a:r>
              <a:rPr lang="ru-RU" i="1" dirty="0"/>
              <a:t>описание</a:t>
            </a:r>
            <a:r>
              <a:rPr lang="ru-RU" dirty="0"/>
              <a:t> экзаменационной работы; </a:t>
            </a:r>
          </a:p>
          <a:p>
            <a:r>
              <a:rPr lang="ru-RU" dirty="0"/>
              <a:t>приведен </a:t>
            </a:r>
            <a:r>
              <a:rPr lang="ru-RU" i="1" dirty="0"/>
              <a:t>обобщенный план </a:t>
            </a:r>
            <a:r>
              <a:rPr lang="ru-RU" dirty="0"/>
              <a:t>варианта КИМ, содержаний </a:t>
            </a:r>
            <a:r>
              <a:rPr lang="ru-RU" i="1" dirty="0"/>
              <a:t>полный список тем</a:t>
            </a:r>
            <a:r>
              <a:rPr lang="ru-RU" dirty="0"/>
              <a:t>, задания по которым могут быть представлены на каждой позиции экзаменационного варианта.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861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80920" cy="1642194"/>
          </a:xfrm>
        </p:spPr>
        <p:txBody>
          <a:bodyPr>
            <a:normAutofit fontScale="90000"/>
          </a:bodyPr>
          <a:lstStyle/>
          <a:p>
            <a:r>
              <a:rPr lang="ru-RU" sz="2200" dirty="0">
                <a:solidFill>
                  <a:srgbClr val="FFCC00"/>
                </a:solidFill>
              </a:rPr>
              <a:t>Методические материалы для председателей и членов предметных комиссий субъектов Российской Федерации</a:t>
            </a:r>
            <a:br>
              <a:rPr lang="ru-RU" sz="2200" dirty="0">
                <a:solidFill>
                  <a:srgbClr val="FFCC00"/>
                </a:solidFill>
              </a:rPr>
            </a:br>
            <a:r>
              <a:rPr lang="ru-RU" sz="2200" dirty="0">
                <a:solidFill>
                  <a:srgbClr val="FFCC00"/>
                </a:solidFill>
              </a:rPr>
              <a:t>по проверке выполнения заданий с развернутым ответом экзаменационных работ ЕГЭ </a:t>
            </a:r>
            <a:r>
              <a:rPr lang="ru-RU" sz="2200" dirty="0" smtClean="0">
                <a:solidFill>
                  <a:srgbClr val="FFCC00"/>
                </a:solidFill>
              </a:rPr>
              <a:t>2022 </a:t>
            </a:r>
            <a:r>
              <a:rPr lang="ru-RU" sz="2200" dirty="0">
                <a:solidFill>
                  <a:srgbClr val="FFCC00"/>
                </a:solidFill>
              </a:rPr>
              <a:t>года (БИОЛОГИЯ)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2776"/>
            <a:ext cx="8640960" cy="4824536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u-RU" sz="43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Рекомендации по оцениванию выполнения заданий с тремя и более элементами ответа с закрытыми </a:t>
            </a:r>
            <a:r>
              <a:rPr lang="ru-RU" sz="43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критериями.</a:t>
            </a:r>
          </a:p>
          <a:p>
            <a:pPr marL="0" indent="0" algn="ctr">
              <a:buNone/>
            </a:pPr>
            <a:r>
              <a:rPr lang="ru-RU" sz="4300" b="1" u="sng" dirty="0" smtClean="0">
                <a:solidFill>
                  <a:srgbClr val="00B050"/>
                </a:solidFill>
              </a:rPr>
              <a:t>Особенности </a:t>
            </a:r>
            <a:r>
              <a:rPr lang="ru-RU" sz="4300" b="1" u="sng" dirty="0">
                <a:solidFill>
                  <a:srgbClr val="00B050"/>
                </a:solidFill>
              </a:rPr>
              <a:t>оценивания заданий 27 (28) и 28 (29</a:t>
            </a:r>
            <a:r>
              <a:rPr lang="ru-RU" sz="4300" b="1" u="sng" dirty="0" smtClean="0">
                <a:solidFill>
                  <a:srgbClr val="00B050"/>
                </a:solidFill>
              </a:rPr>
              <a:t>)</a:t>
            </a:r>
            <a:endParaRPr lang="ru-RU" sz="4300" b="1" u="sng" dirty="0" smtClean="0"/>
          </a:p>
          <a:p>
            <a:pPr marL="0" indent="0">
              <a:buNone/>
            </a:pPr>
            <a:r>
              <a:rPr lang="ru-RU" sz="4300" b="1" dirty="0" smtClean="0">
                <a:solidFill>
                  <a:srgbClr val="00B050"/>
                </a:solidFill>
              </a:rPr>
              <a:t> </a:t>
            </a:r>
            <a:r>
              <a:rPr lang="ru-RU" sz="3800" b="1" i="1" dirty="0" smtClean="0">
                <a:solidFill>
                  <a:srgbClr val="00B050"/>
                </a:solidFill>
              </a:rPr>
              <a:t>Решение </a:t>
            </a:r>
            <a:r>
              <a:rPr lang="ru-RU" sz="3800" b="1" i="1" dirty="0">
                <a:solidFill>
                  <a:srgbClr val="00B050"/>
                </a:solidFill>
              </a:rPr>
              <a:t>генетических и цитологических </a:t>
            </a:r>
            <a:r>
              <a:rPr lang="ru-RU" sz="3800" b="1" i="1" dirty="0" smtClean="0">
                <a:solidFill>
                  <a:srgbClr val="00B050"/>
                </a:solidFill>
              </a:rPr>
              <a:t>задач:</a:t>
            </a:r>
            <a:endParaRPr lang="ru-RU" sz="3800" b="1" i="1" dirty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Генетические и цитологические задачи имеют четкую структуру ответа и оцениваются максимально в 3 балла при наличии </a:t>
            </a:r>
            <a:r>
              <a:rPr lang="ru-RU" sz="3800" b="1" i="1" dirty="0">
                <a:solidFill>
                  <a:srgbClr val="00B050"/>
                </a:solidFill>
              </a:rPr>
              <a:t>трех элементов. </a:t>
            </a:r>
            <a:endParaRPr lang="ru-RU" sz="3800" b="1" i="1" dirty="0" smtClean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Все </a:t>
            </a:r>
            <a:r>
              <a:rPr lang="ru-RU" dirty="0"/>
              <a:t>приведенные в эталоне элементы значимы и </a:t>
            </a:r>
            <a:r>
              <a:rPr lang="ru-RU" sz="3800" b="1" i="1" dirty="0">
                <a:solidFill>
                  <a:srgbClr val="00B050"/>
                </a:solidFill>
              </a:rPr>
              <a:t>не имеют альтернативных </a:t>
            </a:r>
            <a:r>
              <a:rPr lang="ru-RU" dirty="0"/>
              <a:t>вариантов. Такие задания содержат </a:t>
            </a:r>
            <a:r>
              <a:rPr lang="ru-RU" sz="3800" b="1" i="1" dirty="0">
                <a:solidFill>
                  <a:srgbClr val="00B050"/>
                </a:solidFill>
              </a:rPr>
              <a:t>закрытый ряд требований </a:t>
            </a:r>
            <a:r>
              <a:rPr lang="ru-RU" dirty="0"/>
              <a:t>(«Правильный ответ должен содержать следующие позиции»). Поэтому в ответе </a:t>
            </a:r>
            <a:r>
              <a:rPr lang="ru-RU" dirty="0" smtClean="0"/>
              <a:t>необходимо </a:t>
            </a:r>
            <a:r>
              <a:rPr lang="ru-RU" sz="3700" b="1" i="1" dirty="0">
                <a:solidFill>
                  <a:srgbClr val="00B050"/>
                </a:solidFill>
              </a:rPr>
              <a:t>четко отслеживать указанные разработчиками заданий позиции.</a:t>
            </a:r>
            <a:r>
              <a:rPr lang="ru-RU" b="1" i="1" dirty="0"/>
              <a:t> </a:t>
            </a:r>
            <a:endParaRPr lang="ru-RU" b="1" i="1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ru-RU" sz="3700" b="1" u="sng" dirty="0" smtClean="0">
                <a:solidFill>
                  <a:srgbClr val="00B050"/>
                </a:solidFill>
              </a:rPr>
              <a:t>Исключение</a:t>
            </a:r>
            <a:r>
              <a:rPr lang="ru-RU" dirty="0" smtClean="0"/>
              <a:t> </a:t>
            </a:r>
            <a:r>
              <a:rPr lang="ru-RU" dirty="0"/>
              <a:t>составляет</a:t>
            </a:r>
            <a:r>
              <a:rPr lang="ru-RU" b="1" dirty="0"/>
              <a:t> </a:t>
            </a:r>
            <a:r>
              <a:rPr lang="ru-RU" b="1" dirty="0">
                <a:solidFill>
                  <a:srgbClr val="00B050"/>
                </a:solidFill>
              </a:rPr>
              <a:t>использование </a:t>
            </a:r>
            <a:r>
              <a:rPr lang="ru-RU" dirty="0"/>
              <a:t>экзаменуемым </a:t>
            </a:r>
            <a:r>
              <a:rPr lang="ru-RU" b="1" dirty="0">
                <a:solidFill>
                  <a:srgbClr val="00B050"/>
                </a:solidFill>
              </a:rPr>
              <a:t>иной буквенной символики при решении генетических задач. </a:t>
            </a:r>
            <a:endParaRPr lang="ru-RU" b="1" dirty="0" smtClean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При </a:t>
            </a:r>
            <a:r>
              <a:rPr lang="ru-RU" dirty="0"/>
              <a:t>решении генетических задач </a:t>
            </a:r>
            <a:r>
              <a:rPr lang="ru-RU" sz="3800" b="1" i="1" dirty="0">
                <a:solidFill>
                  <a:srgbClr val="00B050"/>
                </a:solidFill>
              </a:rPr>
              <a:t>наличие схемы скрещивания обязательно. </a:t>
            </a:r>
            <a:endParaRPr lang="ru-RU" sz="3800" b="1" i="1" dirty="0" smtClean="0">
              <a:solidFill>
                <a:srgbClr val="00B05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В </a:t>
            </a:r>
            <a:r>
              <a:rPr lang="ru-RU" dirty="0"/>
              <a:t>ней должны быть указаны</a:t>
            </a:r>
            <a:r>
              <a:rPr lang="ru-RU" b="1" i="1" dirty="0">
                <a:solidFill>
                  <a:srgbClr val="00B050"/>
                </a:solidFill>
              </a:rPr>
              <a:t> </a:t>
            </a:r>
            <a:r>
              <a:rPr lang="ru-RU" sz="3800" b="1" i="1" dirty="0">
                <a:solidFill>
                  <a:srgbClr val="00B050"/>
                </a:solidFill>
              </a:rPr>
              <a:t>генотипы родителей, гаметы, генотипы и фенотипы потомства.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/>
              <a:t>В листе ответа </a:t>
            </a:r>
            <a:r>
              <a:rPr lang="ru-RU" sz="3800" b="1" dirty="0">
                <a:solidFill>
                  <a:srgbClr val="00B050"/>
                </a:solidFill>
              </a:rPr>
              <a:t>должен быть представлен ход решения задачи</a:t>
            </a:r>
            <a:r>
              <a:rPr lang="ru-RU" dirty="0"/>
              <a:t>, без которого невозможно получить правильные элементы ответа. В эталоне представлено только содержание элементов ответа, за которое может быть выставлен соответствующий балл. </a:t>
            </a:r>
          </a:p>
          <a:p>
            <a:pPr>
              <a:buFont typeface="Wingdings" panose="05000000000000000000" pitchFamily="2" charset="2"/>
              <a:buChar char="v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313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84784"/>
            <a:ext cx="8712968" cy="452596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Типичные </a:t>
            </a:r>
            <a:r>
              <a:rPr lang="ru-RU" b="1" dirty="0">
                <a:solidFill>
                  <a:srgbClr val="00B050"/>
                </a:solidFill>
              </a:rPr>
              <a:t>проблемы и способы их решения в задании </a:t>
            </a:r>
            <a:r>
              <a:rPr lang="ru-RU" b="1" dirty="0" smtClean="0">
                <a:solidFill>
                  <a:srgbClr val="00B050"/>
                </a:solidFill>
              </a:rPr>
              <a:t>27 </a:t>
            </a:r>
            <a:r>
              <a:rPr lang="ru-RU" b="1" u="sng" dirty="0" smtClean="0">
                <a:solidFill>
                  <a:srgbClr val="00B050"/>
                </a:solidFill>
              </a:rPr>
              <a:t>(28)</a:t>
            </a:r>
            <a:endParaRPr lang="ru-RU" b="1" u="sng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ru-RU" b="1" dirty="0"/>
              <a:t>2.2.1.</a:t>
            </a:r>
            <a:r>
              <a:rPr lang="ru-RU" dirty="0"/>
              <a:t> В ответе сделана </a:t>
            </a:r>
            <a:r>
              <a:rPr lang="ru-RU" i="1" dirty="0"/>
              <a:t>очевидная описка </a:t>
            </a:r>
            <a:r>
              <a:rPr lang="ru-RU" dirty="0"/>
              <a:t>при написании нуклеотидов, например У вместо Ц, </a:t>
            </a:r>
            <a:r>
              <a:rPr lang="ru-RU" dirty="0" smtClean="0"/>
              <a:t>но </a:t>
            </a:r>
            <a:r>
              <a:rPr lang="ru-RU" i="1" dirty="0" smtClean="0"/>
              <a:t>остальная </a:t>
            </a:r>
            <a:r>
              <a:rPr lang="ru-RU" i="1" dirty="0"/>
              <a:t>последовательность </a:t>
            </a:r>
            <a:r>
              <a:rPr lang="ru-RU" dirty="0"/>
              <a:t>и </a:t>
            </a:r>
            <a:r>
              <a:rPr lang="ru-RU" i="1" dirty="0"/>
              <a:t>концы цепи указаны верно</a:t>
            </a:r>
            <a:r>
              <a:rPr lang="ru-RU" dirty="0"/>
              <a:t>. При этом </a:t>
            </a:r>
            <a:r>
              <a:rPr lang="ru-RU" i="1" dirty="0"/>
              <a:t>приведено </a:t>
            </a:r>
            <a:r>
              <a:rPr lang="ru-RU" i="1" dirty="0" smtClean="0"/>
              <a:t>правильное решение </a:t>
            </a:r>
            <a:r>
              <a:rPr lang="ru-RU" i="1" dirty="0"/>
              <a:t>всей цитологической задачи</a:t>
            </a:r>
            <a:r>
              <a:rPr lang="ru-RU" dirty="0"/>
              <a:t> (только </a:t>
            </a:r>
            <a:r>
              <a:rPr lang="ru-RU" i="1" dirty="0"/>
              <a:t>одна аминокислота </a:t>
            </a:r>
            <a:r>
              <a:rPr lang="ru-RU" dirty="0"/>
              <a:t>в </a:t>
            </a:r>
            <a:r>
              <a:rPr lang="ru-RU" dirty="0" smtClean="0"/>
              <a:t>последовательности полипептида </a:t>
            </a:r>
            <a:r>
              <a:rPr lang="ru-RU" dirty="0"/>
              <a:t>из-за описки указана </a:t>
            </a:r>
            <a:r>
              <a:rPr lang="ru-RU" i="1" dirty="0"/>
              <a:t>неверно</a:t>
            </a:r>
            <a:r>
              <a:rPr lang="ru-RU" dirty="0"/>
              <a:t>).</a:t>
            </a:r>
          </a:p>
          <a:p>
            <a:pPr marL="0" indent="0" algn="ctr">
              <a:buNone/>
            </a:pPr>
            <a:r>
              <a:rPr lang="ru-RU" b="1" dirty="0" smtClean="0"/>
              <a:t> Совет</a:t>
            </a:r>
            <a:r>
              <a:rPr lang="ru-RU" b="1" dirty="0"/>
              <a:t>. </a:t>
            </a:r>
            <a:r>
              <a:rPr lang="ru-RU" dirty="0"/>
              <a:t>Такой ответ оценивается в </a:t>
            </a:r>
            <a:r>
              <a:rPr lang="ru-RU" b="1" dirty="0">
                <a:solidFill>
                  <a:srgbClr val="00B050"/>
                </a:solidFill>
              </a:rPr>
              <a:t>2 балла </a:t>
            </a:r>
            <a:endParaRPr lang="ru-RU" b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ru-RU" dirty="0" smtClean="0"/>
              <a:t>(</a:t>
            </a:r>
            <a:r>
              <a:rPr lang="ru-RU" dirty="0"/>
              <a:t>элемент ответа, в котором требуется </a:t>
            </a:r>
            <a:r>
              <a:rPr lang="ru-RU" dirty="0" smtClean="0"/>
              <a:t>написать последовательность </a:t>
            </a:r>
            <a:r>
              <a:rPr lang="ru-RU" dirty="0"/>
              <a:t>нуклеотидов, не засчитывается, остальные считаются верными).</a:t>
            </a:r>
          </a:p>
          <a:p>
            <a:pPr marL="0" indent="0">
              <a:buNone/>
            </a:pPr>
            <a:r>
              <a:rPr lang="ru-RU" b="1" dirty="0"/>
              <a:t>2.2.2. </a:t>
            </a:r>
            <a:r>
              <a:rPr lang="ru-RU" dirty="0"/>
              <a:t>В ответе экзаменуемого </a:t>
            </a:r>
            <a:r>
              <a:rPr lang="ru-RU" i="1" dirty="0"/>
              <a:t>перепутаны местами 5ʹ и 3ʹ концы</a:t>
            </a:r>
            <a:r>
              <a:rPr lang="ru-RU" dirty="0"/>
              <a:t>.</a:t>
            </a:r>
          </a:p>
          <a:p>
            <a:pPr marL="0" indent="0" algn="ctr">
              <a:buNone/>
            </a:pPr>
            <a:r>
              <a:rPr lang="ru-RU" b="1" dirty="0"/>
              <a:t>Совет.</a:t>
            </a:r>
            <a:r>
              <a:rPr lang="ru-RU" dirty="0"/>
              <a:t> Такой ответ оценивается в соответствии с </a:t>
            </a:r>
            <a:r>
              <a:rPr lang="ru-RU" b="1" dirty="0">
                <a:solidFill>
                  <a:srgbClr val="00B050"/>
                </a:solidFill>
              </a:rPr>
              <a:t>критериями</a:t>
            </a:r>
            <a:r>
              <a:rPr lang="ru-RU" dirty="0"/>
              <a:t>.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(те </a:t>
            </a:r>
            <a:r>
              <a:rPr lang="ru-RU" i="1" dirty="0"/>
              <a:t>элементы </a:t>
            </a:r>
            <a:r>
              <a:rPr lang="ru-RU" i="1" dirty="0" smtClean="0"/>
              <a:t>ответа</a:t>
            </a:r>
            <a:r>
              <a:rPr lang="ru-RU" dirty="0" smtClean="0"/>
              <a:t>, в </a:t>
            </a:r>
            <a:r>
              <a:rPr lang="ru-RU" dirty="0"/>
              <a:t>которых </a:t>
            </a:r>
            <a:r>
              <a:rPr lang="ru-RU" i="1" dirty="0"/>
              <a:t>необходимо написать нуклеиновые кислоты, указав концы</a:t>
            </a:r>
            <a:r>
              <a:rPr lang="ru-RU" dirty="0"/>
              <a:t>, </a:t>
            </a:r>
            <a:r>
              <a:rPr lang="ru-RU" i="1" dirty="0"/>
              <a:t>считаются </a:t>
            </a:r>
            <a:r>
              <a:rPr lang="ru-RU" i="1" dirty="0" smtClean="0"/>
              <a:t>неверными </a:t>
            </a:r>
            <a:r>
              <a:rPr lang="ru-RU" dirty="0" smtClean="0"/>
              <a:t>(если </a:t>
            </a:r>
            <a:r>
              <a:rPr lang="ru-RU" dirty="0"/>
              <a:t>5’ и 3’ концы перепутаны), а </a:t>
            </a:r>
            <a:r>
              <a:rPr lang="ru-RU" i="1" dirty="0"/>
              <a:t>остальные элементы засчитываются</a:t>
            </a:r>
            <a:r>
              <a:rPr lang="ru-RU" dirty="0"/>
              <a:t>, если они </a:t>
            </a:r>
            <a:r>
              <a:rPr lang="ru-RU" i="1" dirty="0" smtClean="0"/>
              <a:t>совпадают</a:t>
            </a:r>
            <a:r>
              <a:rPr lang="ru-RU" dirty="0" smtClean="0"/>
              <a:t> с </a:t>
            </a:r>
            <a:r>
              <a:rPr lang="ru-RU" dirty="0"/>
              <a:t>эталоном </a:t>
            </a:r>
            <a:r>
              <a:rPr lang="ru-RU" dirty="0" smtClean="0"/>
              <a:t>ответа).</a:t>
            </a:r>
            <a:endParaRPr lang="ru-RU" dirty="0"/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964488" cy="1080120"/>
          </a:xfrm>
        </p:spPr>
        <p:txBody>
          <a:bodyPr>
            <a:normAutofit fontScale="90000"/>
          </a:bodyPr>
          <a:lstStyle/>
          <a:p>
            <a:r>
              <a:rPr lang="ru-RU" sz="2200" dirty="0">
                <a:solidFill>
                  <a:srgbClr val="FFCC00"/>
                </a:solidFill>
              </a:rPr>
              <a:t>Методические материалы для председателей и членов предметных комиссий субъектов Российской Федерации</a:t>
            </a:r>
            <a:br>
              <a:rPr lang="ru-RU" sz="2200" dirty="0">
                <a:solidFill>
                  <a:srgbClr val="FFCC00"/>
                </a:solidFill>
              </a:rPr>
            </a:br>
            <a:r>
              <a:rPr lang="ru-RU" sz="2200" dirty="0">
                <a:solidFill>
                  <a:srgbClr val="FFCC00"/>
                </a:solidFill>
              </a:rPr>
              <a:t>по проверке выполнения заданий с развернутым ответом экзаменационных работ ЕГЭ </a:t>
            </a:r>
            <a:r>
              <a:rPr lang="ru-RU" sz="2200" b="1" u="sng" dirty="0" smtClean="0">
                <a:solidFill>
                  <a:srgbClr val="FFCC00"/>
                </a:solidFill>
              </a:rPr>
              <a:t>2022 </a:t>
            </a:r>
            <a:r>
              <a:rPr lang="ru-RU" sz="2200" b="1" u="sng" dirty="0">
                <a:solidFill>
                  <a:srgbClr val="FFCC00"/>
                </a:solidFill>
              </a:rPr>
              <a:t>года </a:t>
            </a:r>
            <a:r>
              <a:rPr lang="ru-RU" sz="2200" dirty="0">
                <a:solidFill>
                  <a:srgbClr val="FFCC00"/>
                </a:solidFill>
              </a:rPr>
              <a:t>(БИОЛОГИЯ)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329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1300</TotalTime>
  <Words>5179</Words>
  <Application>Microsoft Office PowerPoint</Application>
  <PresentationFormat>Экран (4:3)</PresentationFormat>
  <Paragraphs>545</Paragraphs>
  <Slides>62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62</vt:i4>
      </vt:variant>
    </vt:vector>
  </HeadingPairs>
  <TitlesOfParts>
    <vt:vector size="65" baseType="lpstr">
      <vt:lpstr>Тема Office</vt:lpstr>
      <vt:lpstr>1_Тема Office</vt:lpstr>
      <vt:lpstr>2_Тема Office</vt:lpstr>
      <vt:lpstr> Онлайн-семинар по ЕГЭ в рамках городского методического объединения учителей биологии и экологии, педагогов дополнительного образования естественно-научной направленности.</vt:lpstr>
      <vt:lpstr>Пояснение к проектам документов, определяющих структуру и содержание КИМ ЕГЭ 2023 г.</vt:lpstr>
      <vt:lpstr>Информация об изменениях во 2 части КИМ ЕГЭ 2023 г. в сравнении с КИМ ЕГЭ 2022 г.</vt:lpstr>
      <vt:lpstr>Презентация PowerPoint</vt:lpstr>
      <vt:lpstr>Презентация PowerPoint</vt:lpstr>
      <vt:lpstr>Презентация PowerPoint</vt:lpstr>
      <vt:lpstr>Пояснение к проектам документов, определяющих структуру и содержание КИМ ЕГЭ 2023 г.</vt:lpstr>
      <vt:lpstr>Методические материалы для председателей и членов предметных комиссий субъектов Российской Федерации по проверке выполнения заданий с развернутым ответом экзаменационных работ ЕГЭ 2022 года (БИОЛОГИЯ) </vt:lpstr>
      <vt:lpstr>Методические материалы для председателей и членов предметных комиссий субъектов Российской Федерации по проверке выполнения заданий с развернутым ответом экзаменационных работ ЕГЭ 2022 года (БИОЛОГИЯ) </vt:lpstr>
      <vt:lpstr>Методические материалы для председателей и членов предметных комиссий субъектов Российской Федерации по проверке выполнения заданий с развернутым ответом экзаменационных работ ЕГЭ 2022 года (БИОЛОГИЯ) </vt:lpstr>
      <vt:lpstr>Линия 28 </vt:lpstr>
      <vt:lpstr>Наследственная информация и её реализация в клетке Задача 1.</vt:lpstr>
      <vt:lpstr>Антипараллельность</vt:lpstr>
      <vt:lpstr>Презентация PowerPoint</vt:lpstr>
      <vt:lpstr>Презентация PowerPoint</vt:lpstr>
      <vt:lpstr>Содержание верного ответа и указания по оцениванию (правильный ответ должен содержать следующие позиции) </vt:lpstr>
      <vt:lpstr>3) по таблице генетического кода этому кодону соответствует аминокислота – иле (иРНК 5’-АУЦ-3’ ), которую будет переносить данная тРНК </vt:lpstr>
      <vt:lpstr>Наследственная информация в клетке и её реализация Задача 2.</vt:lpstr>
      <vt:lpstr>Содержание верного ответа и указания по оцениванию (правильный ответ должен содержать следующие позиции) Схема решения задачи:  </vt:lpstr>
      <vt:lpstr>Презентация PowerPoint</vt:lpstr>
      <vt:lpstr>Презентация PowerPoint</vt:lpstr>
      <vt:lpstr>ЛИНИЯ 28. ЗАДАЧИ НА СИНТЕЗ БЕЛКА</vt:lpstr>
      <vt:lpstr>ЛИНИЯ 28. ЗАДАЧИ НА СИНТЕЗ БЕЛКА</vt:lpstr>
      <vt:lpstr>ЛИНИЯ 28. ЗАДАЧИ НА СИНТЕЗ БЕЛКА</vt:lpstr>
      <vt:lpstr>РЕКОМЕНДАЦИИ </vt:lpstr>
      <vt:lpstr>Жизненный цикл клетки: интерфаза, митоз и мейоз. Гаметогенез. </vt:lpstr>
      <vt:lpstr>Жизненный цикл клетки: интерфаза, митоз и мейоз. Гаметогенез. </vt:lpstr>
      <vt:lpstr>Жизненные циклы растений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Обмен веществ и энергии в клетке</vt:lpstr>
      <vt:lpstr>                              Линия 29</vt:lpstr>
      <vt:lpstr>Некоторые правила генетики</vt:lpstr>
      <vt:lpstr>Определение типа наследования при решении задач:</vt:lpstr>
      <vt:lpstr>Разнообразие генетических задач </vt:lpstr>
      <vt:lpstr>Задача 1.</vt:lpstr>
      <vt:lpstr>Презентация PowerPoint</vt:lpstr>
      <vt:lpstr>Схема решения задачи включает:  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Задача 2.</vt:lpstr>
      <vt:lpstr>Схема решения задачи включает: </vt:lpstr>
      <vt:lpstr>Задача 3</vt:lpstr>
      <vt:lpstr>Схема решения задачи включает:  </vt:lpstr>
      <vt:lpstr>Задача 4.</vt:lpstr>
      <vt:lpstr>Схема решения задачи включает: </vt:lpstr>
      <vt:lpstr>Задача 5.</vt:lpstr>
      <vt:lpstr>Схема решения задачи включает: </vt:lpstr>
      <vt:lpstr>Схема решения задачи включает: </vt:lpstr>
      <vt:lpstr>Интернет ресурсы: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User</dc:creator>
  <cp:lastModifiedBy>Скоробогатова</cp:lastModifiedBy>
  <cp:revision>88</cp:revision>
  <dcterms:created xsi:type="dcterms:W3CDTF">2014-06-17T08:55:58Z</dcterms:created>
  <dcterms:modified xsi:type="dcterms:W3CDTF">2023-02-10T08:35:39Z</dcterms:modified>
</cp:coreProperties>
</file>