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6" r:id="rId4"/>
    <p:sldId id="292" r:id="rId5"/>
    <p:sldId id="268" r:id="rId6"/>
    <p:sldId id="271" r:id="rId7"/>
    <p:sldId id="272" r:id="rId8"/>
    <p:sldId id="273" r:id="rId9"/>
    <p:sldId id="259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8" r:id="rId23"/>
    <p:sldId id="307" r:id="rId24"/>
    <p:sldId id="306" r:id="rId25"/>
    <p:sldId id="265" r:id="rId26"/>
    <p:sldId id="29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  <a:srgbClr val="A43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03BB8-69FD-4AB1-9A30-9C3ECEC6F67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8D7A9-EBE9-498A-9ABA-44FB8BC262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2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xfrm>
            <a:off x="684825" y="4343989"/>
            <a:ext cx="5488352" cy="4113035"/>
          </a:xfrm>
          <a:noFill/>
          <a:ln/>
        </p:spPr>
        <p:txBody>
          <a:bodyPr lIns="91440" tIns="45720" rIns="91440" bIns="45720"/>
          <a:lstStyle/>
          <a:p>
            <a:pPr eaLnBrk="1" hangingPunct="1"/>
            <a:endParaRPr lang="ru-RU" smtClean="0"/>
          </a:p>
        </p:txBody>
      </p:sp>
      <p:sp>
        <p:nvSpPr>
          <p:cNvPr id="55300" name="Номер слайда 3"/>
          <p:cNvSpPr txBox="1">
            <a:spLocks noGrp="1"/>
          </p:cNvSpPr>
          <p:nvPr/>
        </p:nvSpPr>
        <p:spPr bwMode="auto">
          <a:xfrm>
            <a:off x="3884465" y="8686507"/>
            <a:ext cx="2971909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8D7E8B-B12E-4318-A70A-DAB7B18D2774}" type="slidenum">
              <a:rPr lang="ru-RU" sz="1200"/>
              <a:pPr algn="r"/>
              <a:t>5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xfrm>
            <a:off x="684825" y="4343989"/>
            <a:ext cx="5488352" cy="4113035"/>
          </a:xfrm>
          <a:noFill/>
          <a:ln/>
        </p:spPr>
        <p:txBody>
          <a:bodyPr lIns="91440" tIns="45720" rIns="91440" bIns="45720"/>
          <a:lstStyle/>
          <a:p>
            <a:pPr eaLnBrk="1" hangingPunct="1"/>
            <a:endParaRPr lang="ru-RU" smtClean="0"/>
          </a:p>
        </p:txBody>
      </p:sp>
      <p:sp>
        <p:nvSpPr>
          <p:cNvPr id="57348" name="Номер слайда 3"/>
          <p:cNvSpPr txBox="1">
            <a:spLocks noGrp="1"/>
          </p:cNvSpPr>
          <p:nvPr/>
        </p:nvSpPr>
        <p:spPr bwMode="auto">
          <a:xfrm>
            <a:off x="3884465" y="8686507"/>
            <a:ext cx="2971909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276159-08B2-4408-B265-499F20EBFD03}" type="slidenum">
              <a:rPr lang="ru-RU" sz="1200"/>
              <a:pPr algn="r"/>
              <a:t>6</a:t>
            </a:fld>
            <a:endParaRPr 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xfrm>
            <a:off x="684825" y="4343989"/>
            <a:ext cx="5488352" cy="4113035"/>
          </a:xfrm>
          <a:noFill/>
          <a:ln/>
        </p:spPr>
        <p:txBody>
          <a:bodyPr lIns="91440" tIns="45720" rIns="91440" bIns="45720"/>
          <a:lstStyle/>
          <a:p>
            <a:pPr eaLnBrk="1" hangingPunct="1"/>
            <a:endParaRPr lang="ru-RU" smtClean="0"/>
          </a:p>
        </p:txBody>
      </p:sp>
      <p:sp>
        <p:nvSpPr>
          <p:cNvPr id="58372" name="Номер слайда 3"/>
          <p:cNvSpPr txBox="1">
            <a:spLocks noGrp="1"/>
          </p:cNvSpPr>
          <p:nvPr/>
        </p:nvSpPr>
        <p:spPr bwMode="auto">
          <a:xfrm>
            <a:off x="3884465" y="8686507"/>
            <a:ext cx="2971909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EB888E-E4A3-4EC6-93C2-C8097FF6B105}" type="slidenum">
              <a:rPr lang="ru-RU" sz="1200"/>
              <a:pPr algn="r"/>
              <a:t>7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xfrm>
            <a:off x="684825" y="4343989"/>
            <a:ext cx="5488352" cy="4113035"/>
          </a:xfrm>
          <a:noFill/>
          <a:ln/>
        </p:spPr>
        <p:txBody>
          <a:bodyPr lIns="91440" tIns="45720" rIns="91440" bIns="45720"/>
          <a:lstStyle/>
          <a:p>
            <a:pPr eaLnBrk="1" hangingPunct="1"/>
            <a:endParaRPr lang="ru-RU" smtClean="0"/>
          </a:p>
        </p:txBody>
      </p:sp>
      <p:sp>
        <p:nvSpPr>
          <p:cNvPr id="59396" name="Номер слайда 3"/>
          <p:cNvSpPr txBox="1">
            <a:spLocks noGrp="1"/>
          </p:cNvSpPr>
          <p:nvPr/>
        </p:nvSpPr>
        <p:spPr bwMode="auto">
          <a:xfrm>
            <a:off x="3884465" y="8686507"/>
            <a:ext cx="2971909" cy="45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09B0F0-416B-46E9-B6CD-E2F9267C39F4}" type="slidenum">
              <a:rPr lang="ru-RU" sz="1200"/>
              <a:pPr algn="r"/>
              <a:t>8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8D7A9-EBE9-498A-9ABA-44FB8BC262CB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0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CEF6D-25EE-467E-ADCD-204D37CE266C}" type="slidenum">
              <a:rPr lang="ru-RU"/>
              <a:pPr/>
              <a:t>25</a:t>
            </a:fld>
            <a:endParaRPr lang="ru-RU"/>
          </a:p>
        </p:txBody>
      </p:sp>
      <p:sp>
        <p:nvSpPr>
          <p:cNvPr id="9984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8403" name="Заметки 2"/>
          <p:cNvSpPr>
            <a:spLocks noGrp="1"/>
          </p:cNvSpPr>
          <p:nvPr>
            <p:ph type="body" idx="1"/>
          </p:nvPr>
        </p:nvSpPr>
        <p:spPr/>
        <p:txBody>
          <a:bodyPr lIns="92772" tIns="46387" rIns="92772" bIns="46387"/>
          <a:lstStyle/>
          <a:p>
            <a:endParaRPr lang="ru-RU"/>
          </a:p>
        </p:txBody>
      </p:sp>
      <p:sp>
        <p:nvSpPr>
          <p:cNvPr id="998404" name="Номер слайда 3"/>
          <p:cNvSpPr txBox="1">
            <a:spLocks noGrp="1"/>
          </p:cNvSpPr>
          <p:nvPr/>
        </p:nvSpPr>
        <p:spPr bwMode="auto">
          <a:xfrm>
            <a:off x="3884613" y="8687164"/>
            <a:ext cx="2971800" cy="45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72" tIns="46387" rIns="92772" bIns="46387" anchor="b"/>
          <a:lstStyle/>
          <a:p>
            <a:pPr algn="r" defTabSz="927100"/>
            <a:fld id="{1492C9F0-7FF8-4EE2-BC33-A7366E4CE6B4}" type="slidenum">
              <a:rPr lang="ru-RU" sz="1200">
                <a:latin typeface="Arial" pitchFamily="34" charset="0"/>
              </a:rPr>
              <a:pPr algn="r" defTabSz="927100"/>
              <a:t>25</a:t>
            </a:fld>
            <a:endParaRPr lang="ru-RU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4008-6E89-4073-8695-FFCD468D242A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B758-6937-4687-ADF8-BB495C7B5076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B2F6-A905-412A-9798-2CC8E54F57BE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77CD-DE7A-4653-85CC-CBECCE76D1A8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D82E-60F3-4782-9AD7-66181926D667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BD7F-1F37-49C6-80E5-09C6EC1FB0C7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755E-FFCB-4280-9BBC-EC87A6644F19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EEEE5-A0C5-4EFD-870D-C7E4DC11FE46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7660-D082-40DA-8AEE-FB4B4A03D48A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751F-5C9F-4B55-8F46-095C9FF64EC9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4CFB6-5B8F-4409-A655-8BFF01ACD5FF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246032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sudact.ru/law/primernaia-osnovnaia-obrazovatelnaia-programma-srednego-obshchego-obrazovaniia/ii/ii.1/ii.1.3/formirovanie-kommunikativnykh-universalnykh-uchebnykh-deistvii/" TargetMode="External"/><Relationship Id="rId13" Type="http://schemas.openxmlformats.org/officeDocument/2006/relationships/hyperlink" Target="https://sudact.ru/law/primernaia-osnovnaia-obrazovatelnaia-programma-srednego-obshchego-obrazovaniia/ii/ii.1/ii.1.7/" TargetMode="External"/><Relationship Id="rId3" Type="http://schemas.openxmlformats.org/officeDocument/2006/relationships/hyperlink" Target="https://sudact.ru/law/primernaia-osnovnaia-obrazovatelnaia-programma-srednego-obshchego-obrazovaniia/ii/ii.1/" TargetMode="External"/><Relationship Id="rId7" Type="http://schemas.openxmlformats.org/officeDocument/2006/relationships/hyperlink" Target="https://sudact.ru/law/primernaia-osnovnaia-obrazovatelnaia-programma-srednego-obshchego-obrazovaniia/ii/ii.1/ii.1.3/formirovanie-poznavatelnykh-universalnykh-uchebnykh-deistvii/" TargetMode="External"/><Relationship Id="rId12" Type="http://schemas.openxmlformats.org/officeDocument/2006/relationships/hyperlink" Target="https://sudact.ru/law/primernaia-osnovnaia-obrazovatelnaia-programma-srednego-obshchego-obrazovaniia/ii/ii.1/ii.1.6/" TargetMode="External"/><Relationship Id="rId2" Type="http://schemas.openxmlformats.org/officeDocument/2006/relationships/hyperlink" Target="https://sudact.ru/law/primernaia-osnovnaia-obrazovatelnaia-programma-srednego-obshchego-obrazovaniia/i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dact.ru/law/primernaia-osnovnaia-obrazovatelnaia-programma-srednego-obshchego-obrazovaniia/ii/ii.1/ii.1.3/" TargetMode="External"/><Relationship Id="rId11" Type="http://schemas.openxmlformats.org/officeDocument/2006/relationships/hyperlink" Target="https://sudact.ru/law/primernaia-osnovnaia-obrazovatelnaia-programma-srednego-obshchego-obrazovaniia/ii/ii.1/ii.1.5/" TargetMode="External"/><Relationship Id="rId5" Type="http://schemas.openxmlformats.org/officeDocument/2006/relationships/hyperlink" Target="https://sudact.ru/law/primernaia-osnovnaia-obrazovatelnaia-programma-srednego-obshchego-obrazovaniia/ii/ii.1/ii.1.2/" TargetMode="External"/><Relationship Id="rId10" Type="http://schemas.openxmlformats.org/officeDocument/2006/relationships/hyperlink" Target="https://sudact.ru/law/primernaia-osnovnaia-obrazovatelnaia-programma-srednego-obshchego-obrazovaniia/ii/ii.1/ii.1.4/" TargetMode="External"/><Relationship Id="rId4" Type="http://schemas.openxmlformats.org/officeDocument/2006/relationships/hyperlink" Target="https://sudact.ru/law/primernaia-osnovnaia-obrazovatelnaia-programma-srednego-obshchego-obrazovaniia/ii/ii.1/ii.1.1/" TargetMode="External"/><Relationship Id="rId9" Type="http://schemas.openxmlformats.org/officeDocument/2006/relationships/hyperlink" Target="https://sudact.ru/law/primernaia-osnovnaia-obrazovatelnaia-programma-srednego-obshchego-obrazovaniia/ii/ii.1/ii.1.3/formirovanie-reguliativnykh-universalnykh-uchebnykh-deistvi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2571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eorgia" pitchFamily="18" charset="0"/>
              </a:rPr>
              <a:t>Пропедевтика внедрения обновленных ФГОС основного общего образования</a:t>
            </a:r>
            <a:br>
              <a:rPr lang="ru-RU" b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572132" y="5357826"/>
            <a:ext cx="3214710" cy="92869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Сургутский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естественно- научный лицей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учитель химии Ященко Н.В.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540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Муниципальное бюджетное общеобразовательное учреждение</a:t>
            </a:r>
            <a:br>
              <a:rPr lang="ru-RU" alt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Сургутский</a:t>
            </a:r>
            <a:r>
              <a:rPr lang="ru-RU" alt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естественно-научный</a:t>
            </a:r>
            <a:r>
              <a:rPr lang="ru-RU" alt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лицей</a:t>
            </a:r>
            <a:r>
              <a:rPr lang="ru-RU" alt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229600" cy="4429156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endParaRPr lang="ru-RU" sz="33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5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604944" cy="126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1357298"/>
            <a:ext cx="85011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Федеральный государственный образовательный стандарт ООО:</a:t>
            </a:r>
          </a:p>
          <a:p>
            <a:pPr algn="ctr">
              <a:defRPr/>
            </a:pP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12. Достижение предметных 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результатов освоения основной образовательной программы основного общего образования, необходимых для продолжения образования, является предметом итоговой оценки освоения обучающимися основной образовательной программы основного общего образования.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При итоговом оценивании результатов освоения обучающимися основной образовательной программы основного общего образования </a:t>
            </a:r>
            <a:r>
              <a:rPr lang="ru-RU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должны учитываться </a:t>
            </a:r>
            <a:r>
              <a:rPr lang="ru-RU" sz="1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умений выполнения проектной деятельности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и способность к решению учебно-практических и учебно-познавательных задач.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18.2. Содержательный раздел основной образовательной программы основного общего образования: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18.2.1. Программа развития универсальных учебных действий (программа формирования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общеучебных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умений и навыков) при получении основного общего образования (далее - Программа) должна быть направлена на: (в ред. Приказа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РФ </a:t>
            </a:r>
            <a:r>
              <a:rPr lang="ru-RU" sz="1200" u="sng" dirty="0" smtClean="0">
                <a:latin typeface="Arial" pitchFamily="34" charset="0"/>
                <a:cs typeface="Arial" pitchFamily="34" charset="0"/>
                <a:hlinkClick r:id="rId3"/>
              </a:rPr>
              <a:t>от 29.12.2014 N 1644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формирование у обучающихся основ культуры исследовательской и проектной деятельности и навыков разработки, реализации и общественной презентации обучающимися результатов исследования, предметного или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межпредметного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учебного проекта, направленного на решение научной, личностно и (или) социально значимой проблемы.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Программа должна обеспечивать: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повышение эффективности усвоения обучающимися знаний и учебных действий, формирования компетенций и компетентностей в предметных областях, </a:t>
            </a:r>
            <a:r>
              <a:rPr lang="ru-RU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учебно-исследовательской и проектной деятельности;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формирование навыков участия в различных формах организации </a:t>
            </a:r>
            <a:r>
              <a:rPr lang="ru-RU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учебно-исследовательской и проектной деятельности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(творческие конкурсы, олимпиады, научные общества, научно-практические конференции, олимпиады, национальные образовательные программы и т.д.);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овладение приемами учебного сотрудничества и социального взаимодействия со сверстниками, старшими школьниками и взрослыми в совместной </a:t>
            </a:r>
            <a:r>
              <a:rPr lang="ru-RU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учебно-исследовательской и проектной деятельности;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Нормативно – правовые документы, регламентирующие организацию и проведение творческой сессии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Примерная основная программа основного общего образования:</a:t>
            </a:r>
          </a:p>
          <a:p>
            <a:pPr algn="ctr"/>
            <a:endParaRPr lang="ru-RU" sz="3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1.3. Система оценки достижения планируемых результатов освоения основной образовательной программы основного общего образования.</a:t>
            </a:r>
          </a:p>
          <a:p>
            <a:pPr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1.3.2 Особенности оценки личностных,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и предметных результатов</a:t>
            </a:r>
          </a:p>
          <a:p>
            <a:pPr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Наиболее адекватными формами оценки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регулятивных, коммуникативных и познавательных учебных действий – наблюдение за ходом выполнения групповых и индивидуальных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учебных исследований и проектов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Основной процедурой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итоговой оценки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достижения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результатов является защита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итогового индивидуального проекта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(в 9 м классе).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Требования к организации проектной деятельности, к содержанию и направленности проекта, а также критерии оценки проектной работы разрабатываются с учетом целей и задач проектной деятельности на данном этапе образования и в соответствии с особенностями образовательной организации. </a:t>
            </a:r>
          </a:p>
          <a:p>
            <a:pPr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Общим требованием ко всем работам является необходимость соблюдения норм и правил цитирования, ссылок на различные источники. В случае заимствования текста работы (плагиата) без указания ссылок на источник, проект к защите не допускается.</a:t>
            </a:r>
          </a:p>
          <a:p>
            <a:pPr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Защита проекта осуществляется в процессе специально организованной деятельности комиссии образовательной организации или на школьной конференции. </a:t>
            </a:r>
          </a:p>
          <a:p>
            <a:pPr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Результаты выполнения проекта оцениваются по итогам рассмотрения комиссией представленного продукта с краткой пояснительной запиской, презентации обучающегося и отзыва руководителя.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200" b="1" dirty="0" smtClean="0">
                <a:latin typeface="Arial" panose="020B0604020202020204" pitchFamily="34" charset="0"/>
              </a:rPr>
              <a:t/>
            </a:r>
            <a:br>
              <a:rPr lang="ru-RU" sz="2200" b="1" dirty="0" smtClean="0">
                <a:latin typeface="Arial" panose="020B0604020202020204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Основные положения </a:t>
            </a:r>
            <a:b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порядка организации и проведения творческой сессии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4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Творческая сессия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– процедура оценки уровня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результатов (УУД: познавательные, регулятивные, коммуникативные).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В сессии принимают участие учащиеся со 2 по </a:t>
            </a:r>
            <a:r>
              <a:rPr lang="ru-RU" sz="2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 класс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.  Участие в творческой сессии является обязательным.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Учащиеся, отсутствующие в лицее в период творческой сессии, представляют проект в соответствии с индивидуальным расписанием.</a:t>
            </a:r>
          </a:p>
          <a:p>
            <a:pPr algn="just">
              <a:lnSpc>
                <a:spcPct val="14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Руководитель проекта работает в соответствии с организационно – технологической  схемой согласно установленному графику и проводит регулярные консультации, контролирует выполнение этапов работ в соответствии с заданием и принимает все меры, обеспечивающие регулярную, качественную работу учащихся над проектом.  </a:t>
            </a:r>
          </a:p>
          <a:p>
            <a:pPr marL="514350" indent="-514350" algn="just">
              <a:lnSpc>
                <a:spcPct val="140000"/>
              </a:lnSpc>
              <a:spcAft>
                <a:spcPts val="600"/>
              </a:spcAft>
              <a:buFontTx/>
              <a:buNone/>
              <a:defRPr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этап. ПОДГОТОВИТЕЛЬНЫЙ</a:t>
            </a:r>
            <a:br>
              <a:rPr lang="ru-RU" alt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(«Погружение в сессию»)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11.10.2021</a:t>
            </a:r>
          </a:p>
          <a:p>
            <a:pPr fontAlgn="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Совещание педагогического коллектива «Об организации и проведении творческой сессии». </a:t>
            </a:r>
          </a:p>
          <a:p>
            <a:pPr fontAlgn="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11.10.2021 – 18.10.2021</a:t>
            </a:r>
          </a:p>
          <a:p>
            <a:pPr fontAlgn="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Единый классный час </a:t>
            </a:r>
          </a:p>
          <a:p>
            <a:pPr fontAlgn="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«Погружение в творческую сессию» </a:t>
            </a:r>
          </a:p>
          <a:p>
            <a:pPr fontAlgn="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 25.10. 2021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1.Знакомство группы учащихся с руководителем проекта.</a:t>
            </a:r>
          </a:p>
          <a:p>
            <a:pPr fontAlgn="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Предоставление руководителю проекта списка проектных команд по установленной форме.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643470" cy="5797568"/>
          </a:xfrm>
        </p:spPr>
        <p:txBody>
          <a:bodyPr>
            <a:normAutofit/>
          </a:bodyPr>
          <a:lstStyle/>
          <a:p>
            <a:pPr algn="l" fontAlgn="t"/>
            <a:r>
              <a:rPr lang="ru-RU" alt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классном часе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Файл «Порядок организации и проведения творческой сессии»           </a:t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Файл «Организационно-технологическая схема»</a:t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 «Искусство разума»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Тематика направлений представлена в Приложении к Порядку организации и проведения творческой сессии. </a:t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Класс необходимо разделить на группы по 4-6 человек (не более!)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Файл «Способы формирования групп».</a:t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Файл-памятка «Правила работы в группе» </a:t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Электронная папка "Рабочая папка ученика" содержит файлы: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- титульный лист;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- «Правила работы в группе»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- «Дневник работы над проектом»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- Рабочая тетрадь «Учимся работать над проектами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3929090" cy="6286544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ru-RU" altLang="ru-RU" sz="1000" b="1" dirty="0" smtClean="0">
                <a:latin typeface="Arial" pitchFamily="34" charset="0"/>
                <a:cs typeface="Arial" pitchFamily="34" charset="0"/>
              </a:rPr>
              <a:t>                      </a:t>
            </a:r>
          </a:p>
          <a:p>
            <a:pPr fontAlgn="t">
              <a:buNone/>
            </a:pPr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alt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Вопросы, рассматриваемые </a:t>
            </a:r>
            <a:endParaRPr lang="ru-RU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1. Ознакомление с Порядком проведения творческой сессии.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fontAlgn="t">
              <a:buNone/>
            </a:pP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2. Обозначение единой темы творческой сессии. </a:t>
            </a:r>
          </a:p>
          <a:p>
            <a:pPr fontAlgn="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 «Искусство разума»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3. Обозначение направлений работы над проектами</a:t>
            </a:r>
          </a:p>
          <a:p>
            <a:pPr fontAlgn="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fontAlgn="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4. Распределение учащихся класса на проектные команды. </a:t>
            </a:r>
          </a:p>
          <a:p>
            <a:pPr fontAlgn="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fontAlgn="t">
              <a:buNone/>
            </a:pP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5. Повторение правил работы в группе. </a:t>
            </a:r>
          </a:p>
          <a:p>
            <a:pPr fontAlgn="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6. Ознакомление с рабочей папкой ученика (в электронном варианте). 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этап ПРОБЛЕМАТИЗАЦИЯ. ЦЕЛЕПОЛАГАНИЕ, ПЛАНИРОВАНИЕ</a:t>
            </a:r>
            <a:endParaRPr lang="ru-RU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01.11.2021-17.11.2021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Распределение ролей в группе. 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Обсуждение и постановка проблемы, определение темы проекта. 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 Постановка цели, определение задач.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 Определение проектного продукта. 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 Планирование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этап.  РЕАЛИЗАЦИЯ ПРОЕКТА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fontAlgn="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fontAlgn="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17.11.2021- 21.11.2021                                Сдача аннотации проекта</a:t>
            </a:r>
          </a:p>
          <a:p>
            <a:pPr fontAlgn="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21.11.2021- 16.01.2022                                Подбор теоретического и </a:t>
            </a:r>
          </a:p>
          <a:p>
            <a:pPr fontAlgn="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                   практического материала   проекта </a:t>
            </a:r>
          </a:p>
          <a:p>
            <a:pPr fontAlgn="t">
              <a:buNone/>
            </a:pPr>
            <a:endParaRPr lang="ru-RU" sz="18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t">
              <a:buNone/>
            </a:pPr>
            <a:r>
              <a:rPr lang="en-US" sz="18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ru-RU" sz="1800" b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этап. 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РЕФЛЕКСИЯ, КОРРЕКТИРОВКА И ПРЕЗЕНТАЦИЯ ПРОЕКТА</a:t>
            </a:r>
          </a:p>
          <a:p>
            <a:pPr fontAlgn="t">
              <a:buNone/>
            </a:pPr>
            <a:endParaRPr lang="ru-RU" altLang="ru-RU" sz="1800" b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16.01.2022-01.02.2022              Подготовка описательной части проекта</a:t>
            </a:r>
          </a:p>
          <a:p>
            <a:pPr fontAlgn="base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01.02.2022- 12.02.2022             Сдача описательной части проекта.</a:t>
            </a:r>
          </a:p>
          <a:p>
            <a:pPr fontAlgn="base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                                                  Подготовка презентации проекта (представление проектного продукта).</a:t>
            </a:r>
          </a:p>
          <a:p>
            <a:pPr fontAlgn="base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12.02.2022-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ru-RU" sz="2000" dirty="0" smtClean="0"/>
              <a:t>Единый день «Презентация проекта» </a:t>
            </a:r>
          </a:p>
          <a:p>
            <a:pPr fontAlgn="base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Sakkal Majalla" pitchFamily="2" charset="-78"/>
              </a:rPr>
              <a:t>Об организации работы над индивидуальным учебным проектом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 marL="0" indent="0" algn="ctr">
              <a:buFontTx/>
              <a:buNone/>
              <a:defRPr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Федеральный государственный образовательный стандарт СОО</a:t>
            </a:r>
          </a:p>
          <a:p>
            <a:pPr marL="0" indent="0" algn="just">
              <a:buFontTx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11. Индивидуальный проект представляет собой особую форму организации деятельности обучающихся (учебное исследование или учебный проект).</a:t>
            </a:r>
          </a:p>
          <a:p>
            <a:pPr marL="0" indent="0" algn="just">
              <a:buFontTx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Индивидуальный проект выполняется обучающимся самостоятельно под руководством учителя (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тьютора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 по выбранной теме в рамках одного или нескольких изучаемых учебных предметов, курсов в любой избранной области деятельности (познавательной, практической, учебно-исследовательской, социальной, художественно-творческой, иной).</a:t>
            </a:r>
          </a:p>
          <a:p>
            <a:pPr marL="0" indent="0" algn="just">
              <a:buFontTx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Результаты выполнения индивидуального проекта должны отражать:</a:t>
            </a:r>
          </a:p>
          <a:p>
            <a:pPr algn="just"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навыков коммуникативной, учебно-исследовательской деятельности, критического мышления;</a:t>
            </a:r>
          </a:p>
          <a:p>
            <a:pPr algn="just"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способность к инновационной, аналитической, творческой, интеллектуальной деятельности;</a:t>
            </a:r>
          </a:p>
          <a:p>
            <a:pPr algn="just"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навыков проектной деятельности, а также самостоятельного применения приобретенных знаний и способов действий при решении различных задач, используя знания одного или нескольких учебных предметов или предметных областей;</a:t>
            </a:r>
          </a:p>
          <a:p>
            <a:pPr algn="just"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способность 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результатов исследования на основе собранных данных, презентации результатов.</a:t>
            </a:r>
          </a:p>
          <a:p>
            <a:pPr marL="0" indent="0" algn="just">
              <a:buFontTx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Индивидуальный проект выполняется обучающимся в течение одного или двух лет в рамках учебного времени, специально отведенного учебным планом, и должен быть представлен в виде завершенного учебного исследования или разработанного проекта: информационного, творческого, социального, прикладного, инновационного, конструкторского, инженерного.</a:t>
            </a:r>
          </a:p>
          <a:p>
            <a:pPr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Нормативно – правовые документы, регламентирующие работу над индивидуальным учебным проектом</a:t>
            </a:r>
            <a:r>
              <a:rPr lang="ru-RU" dirty="0" smtClean="0">
                <a:latin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FontTx/>
              <a:buNone/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I.3. Система оценки достижения планируемых результатов освоения основной образовательной программы среднего общего образования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FontTx/>
              <a:buNone/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Особенности оценки личностных,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и предметных результатов.</a:t>
            </a:r>
          </a:p>
          <a:p>
            <a:pPr marL="0" indent="0" algn="just">
              <a:buFontTx/>
              <a:buNone/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Особенности оценки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результатов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Наиболее адекватными формами оценки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регулятивных и коммуникативных учебных действий - наблюдение за ходом выполнения групповых и индивидуальных учебных исследований и проектов.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Основной процедурой итоговой оценки достижения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результатов является защита индивидуального итогового проекта.</a:t>
            </a:r>
          </a:p>
          <a:p>
            <a:pPr marL="0" indent="0" algn="just">
              <a:buFontTx/>
              <a:buNone/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Государственная итоговая аттестация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В соответствии со статьей 59 закона "Об образовании в Российской Федерации" государственная итоговая аттестация (далее - ГИА) является обязательной процедурой, завершающей освоение основной образовательной программы среднего общего образования.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По предметам, не вынесенным на ГИА, итоговая отметка ставится на основе результатов только внутренней оценки.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Основной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процедурой итоговой оценки достижения </a:t>
            </a:r>
            <a:r>
              <a:rPr lang="ru-RU" sz="1200" b="1" dirty="0" err="1" smtClean="0"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результатов является защита итогового индивидуального проекта или учебного исследования.</a:t>
            </a:r>
          </a:p>
          <a:p>
            <a:pPr algn="just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Защита проекта осуществляется в процессе специально организованной деятельности комиссии образовательной организации или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на школьной конференции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Результаты выполнения проекта оцениваются по итогам рассмотрения комиссией представленного продукта с краткой пояснительной запиской, презентации обучающегося и отзыва руководителя.</a:t>
            </a:r>
          </a:p>
          <a:p>
            <a:pPr algn="just"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Итоговая отметка по предметам и междисциплинарным программам фиксируется в документе об уровне образования установленного образца - аттестате о среднем общем образовании.</a:t>
            </a:r>
          </a:p>
          <a:p>
            <a:pPr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Нормативно – правовые документы, регламентирующие работу над индивидуальным учебным проектом</a:t>
            </a:r>
            <a:r>
              <a:rPr lang="ru-RU" dirty="0" smtClean="0">
                <a:latin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buFontTx/>
              <a:buNone/>
              <a:defRPr/>
            </a:pPr>
            <a:r>
              <a:rPr lang="ru-RU" sz="5400" b="1" dirty="0" smtClean="0">
                <a:solidFill>
                  <a:srgbClr val="C00000"/>
                </a:solidFill>
              </a:rPr>
              <a:t>Примерная основная программа СОО.</a:t>
            </a:r>
          </a:p>
          <a:p>
            <a:pPr marL="0" indent="0" algn="just">
              <a:buFontTx/>
              <a:buNone/>
              <a:defRPr/>
            </a:pPr>
            <a:r>
              <a:rPr lang="ru-RU" b="1" dirty="0" smtClean="0">
                <a:hlinkClick r:id="rId2"/>
              </a:rPr>
              <a:t>II. Содержательный раздел примерной основной образовательной программы среднего общего образования</a:t>
            </a:r>
            <a:endParaRPr lang="ru-RU" b="1" dirty="0" smtClean="0"/>
          </a:p>
          <a:p>
            <a:pPr marL="0" indent="0" algn="just">
              <a:buFontTx/>
              <a:buNone/>
              <a:defRPr/>
            </a:pPr>
            <a:r>
              <a:rPr lang="ru-RU" b="1" dirty="0" smtClean="0">
                <a:hlinkClick r:id="rId3"/>
              </a:rPr>
              <a:t>II.1. Примерная программа развития универсальных учебных действий при получении среднего общего образования, включающая формирование компетенций обучающихся в области учебно-исследовательской и проектной деятельности</a:t>
            </a:r>
            <a:endParaRPr lang="ru-RU" b="1" dirty="0" smtClean="0"/>
          </a:p>
          <a:p>
            <a:pPr marL="0" indent="0" algn="just">
              <a:buFontTx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II.1.1. Цели и задачи, включающие учебно-исследовательскую и проектную деятельность обучающихся как средство совершенствования их универсальных учебных действий; описание места Программы и ее роли в реализации требований ФГОС СОО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II.1.2. Описание понятий, функций, состава и характеристик универсальных учебных действий и их связи с содержанием отдельных учебных предметов и внеурочной деятельностью, а также места универсальных учебных действий в структуре образовательной деятельности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/>
              </a:rPr>
              <a:t>II.1.3. Типовые задачи по формированию универсальных учебных действий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7"/>
              </a:rPr>
              <a:t>Формирование познавательных универсальных учебных действий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8"/>
              </a:rPr>
              <a:t>Формирование коммуникативных универсальных учебных действий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9"/>
              </a:rPr>
              <a:t>Формирование регулятивных универсальных учебных действий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0"/>
              </a:rPr>
              <a:t>II.1.4. Описание особенностей учебно-исследовательской и проектной деятельности обучающихся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1"/>
              </a:rPr>
              <a:t>II.1.5. Описание основных направлений учебно-исследовательской и проектной деятельности обучающихся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2"/>
              </a:rPr>
              <a:t>II.1.6. Планируемые результаты учебно-исследовательской и проектной деятельности обучающихся в рамках урочной и внеурочной деятельности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13"/>
              </a:rPr>
              <a:t>II.1.7. Описание условий, обеспечивающих развитие универсальных учебных действий у обучающихся, в том числе системы организационно-методического и ресурсного обеспечения учебно-исследовательской и проектной деятельности обучающихся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0" y="5843588"/>
            <a:ext cx="9144000" cy="1014412"/>
            <a:chOff x="-214346" y="3858415"/>
            <a:chExt cx="9144000" cy="1014146"/>
          </a:xfrm>
        </p:grpSpPr>
        <p:pic>
          <p:nvPicPr>
            <p:cNvPr id="6" name="Picture 2" descr="C:\Documents and Settings\roms\Рабочий стол\bar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214346" y="3858415"/>
              <a:ext cx="9144000" cy="101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fgos_logo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214346" y="4286757"/>
              <a:ext cx="478103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571480"/>
            <a:ext cx="8143932" cy="4572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Приоритетная цель современного российского образования  -  полноценное формирование и развитие способностей ученика самостоятельно очерчивать учебную проблему, формулировать алгоритм ее решения, контролировать процесс и оценивать полученный результат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научить учиться.</a:t>
            </a: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320" y="4563307"/>
            <a:ext cx="3131360" cy="23345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395536" y="222250"/>
            <a:ext cx="8507413" cy="631666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</a:t>
            </a:r>
            <a:endParaRPr lang="ru-RU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УЧРЕЖДЕНИЕ СУРГУТСКИЙ ЕСТЕСТВЕННО-НАУЧНЫЙ </a:t>
            </a: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ЛИЦЕЙ</a:t>
            </a:r>
            <a:endParaRPr lang="ru-RU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ПРИКАЗ</a:t>
            </a:r>
            <a:r>
              <a:rPr lang="ru-RU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Сургут</a:t>
            </a: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11.02.2022</a:t>
            </a: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							                             </a:t>
            </a: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№ </a:t>
            </a: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СЕНЛ-13-64/2</a:t>
            </a:r>
          </a:p>
          <a:p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Об организации и проведении </a:t>
            </a:r>
          </a:p>
          <a:p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единого дня «Защита проектов» в рамках </a:t>
            </a:r>
          </a:p>
          <a:p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творческой сессии </a:t>
            </a:r>
          </a:p>
          <a:p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со ст.28 Федерального закона РФ «Об образовании в Российской Федерации» (№273 - ФЗ от 29.12.12), Уставом МБОУ Сургутского естественно - научного лицея и годовым планом работы, на основании приказа от 10.09.2021 № СЕНЛ-13-435/1 «Об организации и проведении творческой сессии»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(с изм. от 24.11.2021 № СЕНЛ-13-568/1) 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ПРИКАЗЫВАЮ:</a:t>
            </a:r>
          </a:p>
          <a:p>
            <a:pPr lvl="0"/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Установить дату защиты проектов учащихся в рамках творческой сессии - 26 февраля 2022 года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/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Назначить ответственными кураторами по параллелям за организацию и проведение защиты проектов учащихся в рамках творческой сессии: 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2-4 классы –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Предчук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Г.Ф., заместителя директора по учебно-воспитательной работе; 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5-6 классы –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Лелекову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С.Н., заместителя директора по учебно-воспитательной работе;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7 классы –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Зиятдинову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Т.Л., заместителя директора по учебно-воспитательной работе;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8, 9 классы –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Боровинских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А.Н., заместителя директора по учебно-воспитательной работе.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3. Утвердить: </a:t>
            </a:r>
          </a:p>
          <a:p>
            <a:pPr lvl="1"/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Расписание защиты проектов учащихся в рамках творческой сессии согласно приложению 1. </a:t>
            </a:r>
          </a:p>
          <a:p>
            <a:pPr lvl="1"/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Состав экзаменационных комиссий согласно приложению 2.</a:t>
            </a:r>
          </a:p>
          <a:p>
            <a:pPr lvl="0"/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Классным руководителям </a:t>
            </a: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2-9 классов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5.1. Ознакомить учащихся и их родителей (законных представителей) с расписанием защиты проектов учащихся в срок до 15.02.2021 года. 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5.2. Сдать методисту Богдановой Ю.В., Юдиной Е.В, руководителю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межфункциональной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команды педагогов сводную ведомость по классу в срок до 01.03.2022 года.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5.3. Проинформировать родителей (законных представителей) учащихся о качестве подготовки проектов и результатах творческой сессии в срок до 01.03.2022 года. 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6. Руководителям проектов предоставить методисту Богдановой Ю.В., Юдиной Е.В, руководителю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межфункциональной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команды педагогов: 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- материалы для подготовки сборника (на выбор учащегося – тезисы, аннотацию, описание работы, фотографии) и презентации в электронном варианте в срок до 01.03.2022 года.  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7. Методисту Богдановой Ю.В., руководителю </a:t>
            </a:r>
            <a:r>
              <a:rPr lang="ru-RU" sz="4200" dirty="0" err="1">
                <a:latin typeface="Arial" panose="020B0604020202020204" pitchFamily="34" charset="0"/>
                <a:cs typeface="Arial" panose="020B0604020202020204" pitchFamily="34" charset="0"/>
              </a:rPr>
              <a:t>межфункциональной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команды педагогов Юдиной Е.В, подготовить и представить сводный информационно-аналитический отчет по итогам проведения творческой сессии на расширенном административном совещании 01.03.2022 года. </a:t>
            </a:r>
          </a:p>
          <a:p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8. Контроль за исполнением приказа возложить на заместителя директора по учебно-воспитательной работе </a:t>
            </a:r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4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Зиятдинову</a:t>
            </a:r>
            <a:r>
              <a:rPr lang="ru-RU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Т.Л</a:t>
            </a:r>
            <a:r>
              <a:rPr lang="ru-RU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Директор</a:t>
            </a:r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</a:t>
            </a:r>
            <a:r>
              <a:rPr lang="ru-RU" sz="4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Ялчибаева</a:t>
            </a:r>
            <a:r>
              <a:rPr lang="ru-RU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Н.Д.</a:t>
            </a:r>
            <a:r>
              <a:rPr lang="en-US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</a:t>
            </a:r>
            <a:r>
              <a:rPr lang="ru-RU" sz="4200" b="1" dirty="0">
                <a:latin typeface="Arial" panose="020B0604020202020204" pitchFamily="34" charset="0"/>
                <a:cs typeface="Arial" panose="020B0604020202020204" pitchFamily="34" charset="0"/>
              </a:rPr>
              <a:t>										  </a:t>
            </a: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</a:t>
            </a:r>
            <a:r>
              <a:rPr lang="ru-RU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72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05669"/>
              </p:ext>
            </p:extLst>
          </p:nvPr>
        </p:nvGraphicFramePr>
        <p:xfrm>
          <a:off x="323527" y="116631"/>
          <a:ext cx="8424938" cy="6618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508">
                  <a:extLst>
                    <a:ext uri="{9D8B030D-6E8A-4147-A177-3AD203B41FA5}">
                      <a16:colId xmlns:a16="http://schemas.microsoft.com/office/drawing/2014/main" val="1671213028"/>
                    </a:ext>
                  </a:extLst>
                </a:gridCol>
                <a:gridCol w="615707">
                  <a:extLst>
                    <a:ext uri="{9D8B030D-6E8A-4147-A177-3AD203B41FA5}">
                      <a16:colId xmlns:a16="http://schemas.microsoft.com/office/drawing/2014/main" val="1345781921"/>
                    </a:ext>
                  </a:extLst>
                </a:gridCol>
                <a:gridCol w="814331">
                  <a:extLst>
                    <a:ext uri="{9D8B030D-6E8A-4147-A177-3AD203B41FA5}">
                      <a16:colId xmlns:a16="http://schemas.microsoft.com/office/drawing/2014/main" val="543642126"/>
                    </a:ext>
                  </a:extLst>
                </a:gridCol>
                <a:gridCol w="625202">
                  <a:extLst>
                    <a:ext uri="{9D8B030D-6E8A-4147-A177-3AD203B41FA5}">
                      <a16:colId xmlns:a16="http://schemas.microsoft.com/office/drawing/2014/main" val="2381503226"/>
                    </a:ext>
                  </a:extLst>
                </a:gridCol>
                <a:gridCol w="779643">
                  <a:extLst>
                    <a:ext uri="{9D8B030D-6E8A-4147-A177-3AD203B41FA5}">
                      <a16:colId xmlns:a16="http://schemas.microsoft.com/office/drawing/2014/main" val="67236211"/>
                    </a:ext>
                  </a:extLst>
                </a:gridCol>
                <a:gridCol w="5267547">
                  <a:extLst>
                    <a:ext uri="{9D8B030D-6E8A-4147-A177-3AD203B41FA5}">
                      <a16:colId xmlns:a16="http://schemas.microsoft.com/office/drawing/2014/main" val="110478034"/>
                    </a:ext>
                  </a:extLst>
                </a:gridCol>
              </a:tblGrid>
              <a:tr h="263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Питание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Время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Кабинет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Состав экзаменационной комиссии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1552643224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7а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Холявко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Алла Николаевна, учитель математики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Бондаренко Юлия Петровна, учитель психологии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Бронникова Анастасия Александровна, учитель информатики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80916467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7б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Ященко Надежда Вячеславовна, учитель химии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Вагизова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Лилия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Камиловна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учитель технологии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Шангареева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Римма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Риммовна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лаборант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740126595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7в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Белугина Елена Трофимовна, учитель русского языка и литературы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Калинин Алексей Владимирович, учитель физической культуры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Хромова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Ксения Анатольевна, педагог-психолог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2884600729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7г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Мальцева Ирина Всеволодовна, учитель русского языка и литературы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Семенов Олег Юрьевич, педагог дополнительного образования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Николаев Сергей Павлович,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3789913196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8а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408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Мубаракшина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Елена Игоревна, учитель математики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Ермолаев Дмитрий Евгеньевич, учитель технологии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Зиновьева Галина Петровна, лаборант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463203488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8б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Давлетшина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Ризида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Равиловна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учитель русского языка и литературы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Степанько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Андрей Юрьевич, сотрудник ПАО «Сургутнефтегаз»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Калинина Наталья Сергеевна, лаборант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2884255873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8в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Гусева Галина Викторовна, учитель истории, обществознания, права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Шумелева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Татьяна Андреевна, учитель английского языка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Масленникова Анастасия Юрьевна, педагог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1412284076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8г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Филяровская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Наталия Николаевна, учитель английского языка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Ткаченко Наталья Михайловна, учитель биологии, химии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Аркадов Сергей Павлович, учитель физической культуры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26866096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9а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Микова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Елена Анатольевна, учитель математики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Сагиндикова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Асиет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Ералиевна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учитель информатики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Артемьева Наталья Александровна, руководитель ЦДОД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2275745216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9б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Белозёрова Светлана Юрьевна, учитель физической культуры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Куфтин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Юрий Александрович, учитель физики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Кочкин Николай Петрович, учитель физической культуры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2868104875"/>
                  </a:ext>
                </a:extLst>
              </a:tr>
              <a:tr h="5709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9в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8.40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49386" marR="49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Семкова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Екатерина Аркадьевна, учитель английского языка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Захарова Людмила Сергеевна, учитель химии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Басова Ольга Николаевна, учитель физической культуры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386" marR="49386" marT="0" marB="0"/>
                </a:tc>
                <a:extLst>
                  <a:ext uri="{0D108BD9-81ED-4DB2-BD59-A6C34878D82A}">
                    <a16:rowId xmlns:a16="http://schemas.microsoft.com/office/drawing/2014/main" val="1435399750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713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3283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БЮДЖЕТНОЕ ОБЩЕОБРАЗОВАТЕЛЬНОЕ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УЧРЕЖДЕНИЕ СУРГУТСКИЙ ЕСТЕСТВЕННО-НАУЧНЫЙ ЛИЦЕЙ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ПРИКАЗ</a:t>
            </a:r>
          </a:p>
          <a:p>
            <a:pPr marL="0" indent="0" algn="ctr">
              <a:buNone/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г. Сургут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04.04.2022		                                                              № СЕНЛ - 13-141/2</a:t>
            </a:r>
          </a:p>
          <a:p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Об организации и проведении Декады </a:t>
            </a: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</a:t>
            </a: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Во исполнение п. 3.1.1, 3.2.1 регионального плана мероприятий («дорожная карта»), утвержденного приказом Департамента образования и молодежной политики Ханты-Мансийского автономного округа – Югры от 20.12.2021 № 10-П-1814 «О внесении изменения в приказ Департамента образования и молодежной политики Ханты-Мансийского автономного округа – Югры от 20 сентября 2021 года №10-П-1244 «Об утверждении регионального плана мероприятий («дорожной карты»), направленных на формирование и оценку функциональной грамотности обучающихся общеобразовательных организаций Ханты-Мансийского автономного округа – Югры на 2021-2022 учебный год», на основании приказа от 01.04.2022  № СЕНЛ - 13-134/2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«Об активизации работы по использованию федерального банка заданий «Электронный банк заданий для оценки функциональной грамотности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ПРИКАЗЫВАЮ:</a:t>
            </a:r>
          </a:p>
          <a:p>
            <a:pPr lvl="0"/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Организовать и провести Декаду функциональной грамотности в период с 15 апреля 2022 года по 25 апреля 2022 года. </a:t>
            </a:r>
          </a:p>
          <a:p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     2. Утвердить план мероприятий Декады согласно приложению 2. </a:t>
            </a:r>
          </a:p>
          <a:p>
            <a:pPr lvl="0"/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Ответственным лицам, указанным в плане мероприятий, обеспечить выполнение плана в установленные сроки. </a:t>
            </a:r>
          </a:p>
          <a:p>
            <a:pPr lvl="0"/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Назначить ответственными за техническое сопровождение мероприятий Декады Николаева С.П., Бронникову А.А., системных администраторов.  </a:t>
            </a:r>
          </a:p>
          <a:p>
            <a:pPr lvl="0"/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Контроль за исполнением настоящего приказа оставляю за собой. </a:t>
            </a:r>
          </a:p>
          <a:p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6400" dirty="0" err="1">
                <a:latin typeface="Arial" panose="020B0604020202020204" pitchFamily="34" charset="0"/>
                <a:cs typeface="Arial" panose="020B0604020202020204" pitchFamily="34" charset="0"/>
              </a:rPr>
              <a:t>И.о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. директора                                                	                     Т.Л. </a:t>
            </a:r>
            <a:r>
              <a:rPr lang="ru-RU" sz="6400" dirty="0" err="1">
                <a:latin typeface="Arial" panose="020B0604020202020204" pitchFamily="34" charset="0"/>
                <a:cs typeface="Arial" panose="020B0604020202020204" pitchFamily="34" charset="0"/>
              </a:rPr>
              <a:t>Зиятдинова</a:t>
            </a: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sz="1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121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379453"/>
              </p:ext>
            </p:extLst>
          </p:nvPr>
        </p:nvGraphicFramePr>
        <p:xfrm>
          <a:off x="388144" y="381000"/>
          <a:ext cx="8439149" cy="640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8497">
                  <a:extLst>
                    <a:ext uri="{9D8B030D-6E8A-4147-A177-3AD203B41FA5}">
                      <a16:colId xmlns:a16="http://schemas.microsoft.com/office/drawing/2014/main" val="537851606"/>
                    </a:ext>
                  </a:extLst>
                </a:gridCol>
                <a:gridCol w="429409">
                  <a:extLst>
                    <a:ext uri="{9D8B030D-6E8A-4147-A177-3AD203B41FA5}">
                      <a16:colId xmlns:a16="http://schemas.microsoft.com/office/drawing/2014/main" val="1495206586"/>
                    </a:ext>
                  </a:extLst>
                </a:gridCol>
                <a:gridCol w="2288497">
                  <a:extLst>
                    <a:ext uri="{9D8B030D-6E8A-4147-A177-3AD203B41FA5}">
                      <a16:colId xmlns:a16="http://schemas.microsoft.com/office/drawing/2014/main" val="1869716568"/>
                    </a:ext>
                  </a:extLst>
                </a:gridCol>
                <a:gridCol w="2288497">
                  <a:extLst>
                    <a:ext uri="{9D8B030D-6E8A-4147-A177-3AD203B41FA5}">
                      <a16:colId xmlns:a16="http://schemas.microsoft.com/office/drawing/2014/main" val="982679409"/>
                    </a:ext>
                  </a:extLst>
                </a:gridCol>
                <a:gridCol w="1144249">
                  <a:extLst>
                    <a:ext uri="{9D8B030D-6E8A-4147-A177-3AD203B41FA5}">
                      <a16:colId xmlns:a16="http://schemas.microsoft.com/office/drawing/2014/main" val="35896156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25971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Ответственные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96120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R="8001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15.04.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 – 17.00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Региональный практико-ориентированный семинар по теме «Формирование функциональной грамотности обучающихся»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1727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Секция 1. Конструирование образовательного процесса в условиях интеграции урочной, внеурочной деятельности и программ дополнительного образования «Точка роста».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 информатики, математики, ОБЖ,   технологии, педагоги дополнительного образования (шахматы, робототехника)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Артемьева Н.А.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Сагиндикова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А.Е.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438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Секция 2. Педагогическая мастерская по обмену опытом учителей - предметников по формированию и оценке функциональной грамотности обучающихся.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 математики, физики, химии, биологии, истории, обществознания, географии, английского языка, русского языка и литературы, педагоги – психологи.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Сагиндикова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Химикова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О.И.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Курбанова З.Х.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Бондаренко Ю.П.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Соболева Ю.В.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u="none" strike="noStrike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Киршинина Т.В</a:t>
                      </a:r>
                      <a:r>
                        <a:rPr lang="ru-RU" sz="1200" u="none" strike="noStrike" spc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0291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18.04.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15.30 – 16.30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Квест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игра «Покорение функционального Олимпа»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 - предметники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Заведующие предметной кафедрой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139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25.04.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15.30 – 16.00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Дистанционная командная олимпиада для учителей по функциональной грамотности 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Учителя - предметники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Заведующие предметной кафедрой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455221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Приложение к приказу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04.04.2022 № СЕНЛ - 13-141/2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План мероприятий Декады функциональной грамотности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Мероприятия для педагогических работников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57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A7DC-FFC3-49CF-8AD7-F8B75C3303E9}" type="datetime1">
              <a:rPr lang="ru-RU" smtClean="0"/>
              <a:pPr/>
              <a:t>29.04.2022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214908"/>
              </p:ext>
            </p:extLst>
          </p:nvPr>
        </p:nvGraphicFramePr>
        <p:xfrm>
          <a:off x="827584" y="260353"/>
          <a:ext cx="7848873" cy="6461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3975">
                  <a:extLst>
                    <a:ext uri="{9D8B030D-6E8A-4147-A177-3AD203B41FA5}">
                      <a16:colId xmlns:a16="http://schemas.microsoft.com/office/drawing/2014/main" val="1031192280"/>
                    </a:ext>
                  </a:extLst>
                </a:gridCol>
                <a:gridCol w="1183975">
                  <a:extLst>
                    <a:ext uri="{9D8B030D-6E8A-4147-A177-3AD203B41FA5}">
                      <a16:colId xmlns:a16="http://schemas.microsoft.com/office/drawing/2014/main" val="710080276"/>
                    </a:ext>
                  </a:extLst>
                </a:gridCol>
                <a:gridCol w="648348">
                  <a:extLst>
                    <a:ext uri="{9D8B030D-6E8A-4147-A177-3AD203B41FA5}">
                      <a16:colId xmlns:a16="http://schemas.microsoft.com/office/drawing/2014/main" val="3446516695"/>
                    </a:ext>
                  </a:extLst>
                </a:gridCol>
                <a:gridCol w="756954">
                  <a:extLst>
                    <a:ext uri="{9D8B030D-6E8A-4147-A177-3AD203B41FA5}">
                      <a16:colId xmlns:a16="http://schemas.microsoft.com/office/drawing/2014/main" val="3178403832"/>
                    </a:ext>
                  </a:extLst>
                </a:gridCol>
                <a:gridCol w="1164639">
                  <a:extLst>
                    <a:ext uri="{9D8B030D-6E8A-4147-A177-3AD203B41FA5}">
                      <a16:colId xmlns:a16="http://schemas.microsoft.com/office/drawing/2014/main" val="2010405532"/>
                    </a:ext>
                  </a:extLst>
                </a:gridCol>
                <a:gridCol w="1455491">
                  <a:extLst>
                    <a:ext uri="{9D8B030D-6E8A-4147-A177-3AD203B41FA5}">
                      <a16:colId xmlns:a16="http://schemas.microsoft.com/office/drawing/2014/main" val="4196186606"/>
                    </a:ext>
                  </a:extLst>
                </a:gridCol>
                <a:gridCol w="1455491">
                  <a:extLst>
                    <a:ext uri="{9D8B030D-6E8A-4147-A177-3AD203B41FA5}">
                      <a16:colId xmlns:a16="http://schemas.microsoft.com/office/drawing/2014/main" val="702919782"/>
                    </a:ext>
                  </a:extLst>
                </a:gridCol>
              </a:tblGrid>
              <a:tr h="400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Класс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Компетенция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Дата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День недели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Учитель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Организаторы в аудитории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 302/303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1519178662"/>
                  </a:ext>
                </a:extLst>
              </a:tr>
              <a:tr h="228712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7А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Глобальные компетенции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Суббота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09.50 – 10.30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Зиятдинова Т.Л.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ЗиятдиноваТ.Л.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Лавелина Н.Н.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2917896474"/>
                  </a:ext>
                </a:extLst>
              </a:tr>
              <a:tr h="343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 – научная грамотность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14.10 – 14.50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Ященко Н.В.</a:t>
                      </a:r>
                      <a:endParaRPr lang="ru-RU" sz="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Торопова Л.С.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Багина С.А.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3278727593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Креативное мышление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13.20 – 14.00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Хромова К.А.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Вагизова Л.К.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Хромова К.А.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3460463464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15.04.2022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09.50 - 10.30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Холявко А.Н.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Холявко А.Н.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2668244043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12.30-13.10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Ядрышникова Е.В.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Ядрышникова Е.В.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Семченко О.В.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3948700338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 – 11.20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Мальцева И.В.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Мальцева И.В.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Бондаренко Ю.П.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1650234914"/>
                  </a:ext>
                </a:extLst>
              </a:tr>
              <a:tr h="228712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7Б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Глобальные компетенции</a:t>
                      </a:r>
                      <a:endParaRPr lang="ru-RU" sz="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Суббота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09.00-09.40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Зиятдинова Т.Л.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ЗиятдиноваТ.Л.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Лавелина Н.Н.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357908146"/>
                  </a:ext>
                </a:extLst>
              </a:tr>
              <a:tr h="343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 – научная грамотность</a:t>
                      </a:r>
                      <a:endParaRPr lang="ru-RU" sz="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09.00 - 09.40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Ященко Н.В.</a:t>
                      </a:r>
                      <a:endParaRPr lang="ru-RU" sz="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Торопова Л.С.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Багина С.А.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1963172293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Креативное мышление</a:t>
                      </a:r>
                      <a:endParaRPr lang="ru-RU" sz="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12.30-13.10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Хромова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К.А.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Бондаренко Ю.П.,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Хромова К.А.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3459352902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</a:t>
                      </a:r>
                      <a:endParaRPr lang="ru-RU" sz="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13.20 – 14.00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Холявко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А.Н.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Холявко А.Н.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667387418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Финансовая грамотность</a:t>
                      </a:r>
                      <a:endParaRPr lang="ru-RU" sz="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11.30 – 12.10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Ядрышникова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Е.В.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Ядрышникова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Е.В.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СемченкоО.В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906528342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грамотность</a:t>
                      </a:r>
                      <a:endParaRPr lang="ru-RU" sz="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14.10 – 14.50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Белугина Е.Т.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Белугина Е.Т.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Бондаренко Ю.П.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1626258651"/>
                  </a:ext>
                </a:extLst>
              </a:tr>
              <a:tr h="228712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7В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Глобальные компетенции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Суббота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11.30-12.10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Зиятдинова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Т.Л.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ЗиятдиноваТ.Л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Лавелина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Н.Н.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1721154043"/>
                  </a:ext>
                </a:extLst>
              </a:tr>
              <a:tr h="343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 – научная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10.40-11.20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Химикова О.И.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Вагизова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Л.К.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Ермолаев Д.Е.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1746154129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Креативное мышление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11.30-12.10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Хромова К.А.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Вагизова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Л.К.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Хромова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К.А.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3564775517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12.30 – 13.10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Холявко А.Н.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Холявко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А.Н.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438262592"/>
                  </a:ext>
                </a:extLst>
              </a:tr>
              <a:tr h="343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13.20 - 14.00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Ядрышникова Е.В.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Ядрышникова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Е.В.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Багина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С.А.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3716498192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12.30 – 13.10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Белугина Е.Т.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Белугина Е.Т.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Бондаренко Ю.П.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2730684365"/>
                  </a:ext>
                </a:extLst>
              </a:tr>
              <a:tr h="228712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7Г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Глобальные компетенции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Суббота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10.40-11.20</a:t>
                      </a:r>
                      <a:endParaRPr lang="ru-RU" sz="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Зиятдинова Т.Л.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ЗиятдиноваТ.Л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Лавелина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Н.Н.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1031461662"/>
                  </a:ext>
                </a:extLst>
              </a:tr>
              <a:tr h="343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 – научная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09.00 - 09.40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Химикова О.И.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Вагизова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Л.К.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Ермолаев Д.Е.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2864174846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Креативное мышление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09.00-09.40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Хромова К.А.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Вагизова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Л.К.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Хромова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К.А.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588717759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 – 11.20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Холявко А.Н.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Холявко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А.Н.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2014150845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12.30 - 13.10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Ядрышникова Е.В.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Ядрышникова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Е.В.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Багина</a:t>
                      </a: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С.А.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2232144786"/>
                  </a:ext>
                </a:extLst>
              </a:tr>
              <a:tr h="228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грамотность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19.04.2022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09.50 – 10.30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Мальцева И.В.</a:t>
                      </a:r>
                      <a:endParaRPr lang="ru-RU" sz="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Мальцева И.В.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Бондаренко Ю.П.</a:t>
                      </a:r>
                      <a:endParaRPr lang="ru-RU" sz="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577" marR="41577" marT="0" marB="0"/>
                </a:tc>
                <a:extLst>
                  <a:ext uri="{0D108BD9-81ED-4DB2-BD59-A6C34878D82A}">
                    <a16:rowId xmlns:a16="http://schemas.microsoft.com/office/drawing/2014/main" val="375082894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Мероприятия для учащихся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26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890D-0CC7-4467-9DB6-F52AC0615FD7}" type="slidenum">
              <a:rPr lang="ru-RU"/>
              <a:pPr/>
              <a:t>25</a:t>
            </a:fld>
            <a:endParaRPr lang="ru-RU"/>
          </a:p>
        </p:txBody>
      </p:sp>
      <p:sp>
        <p:nvSpPr>
          <p:cNvPr id="19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4E18726-4A2B-426C-BA07-6E9ECF45F5F9}" type="slidenum">
              <a:rPr lang="ru-RU" sz="1400">
                <a:latin typeface="+mn-lt"/>
              </a:rPr>
              <a:pPr algn="r">
                <a:defRPr/>
              </a:pPr>
              <a:t>25</a:t>
            </a:fld>
            <a:endParaRPr lang="ru-RU" sz="1400">
              <a:latin typeface="+mn-lt"/>
            </a:endParaRPr>
          </a:p>
        </p:txBody>
      </p:sp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784612C-8E6E-455F-854B-73AB1CC629B8}" type="slidenum">
              <a:rPr lang="ru-RU" sz="1400">
                <a:latin typeface="+mn-lt"/>
              </a:rPr>
              <a:pPr algn="r">
                <a:defRPr/>
              </a:pPr>
              <a:t>25</a:t>
            </a:fld>
            <a:endParaRPr lang="ru-RU" sz="1400">
              <a:latin typeface="+mn-lt"/>
            </a:endParaRPr>
          </a:p>
        </p:txBody>
      </p:sp>
      <p:sp>
        <p:nvSpPr>
          <p:cNvPr id="47109" name="AutoShape 7"/>
          <p:cNvSpPr>
            <a:spLocks noChangeArrowheads="1"/>
          </p:cNvSpPr>
          <p:nvPr/>
        </p:nvSpPr>
        <p:spPr bwMode="auto">
          <a:xfrm>
            <a:off x="3500438" y="1571625"/>
            <a:ext cx="2214562" cy="12858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600" dirty="0">
              <a:latin typeface="Tahoma" pitchFamily="34" charset="0"/>
            </a:endParaRPr>
          </a:p>
          <a:p>
            <a:pPr algn="ctr"/>
            <a:r>
              <a:rPr lang="ru-RU" sz="1600" b="1" dirty="0">
                <a:latin typeface="Tahoma" pitchFamily="34" charset="0"/>
              </a:rPr>
              <a:t>В традиционной</a:t>
            </a:r>
          </a:p>
          <a:p>
            <a:pPr algn="ctr"/>
            <a:r>
              <a:rPr lang="ru-RU" sz="1600" b="1" dirty="0">
                <a:latin typeface="Tahoma" pitchFamily="34" charset="0"/>
              </a:rPr>
              <a:t>системе </a:t>
            </a:r>
          </a:p>
          <a:p>
            <a:pPr algn="ctr"/>
            <a:r>
              <a:rPr lang="ru-RU" sz="1600" b="1" dirty="0">
                <a:latin typeface="Tahoma" pitchFamily="34" charset="0"/>
              </a:rPr>
              <a:t>образовательного</a:t>
            </a:r>
          </a:p>
          <a:p>
            <a:pPr algn="ctr"/>
            <a:r>
              <a:rPr lang="ru-RU" sz="1600" b="1" dirty="0">
                <a:latin typeface="Tahoma" pitchFamily="34" charset="0"/>
              </a:rPr>
              <a:t>процесса</a:t>
            </a:r>
          </a:p>
          <a:p>
            <a:endParaRPr lang="ru-RU" sz="2400" dirty="0">
              <a:latin typeface="Tahoma" pitchFamily="34" charset="0"/>
            </a:endParaRPr>
          </a:p>
        </p:txBody>
      </p:sp>
      <p:sp>
        <p:nvSpPr>
          <p:cNvPr id="62469" name="AutoShape 16"/>
          <p:cNvSpPr>
            <a:spLocks noChangeArrowheads="1"/>
          </p:cNvSpPr>
          <p:nvPr/>
        </p:nvSpPr>
        <p:spPr bwMode="auto">
          <a:xfrm>
            <a:off x="6681788" y="2786063"/>
            <a:ext cx="2319337" cy="207168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857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r>
              <a:rPr lang="ru-RU" sz="1600" b="1">
                <a:latin typeface="Tahoma" pitchFamily="34" charset="0"/>
              </a:rPr>
              <a:t>Организует </a:t>
            </a:r>
          </a:p>
          <a:p>
            <a:r>
              <a:rPr lang="ru-RU" sz="1600" b="1">
                <a:latin typeface="Tahoma" pitchFamily="34" charset="0"/>
              </a:rPr>
              <a:t>деятельность </a:t>
            </a:r>
          </a:p>
          <a:p>
            <a:r>
              <a:rPr lang="ru-RU" sz="1600" b="1">
                <a:latin typeface="Tahoma" pitchFamily="34" charset="0"/>
              </a:rPr>
              <a:t>ученика в </a:t>
            </a:r>
          </a:p>
          <a:p>
            <a:r>
              <a:rPr lang="ru-RU" sz="1600" b="1">
                <a:latin typeface="Tahoma" pitchFamily="34" charset="0"/>
              </a:rPr>
              <a:t>инновационной </a:t>
            </a:r>
          </a:p>
          <a:p>
            <a:r>
              <a:rPr lang="ru-RU" sz="1600" b="1">
                <a:latin typeface="Tahoma" pitchFamily="34" charset="0"/>
              </a:rPr>
              <a:t>образовательной </a:t>
            </a:r>
          </a:p>
          <a:p>
            <a:r>
              <a:rPr lang="ru-RU" sz="1600" b="1">
                <a:latin typeface="Tahoma" pitchFamily="34" charset="0"/>
              </a:rPr>
              <a:t>среде</a:t>
            </a:r>
            <a:endParaRPr lang="ru-RU" sz="1800" b="1">
              <a:latin typeface="Tahoma" pitchFamily="34" charset="0"/>
            </a:endParaRPr>
          </a:p>
        </p:txBody>
      </p:sp>
      <p:sp>
        <p:nvSpPr>
          <p:cNvPr id="47111" name="AutoShape 9"/>
          <p:cNvSpPr>
            <a:spLocks noChangeArrowheads="1"/>
          </p:cNvSpPr>
          <p:nvPr/>
        </p:nvSpPr>
        <p:spPr bwMode="auto">
          <a:xfrm>
            <a:off x="6516688" y="404813"/>
            <a:ext cx="2376487" cy="13096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r>
              <a:rPr lang="ru-RU" sz="1600" dirty="0">
                <a:solidFill>
                  <a:schemeClr val="bg2"/>
                </a:solidFill>
                <a:latin typeface="Tahoma" pitchFamily="34" charset="0"/>
              </a:rPr>
              <a:t>                        </a:t>
            </a:r>
          </a:p>
          <a:p>
            <a:pPr algn="l"/>
            <a:endParaRPr lang="ru-RU" sz="1600" dirty="0">
              <a:solidFill>
                <a:schemeClr val="bg2"/>
              </a:solidFill>
              <a:latin typeface="Tahoma" pitchFamily="34" charset="0"/>
            </a:endParaRPr>
          </a:p>
          <a:p>
            <a:pPr algn="l"/>
            <a:endParaRPr lang="ru-RU" sz="1600" dirty="0">
              <a:solidFill>
                <a:schemeClr val="bg2"/>
              </a:solidFill>
              <a:latin typeface="Tahoma" pitchFamily="34" charset="0"/>
            </a:endParaRPr>
          </a:p>
          <a:p>
            <a:pPr algn="l"/>
            <a:r>
              <a:rPr lang="ru-RU" sz="1600" b="1" dirty="0">
                <a:solidFill>
                  <a:srgbClr val="CC0000"/>
                </a:solidFill>
                <a:latin typeface="Tahoma" pitchFamily="34" charset="0"/>
              </a:rPr>
              <a:t>Учитель</a:t>
            </a:r>
            <a:endParaRPr lang="ru-RU" sz="1800" b="1" dirty="0">
              <a:solidFill>
                <a:srgbClr val="CC0000"/>
              </a:solidFill>
              <a:latin typeface="Tahoma" pitchFamily="34" charset="0"/>
            </a:endParaRPr>
          </a:p>
        </p:txBody>
      </p:sp>
      <p:sp>
        <p:nvSpPr>
          <p:cNvPr id="997383" name="AutoShape 10"/>
          <p:cNvSpPr>
            <a:spLocks noChangeArrowheads="1"/>
          </p:cNvSpPr>
          <p:nvPr/>
        </p:nvSpPr>
        <p:spPr bwMode="auto">
          <a:xfrm rot="10800000">
            <a:off x="2643188" y="1924050"/>
            <a:ext cx="719137" cy="3524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3300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57250" y="214313"/>
            <a:ext cx="4357688" cy="121443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800"/>
          </a:p>
        </p:txBody>
      </p:sp>
      <p:sp>
        <p:nvSpPr>
          <p:cNvPr id="997385" name="AutoShape 10"/>
          <p:cNvSpPr>
            <a:spLocks noChangeArrowheads="1"/>
          </p:cNvSpPr>
          <p:nvPr/>
        </p:nvSpPr>
        <p:spPr bwMode="auto">
          <a:xfrm>
            <a:off x="5774211" y="1928813"/>
            <a:ext cx="719138" cy="3476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3300"/>
          </a:solidFill>
          <a:ln w="2857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6" name="AutoShape 9"/>
          <p:cNvSpPr>
            <a:spLocks noChangeArrowheads="1"/>
          </p:cNvSpPr>
          <p:nvPr/>
        </p:nvSpPr>
        <p:spPr bwMode="auto">
          <a:xfrm>
            <a:off x="142875" y="404813"/>
            <a:ext cx="2444750" cy="13811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600" dirty="0">
              <a:latin typeface="Tahoma" pitchFamily="34" charset="0"/>
            </a:endParaRPr>
          </a:p>
          <a:p>
            <a:endParaRPr lang="ru-RU" sz="1600" dirty="0">
              <a:solidFill>
                <a:schemeClr val="bg2"/>
              </a:solidFill>
              <a:latin typeface="Tahoma" pitchFamily="34" charset="0"/>
            </a:endParaRPr>
          </a:p>
          <a:p>
            <a:endParaRPr lang="ru-RU" sz="1600" dirty="0">
              <a:solidFill>
                <a:schemeClr val="bg2"/>
              </a:solidFill>
              <a:latin typeface="Tahoma" pitchFamily="34" charset="0"/>
            </a:endParaRPr>
          </a:p>
          <a:p>
            <a:endParaRPr lang="ru-RU" sz="1600" dirty="0">
              <a:solidFill>
                <a:schemeClr val="bg2"/>
              </a:solidFill>
              <a:latin typeface="Tahoma" pitchFamily="34" charset="0"/>
            </a:endParaRPr>
          </a:p>
          <a:p>
            <a:r>
              <a:rPr lang="ru-RU" sz="1600" dirty="0">
                <a:solidFill>
                  <a:schemeClr val="bg2"/>
                </a:solidFill>
                <a:latin typeface="Tahoma" pitchFamily="34" charset="0"/>
              </a:rPr>
              <a:t>                       </a:t>
            </a:r>
            <a:r>
              <a:rPr lang="ru-RU" sz="1600" b="1" dirty="0" smtClean="0">
                <a:solidFill>
                  <a:srgbClr val="CC0000"/>
                </a:solidFill>
                <a:latin typeface="Tahoma" pitchFamily="34" charset="0"/>
              </a:rPr>
              <a:t>Ученик</a:t>
            </a:r>
            <a:endParaRPr lang="ru-RU" sz="1600" b="1" dirty="0">
              <a:solidFill>
                <a:srgbClr val="CC0000"/>
              </a:solidFill>
              <a:latin typeface="Tahoma" pitchFamily="34" charset="0"/>
            </a:endParaRPr>
          </a:p>
          <a:p>
            <a:endParaRPr lang="ru-RU" sz="1800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47117" name="AutoShape 9"/>
          <p:cNvSpPr>
            <a:spLocks noChangeArrowheads="1"/>
          </p:cNvSpPr>
          <p:nvPr/>
        </p:nvSpPr>
        <p:spPr bwMode="auto">
          <a:xfrm>
            <a:off x="142875" y="1857375"/>
            <a:ext cx="2444750" cy="642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600" dirty="0">
              <a:latin typeface="Tahoma" pitchFamily="34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ahoma" pitchFamily="34" charset="0"/>
              </a:rPr>
              <a:t>Получает готовую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ahoma" pitchFamily="34" charset="0"/>
              </a:rPr>
              <a:t>информацию</a:t>
            </a:r>
          </a:p>
          <a:p>
            <a:endParaRPr lang="ru-RU" sz="1800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62477" name="AutoShape 9"/>
          <p:cNvSpPr>
            <a:spLocks noChangeArrowheads="1"/>
          </p:cNvSpPr>
          <p:nvPr/>
        </p:nvSpPr>
        <p:spPr bwMode="auto">
          <a:xfrm>
            <a:off x="142875" y="2857500"/>
            <a:ext cx="2444750" cy="18573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857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 sz="1600" dirty="0">
              <a:latin typeface="Tahoma" pitchFamily="34" charset="0"/>
            </a:endParaRPr>
          </a:p>
          <a:p>
            <a:endParaRPr lang="ru-RU" sz="1600" dirty="0">
              <a:latin typeface="Tahoma" pitchFamily="34" charset="0"/>
            </a:endParaRPr>
          </a:p>
          <a:p>
            <a:endParaRPr lang="ru-RU" sz="1600" dirty="0">
              <a:latin typeface="Tahoma" pitchFamily="34" charset="0"/>
            </a:endParaRPr>
          </a:p>
          <a:p>
            <a:r>
              <a:rPr lang="ru-RU" sz="1600" b="1" dirty="0">
                <a:latin typeface="Tahoma" pitchFamily="34" charset="0"/>
              </a:rPr>
              <a:t>Осуществляет: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>
                <a:latin typeface="Tahoma" pitchFamily="34" charset="0"/>
              </a:rPr>
              <a:t>поиск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>
                <a:latin typeface="Tahoma" pitchFamily="34" charset="0"/>
              </a:rPr>
              <a:t>выбор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>
                <a:latin typeface="Tahoma" pitchFamily="34" charset="0"/>
              </a:rPr>
              <a:t>анализ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>
                <a:latin typeface="Tahoma" pitchFamily="34" charset="0"/>
              </a:rPr>
              <a:t>систематизацию и</a:t>
            </a:r>
          </a:p>
          <a:p>
            <a:r>
              <a:rPr lang="ru-RU" sz="1600" b="1" dirty="0">
                <a:latin typeface="Tahoma" pitchFamily="34" charset="0"/>
              </a:rPr>
              <a:t>презентацию</a:t>
            </a:r>
          </a:p>
          <a:p>
            <a:r>
              <a:rPr lang="ru-RU" sz="1600" b="1" dirty="0">
                <a:latin typeface="Tahoma" pitchFamily="34" charset="0"/>
              </a:rPr>
              <a:t>информации</a:t>
            </a:r>
          </a:p>
          <a:p>
            <a:endParaRPr lang="ru-RU" sz="1600" dirty="0">
              <a:latin typeface="Tahoma" pitchFamily="34" charset="0"/>
            </a:endParaRPr>
          </a:p>
          <a:p>
            <a:endParaRPr lang="ru-RU" sz="1600" dirty="0">
              <a:latin typeface="Tahoma" pitchFamily="34" charset="0"/>
            </a:endParaRPr>
          </a:p>
          <a:p>
            <a:endParaRPr lang="ru-RU" sz="1800" dirty="0">
              <a:latin typeface="Tahoma" pitchFamily="34" charset="0"/>
            </a:endParaRPr>
          </a:p>
        </p:txBody>
      </p:sp>
      <p:sp>
        <p:nvSpPr>
          <p:cNvPr id="47119" name="AutoShape 9"/>
          <p:cNvSpPr>
            <a:spLocks noChangeArrowheads="1"/>
          </p:cNvSpPr>
          <p:nvPr/>
        </p:nvSpPr>
        <p:spPr bwMode="auto">
          <a:xfrm>
            <a:off x="6556375" y="1857375"/>
            <a:ext cx="2444750" cy="642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600" b="1" dirty="0">
              <a:solidFill>
                <a:schemeClr val="tx1"/>
              </a:solidFill>
              <a:latin typeface="Tahoma" pitchFamily="34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ahoma" pitchFamily="34" charset="0"/>
              </a:rPr>
              <a:t>Транслирует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ahoma" pitchFamily="34" charset="0"/>
              </a:rPr>
              <a:t>информацию</a:t>
            </a:r>
          </a:p>
          <a:p>
            <a:endParaRPr lang="ru-RU" sz="1800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357563" y="4143375"/>
            <a:ext cx="2357437" cy="7143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8575">
            <a:solidFill>
              <a:srgbClr val="FF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endParaRPr lang="ru-RU" sz="1600">
              <a:latin typeface="Tahoma" pitchFamily="34" charset="0"/>
            </a:endParaRPr>
          </a:p>
          <a:p>
            <a:r>
              <a:rPr lang="ru-RU" sz="1600" b="1">
                <a:latin typeface="Tahoma" pitchFamily="34" charset="0"/>
              </a:rPr>
              <a:t>Новое качество</a:t>
            </a:r>
          </a:p>
          <a:p>
            <a:r>
              <a:rPr lang="ru-RU" sz="1600" b="1">
                <a:latin typeface="Tahoma" pitchFamily="34" charset="0"/>
              </a:rPr>
              <a:t>образования</a:t>
            </a:r>
          </a:p>
          <a:p>
            <a:endParaRPr lang="ru-RU" sz="2400">
              <a:latin typeface="Tahoma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043115" y="4962644"/>
            <a:ext cx="3014067" cy="7143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28575">
            <a:solidFill>
              <a:srgbClr val="FF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endParaRPr lang="ru-RU" sz="1600" dirty="0">
              <a:latin typeface="Tahoma" pitchFamily="34" charset="0"/>
            </a:endParaRPr>
          </a:p>
          <a:p>
            <a:r>
              <a:rPr lang="ru-RU" sz="1600" b="1" dirty="0">
                <a:latin typeface="Tahoma" pitchFamily="34" charset="0"/>
              </a:rPr>
              <a:t>Новый образовательный</a:t>
            </a:r>
          </a:p>
          <a:p>
            <a:r>
              <a:rPr lang="ru-RU" sz="1600" b="1" dirty="0">
                <a:latin typeface="Tahoma" pitchFamily="34" charset="0"/>
              </a:rPr>
              <a:t>результат</a:t>
            </a:r>
          </a:p>
          <a:p>
            <a:endParaRPr lang="ru-RU" sz="2400" dirty="0">
              <a:latin typeface="Tahoma" pitchFamily="34" charset="0"/>
            </a:endParaRPr>
          </a:p>
        </p:txBody>
      </p:sp>
      <p:grpSp>
        <p:nvGrpSpPr>
          <p:cNvPr id="2" name="AutoShape 7"/>
          <p:cNvGrpSpPr>
            <a:grpSpLocks/>
          </p:cNvGrpSpPr>
          <p:nvPr/>
        </p:nvGrpSpPr>
        <p:grpSpPr bwMode="auto">
          <a:xfrm>
            <a:off x="323850" y="5661025"/>
            <a:ext cx="8351838" cy="1196975"/>
            <a:chOff x="396" y="3610"/>
            <a:chExt cx="4911" cy="691"/>
          </a:xfrm>
        </p:grpSpPr>
        <p:pic>
          <p:nvPicPr>
            <p:cNvPr id="997393" name="AutoShape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6" y="3610"/>
              <a:ext cx="4911" cy="691"/>
            </a:xfrm>
            <a:prstGeom prst="rect">
              <a:avLst/>
            </a:prstGeom>
            <a:noFill/>
          </p:spPr>
        </p:pic>
        <p:sp>
          <p:nvSpPr>
            <p:cNvPr id="997394" name="Text Box 18"/>
            <p:cNvSpPr txBox="1">
              <a:spLocks noChangeArrowheads="1"/>
            </p:cNvSpPr>
            <p:nvPr/>
          </p:nvSpPr>
          <p:spPr bwMode="auto">
            <a:xfrm>
              <a:off x="459" y="3674"/>
              <a:ext cx="4751" cy="527"/>
            </a:xfrm>
            <a:prstGeom prst="rect">
              <a:avLst/>
            </a:prstGeom>
            <a:solidFill>
              <a:srgbClr val="FFABAB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600" dirty="0">
                <a:latin typeface="Tahoma" pitchFamily="34" charset="0"/>
              </a:endParaRPr>
            </a:p>
            <a:p>
              <a:r>
                <a:rPr lang="ru-RU" sz="1600" dirty="0">
                  <a:latin typeface="Tahoma" pitchFamily="34" charset="0"/>
                  <a:cs typeface="Tahoma" pitchFamily="34" charset="0"/>
                </a:rPr>
                <a:t>«</a:t>
              </a:r>
              <a:r>
                <a:rPr lang="ru-RU" sz="1600" b="1" dirty="0">
                  <a:latin typeface="Tahoma" pitchFamily="34" charset="0"/>
                  <a:cs typeface="Tahoma" pitchFamily="34" charset="0"/>
                </a:rPr>
                <a:t>Компетентности к обновлению компетенций» и мотивация к обучению </a:t>
              </a:r>
            </a:p>
            <a:p>
              <a:r>
                <a:rPr lang="ru-RU" sz="1600" b="1" dirty="0">
                  <a:latin typeface="Tahoma" pitchFamily="34" charset="0"/>
                  <a:cs typeface="Tahoma" pitchFamily="34" charset="0"/>
                </a:rPr>
                <a:t>на разных этапах развития личности обучающихся</a:t>
              </a:r>
            </a:p>
            <a:p>
              <a:endParaRPr lang="ru-RU" sz="2400" b="1" dirty="0">
                <a:latin typeface="Tahoma" pitchFamily="34" charset="0"/>
              </a:endParaRPr>
            </a:p>
          </p:txBody>
        </p:sp>
      </p:grpSp>
      <p:sp>
        <p:nvSpPr>
          <p:cNvPr id="27" name="Стрелка углом 26"/>
          <p:cNvSpPr>
            <a:spLocks/>
          </p:cNvSpPr>
          <p:nvPr/>
        </p:nvSpPr>
        <p:spPr bwMode="auto">
          <a:xfrm rot="5400000">
            <a:off x="3217068" y="2926557"/>
            <a:ext cx="639763" cy="1644650"/>
          </a:xfrm>
          <a:custGeom>
            <a:avLst/>
            <a:gdLst>
              <a:gd name="T0" fmla="*/ 479822 w 639763"/>
              <a:gd name="T1" fmla="*/ 0 h 1644650"/>
              <a:gd name="T2" fmla="*/ 479822 w 639763"/>
              <a:gd name="T3" fmla="*/ 319882 h 1644650"/>
              <a:gd name="T4" fmla="*/ 79970 w 639763"/>
              <a:gd name="T5" fmla="*/ 1644650 h 1644650"/>
              <a:gd name="T6" fmla="*/ 639763 w 639763"/>
              <a:gd name="T7" fmla="*/ 159941 h 1644650"/>
              <a:gd name="T8" fmla="*/ 17694720 60000 65536"/>
              <a:gd name="T9" fmla="*/ 5898240 60000 65536"/>
              <a:gd name="T10" fmla="*/ 589824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9763" h="1644650">
                <a:moveTo>
                  <a:pt x="0" y="1644650"/>
                </a:moveTo>
                <a:lnTo>
                  <a:pt x="0" y="359867"/>
                </a:lnTo>
                <a:cubicBezTo>
                  <a:pt x="0" y="205284"/>
                  <a:pt x="125313" y="79971"/>
                  <a:pt x="279895" y="79971"/>
                </a:cubicBezTo>
                <a:lnTo>
                  <a:pt x="479822" y="79970"/>
                </a:lnTo>
                <a:lnTo>
                  <a:pt x="479822" y="0"/>
                </a:lnTo>
                <a:lnTo>
                  <a:pt x="639763" y="159941"/>
                </a:lnTo>
                <a:lnTo>
                  <a:pt x="479822" y="319882"/>
                </a:lnTo>
                <a:lnTo>
                  <a:pt x="479822" y="239911"/>
                </a:lnTo>
                <a:lnTo>
                  <a:pt x="279896" y="239911"/>
                </a:lnTo>
                <a:lnTo>
                  <a:pt x="279895" y="239911"/>
                </a:lnTo>
                <a:cubicBezTo>
                  <a:pt x="213646" y="239911"/>
                  <a:pt x="159940" y="293617"/>
                  <a:pt x="159940" y="359866"/>
                </a:cubicBezTo>
                <a:lnTo>
                  <a:pt x="159941" y="1644650"/>
                </a:lnTo>
                <a:close/>
              </a:path>
            </a:pathLst>
          </a:custGeom>
          <a:solidFill>
            <a:srgbClr val="CC3300"/>
          </a:solidFill>
          <a:ln w="28575" cap="flat" cmpd="thickThin" algn="ctr">
            <a:solidFill>
              <a:srgbClr val="7F7F7F"/>
            </a:solidFill>
            <a:prstDash val="solid"/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endParaRPr lang="ru-RU"/>
          </a:p>
        </p:txBody>
      </p:sp>
      <p:sp>
        <p:nvSpPr>
          <p:cNvPr id="28" name="Стрелка углом 27"/>
          <p:cNvSpPr>
            <a:spLocks/>
          </p:cNvSpPr>
          <p:nvPr/>
        </p:nvSpPr>
        <p:spPr bwMode="auto">
          <a:xfrm rot="5400000" flipV="1">
            <a:off x="5430043" y="2929732"/>
            <a:ext cx="639763" cy="1644650"/>
          </a:xfrm>
          <a:custGeom>
            <a:avLst/>
            <a:gdLst>
              <a:gd name="T0" fmla="*/ 479822 w 639763"/>
              <a:gd name="T1" fmla="*/ 0 h 1644650"/>
              <a:gd name="T2" fmla="*/ 479822 w 639763"/>
              <a:gd name="T3" fmla="*/ 319882 h 1644650"/>
              <a:gd name="T4" fmla="*/ 79970 w 639763"/>
              <a:gd name="T5" fmla="*/ 1644650 h 1644650"/>
              <a:gd name="T6" fmla="*/ 639763 w 639763"/>
              <a:gd name="T7" fmla="*/ 159941 h 1644650"/>
              <a:gd name="T8" fmla="*/ 17694720 60000 65536"/>
              <a:gd name="T9" fmla="*/ 5898240 60000 65536"/>
              <a:gd name="T10" fmla="*/ 589824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9763" h="1644650">
                <a:moveTo>
                  <a:pt x="0" y="1644650"/>
                </a:moveTo>
                <a:lnTo>
                  <a:pt x="0" y="359867"/>
                </a:lnTo>
                <a:cubicBezTo>
                  <a:pt x="0" y="205284"/>
                  <a:pt x="125313" y="79971"/>
                  <a:pt x="279895" y="79971"/>
                </a:cubicBezTo>
                <a:lnTo>
                  <a:pt x="479822" y="79970"/>
                </a:lnTo>
                <a:lnTo>
                  <a:pt x="479822" y="0"/>
                </a:lnTo>
                <a:lnTo>
                  <a:pt x="639763" y="159941"/>
                </a:lnTo>
                <a:lnTo>
                  <a:pt x="479822" y="319882"/>
                </a:lnTo>
                <a:lnTo>
                  <a:pt x="479822" y="239911"/>
                </a:lnTo>
                <a:lnTo>
                  <a:pt x="279896" y="239911"/>
                </a:lnTo>
                <a:lnTo>
                  <a:pt x="279895" y="239911"/>
                </a:lnTo>
                <a:cubicBezTo>
                  <a:pt x="213646" y="239911"/>
                  <a:pt x="159940" y="293617"/>
                  <a:pt x="159940" y="359866"/>
                </a:cubicBezTo>
                <a:lnTo>
                  <a:pt x="159941" y="1644650"/>
                </a:lnTo>
                <a:close/>
              </a:path>
            </a:pathLst>
          </a:custGeom>
          <a:solidFill>
            <a:srgbClr val="CC3300"/>
          </a:solidFill>
          <a:ln w="28575" cap="flat" cmpd="thickThin" algn="ctr">
            <a:solidFill>
              <a:srgbClr val="7F7F7F"/>
            </a:solidFill>
            <a:prstDash val="solid"/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endParaRPr lang="ru-RU"/>
          </a:p>
        </p:txBody>
      </p:sp>
      <p:sp>
        <p:nvSpPr>
          <p:cNvPr id="997397" name="Rectangle 21"/>
          <p:cNvSpPr>
            <a:spLocks noChangeArrowheads="1"/>
          </p:cNvSpPr>
          <p:nvPr/>
        </p:nvSpPr>
        <p:spPr bwMode="auto">
          <a:xfrm>
            <a:off x="395288" y="-4336"/>
            <a:ext cx="8748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dirty="0"/>
              <a:t>Изменение роли участников образовательного процесса </a:t>
            </a:r>
          </a:p>
          <a:p>
            <a:pPr eaLnBrk="0" hangingPunct="0"/>
            <a:endParaRPr lang="ru-RU" sz="2400" b="1" dirty="0">
              <a:latin typeface="Arial" pitchFamily="34" charset="0"/>
            </a:endParaRPr>
          </a:p>
        </p:txBody>
      </p:sp>
      <p:pic>
        <p:nvPicPr>
          <p:cNvPr id="997398" name="Picture 22" descr="image_00020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83548"/>
            <a:ext cx="1331913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97399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404813"/>
            <a:ext cx="1223963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EEEE5-A0C5-4EFD-870D-C7E4DC11FE46}" type="datetime1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475656" y="2132856"/>
            <a:ext cx="6914629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1" kern="0" dirty="0">
              <a:solidFill>
                <a:srgbClr val="000000"/>
              </a:solidFill>
              <a:latin typeface="Verdan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1" kern="0" dirty="0">
              <a:solidFill>
                <a:srgbClr val="000000"/>
              </a:solidFill>
              <a:latin typeface="Verdan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Спасибо</a:t>
            </a:r>
            <a:r>
              <a:rPr kumimoji="0" lang="ru-RU" sz="3800" b="1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 за внимание!!!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1" kern="0" baseline="0" dirty="0">
              <a:solidFill>
                <a:schemeClr val="tx2">
                  <a:lumMod val="75000"/>
                </a:scheme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068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96B6-7079-4981-9C25-158534F53ABA}" type="slidenum">
              <a:rPr lang="ru-RU"/>
              <a:pPr/>
              <a:t>3</a:t>
            </a:fld>
            <a:endParaRPr lang="ru-RU"/>
          </a:p>
        </p:txBody>
      </p: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333375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ru-RU" sz="2800" b="1" dirty="0"/>
              <a:t>Ключевые особенности  ФГОС общего образования</a:t>
            </a:r>
          </a:p>
        </p:txBody>
      </p:sp>
      <p:sp>
        <p:nvSpPr>
          <p:cNvPr id="946179" name="Oval 3"/>
          <p:cNvSpPr>
            <a:spLocks noChangeArrowheads="1"/>
          </p:cNvSpPr>
          <p:nvPr/>
        </p:nvSpPr>
        <p:spPr bwMode="auto">
          <a:xfrm>
            <a:off x="323850" y="836613"/>
            <a:ext cx="8496300" cy="647700"/>
          </a:xfrm>
          <a:prstGeom prst="ellipse">
            <a:avLst/>
          </a:prstGeom>
          <a:solidFill>
            <a:srgbClr val="A5002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kumimoji="1" lang="ru-RU" sz="1600" b="1" dirty="0">
                <a:solidFill>
                  <a:schemeClr val="bg2"/>
                </a:solidFill>
              </a:rPr>
              <a:t>Впервые образовательные стандарты получили правовой статус, </a:t>
            </a:r>
          </a:p>
          <a:p>
            <a:pPr algn="ctr"/>
            <a:r>
              <a:rPr kumimoji="1" lang="ru-RU" sz="1600" b="1" dirty="0">
                <a:solidFill>
                  <a:schemeClr val="bg2"/>
                </a:solidFill>
              </a:rPr>
              <a:t>закрепленный в законодательной базе</a:t>
            </a:r>
            <a:endParaRPr kumimoji="1" lang="ru-RU" sz="1800" dirty="0">
              <a:solidFill>
                <a:schemeClr val="bg2"/>
              </a:solidFill>
            </a:endParaRPr>
          </a:p>
        </p:txBody>
      </p:sp>
      <p:sp>
        <p:nvSpPr>
          <p:cNvPr id="946180" name="Text Box 4"/>
          <p:cNvSpPr txBox="1">
            <a:spLocks noChangeArrowheads="1"/>
          </p:cNvSpPr>
          <p:nvPr/>
        </p:nvSpPr>
        <p:spPr bwMode="auto">
          <a:xfrm>
            <a:off x="500034" y="1643050"/>
            <a:ext cx="3752850" cy="646331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kumimoji="1" lang="ru-RU" sz="1800" b="1" dirty="0">
                <a:solidFill>
                  <a:srgbClr val="A50021"/>
                </a:solidFill>
              </a:rPr>
              <a:t>Стандарты первого </a:t>
            </a:r>
            <a:r>
              <a:rPr kumimoji="1" lang="ru-RU" sz="1800" b="1" dirty="0" smtClean="0">
                <a:solidFill>
                  <a:srgbClr val="A50021"/>
                </a:solidFill>
              </a:rPr>
              <a:t>поколения</a:t>
            </a:r>
            <a:endParaRPr kumimoji="1" lang="en-US" sz="1800" b="1" dirty="0" smtClean="0">
              <a:solidFill>
                <a:srgbClr val="A50021"/>
              </a:solidFill>
            </a:endParaRPr>
          </a:p>
          <a:p>
            <a:endParaRPr kumimoji="1" lang="ru-RU" sz="1800" b="1" dirty="0">
              <a:solidFill>
                <a:srgbClr val="A50021"/>
              </a:solidFill>
            </a:endParaRPr>
          </a:p>
        </p:txBody>
      </p:sp>
      <p:sp>
        <p:nvSpPr>
          <p:cNvPr id="946181" name="Text Box 5"/>
          <p:cNvSpPr txBox="1">
            <a:spLocks noChangeArrowheads="1"/>
          </p:cNvSpPr>
          <p:nvPr/>
        </p:nvSpPr>
        <p:spPr bwMode="auto">
          <a:xfrm>
            <a:off x="4929190" y="1643050"/>
            <a:ext cx="3600450" cy="64135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kumimoji="1" lang="ru-RU" sz="1800" b="1" dirty="0">
                <a:solidFill>
                  <a:srgbClr val="A50021"/>
                </a:solidFill>
              </a:rPr>
              <a:t>Федеральные государственные образовательные стандарты</a:t>
            </a:r>
          </a:p>
        </p:txBody>
      </p:sp>
      <p:sp>
        <p:nvSpPr>
          <p:cNvPr id="946184" name="Rectangle 8"/>
          <p:cNvSpPr>
            <a:spLocks noChangeArrowheads="1"/>
          </p:cNvSpPr>
          <p:nvPr/>
        </p:nvSpPr>
        <p:spPr bwMode="auto">
          <a:xfrm>
            <a:off x="500034" y="3214686"/>
            <a:ext cx="3786214" cy="71438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 algn="ctr"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1" lang="ru-RU" b="1" dirty="0" smtClean="0">
                <a:solidFill>
                  <a:srgbClr val="A43D3A"/>
                </a:solidFill>
              </a:rPr>
              <a:t>Обязательный минимум </a:t>
            </a:r>
            <a:r>
              <a:rPr kumimoji="1" lang="ru-RU" b="1" dirty="0">
                <a:solidFill>
                  <a:srgbClr val="A43D3A"/>
                </a:solidFill>
              </a:rPr>
              <a:t>содержания образования </a:t>
            </a:r>
          </a:p>
        </p:txBody>
      </p:sp>
      <p:sp>
        <p:nvSpPr>
          <p:cNvPr id="946185" name="Rectangle 9"/>
          <p:cNvSpPr>
            <a:spLocks noChangeArrowheads="1"/>
          </p:cNvSpPr>
          <p:nvPr/>
        </p:nvSpPr>
        <p:spPr bwMode="auto">
          <a:xfrm>
            <a:off x="4786314" y="3214686"/>
            <a:ext cx="3857652" cy="71438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1" lang="ru-RU" b="1" dirty="0" smtClean="0">
                <a:solidFill>
                  <a:schemeClr val="accent2">
                    <a:lumMod val="75000"/>
                  </a:schemeClr>
                </a:solidFill>
              </a:rPr>
              <a:t>Система требований к структуре, результатам освоения и условиям реализации ООП</a:t>
            </a:r>
            <a:endParaRPr kumimoji="1"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kumimoji="1" lang="ru-RU" sz="14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946186" name="Rectangle 10"/>
          <p:cNvSpPr>
            <a:spLocks noChangeArrowheads="1"/>
          </p:cNvSpPr>
          <p:nvPr/>
        </p:nvSpPr>
        <p:spPr bwMode="auto">
          <a:xfrm>
            <a:off x="4857752" y="4929198"/>
            <a:ext cx="3810000" cy="43180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1"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kumimoji="1" lang="ru-RU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деятельностная</a:t>
            </a:r>
            <a:r>
              <a:rPr kumimoji="1"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</a:p>
        </p:txBody>
      </p:sp>
      <p:sp>
        <p:nvSpPr>
          <p:cNvPr id="946187" name="Rectangle 11"/>
          <p:cNvSpPr>
            <a:spLocks noChangeArrowheads="1"/>
          </p:cNvSpPr>
          <p:nvPr/>
        </p:nvSpPr>
        <p:spPr bwMode="auto">
          <a:xfrm>
            <a:off x="428596" y="4929198"/>
            <a:ext cx="3810000" cy="360363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kumimoji="1"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kumimoji="1" lang="ru-RU" b="1" dirty="0" err="1">
                <a:solidFill>
                  <a:schemeClr val="accent2">
                    <a:lumMod val="75000"/>
                  </a:schemeClr>
                </a:solidFill>
              </a:rPr>
              <a:t>знаниевая</a:t>
            </a:r>
            <a:r>
              <a:rPr kumimoji="1" lang="ru-RU" b="1" dirty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946188" name="Text Box 12"/>
          <p:cNvSpPr txBox="1">
            <a:spLocks noChangeArrowheads="1"/>
          </p:cNvSpPr>
          <p:nvPr/>
        </p:nvSpPr>
        <p:spPr bwMode="auto">
          <a:xfrm>
            <a:off x="2357422" y="2500306"/>
            <a:ext cx="4500594" cy="369332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kumimoji="1" lang="ru-RU" b="1" dirty="0" smtClean="0"/>
              <a:t>системообразующий</a:t>
            </a:r>
            <a:r>
              <a:rPr kumimoji="1" lang="en-US" b="1" dirty="0" smtClean="0"/>
              <a:t> </a:t>
            </a:r>
            <a:r>
              <a:rPr kumimoji="1" lang="ru-RU" b="1" dirty="0" smtClean="0"/>
              <a:t> </a:t>
            </a:r>
            <a:r>
              <a:rPr kumimoji="1" lang="ru-RU" b="1" dirty="0"/>
              <a:t>компонент</a:t>
            </a:r>
          </a:p>
        </p:txBody>
      </p:sp>
      <p:sp>
        <p:nvSpPr>
          <p:cNvPr id="946189" name="Text Box 13"/>
          <p:cNvSpPr txBox="1">
            <a:spLocks noChangeArrowheads="1"/>
          </p:cNvSpPr>
          <p:nvPr/>
        </p:nvSpPr>
        <p:spPr bwMode="auto">
          <a:xfrm>
            <a:off x="3143240" y="4214818"/>
            <a:ext cx="2720975" cy="346075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kumimoji="1" lang="ru-RU" sz="1600" b="1" dirty="0"/>
              <a:t>парадигма</a:t>
            </a:r>
          </a:p>
        </p:txBody>
      </p:sp>
      <p:grpSp>
        <p:nvGrpSpPr>
          <p:cNvPr id="22" name="Группа 8"/>
          <p:cNvGrpSpPr>
            <a:grpSpLocks/>
          </p:cNvGrpSpPr>
          <p:nvPr/>
        </p:nvGrpSpPr>
        <p:grpSpPr bwMode="auto">
          <a:xfrm>
            <a:off x="0" y="5843588"/>
            <a:ext cx="9144000" cy="1014412"/>
            <a:chOff x="-214346" y="3858415"/>
            <a:chExt cx="9144000" cy="1014146"/>
          </a:xfrm>
        </p:grpSpPr>
        <p:pic>
          <p:nvPicPr>
            <p:cNvPr id="23" name="Picture 2" descr="C:\Documents and Settings\roms\Рабочий стол\bar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214346" y="3858415"/>
              <a:ext cx="9144000" cy="101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6" descr="fgos_logo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214346" y="4286757"/>
              <a:ext cx="478103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D82E-60F3-4782-9AD7-66181926D667}" type="datetime1">
              <a:rPr lang="ru-RU" smtClean="0"/>
              <a:pPr/>
              <a:t>29.04.2022</a:t>
            </a:fld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357166"/>
            <a:ext cx="8534404" cy="56173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785794"/>
            <a:ext cx="8785225" cy="559437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ормирование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 обучающихся видеть и понимать ценность образования, значимость химического знания для каждого человека независимо от его профессиональной деятельности; умения различать факты и оценки, сравнивать оценочные выводы, видеть их взаимосвязь с критериями оценок и связь критериев с определенной системой ценностей, формулировать и обосновывать собственную позицию;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ормирование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 обучающихся целостного представления о мире и роли химии в создании современной естественно-научной картины мира; умение объяснять объекты и процессы окружающей действительности – природной, социальной, культурной, технической среды, используя для этого химические знания;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риобретение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обучающимися опыта разнообразной деятельности. Познания и самопознания; ключевых навыков (ключевых компетентностей), имеющих универсальное значение для различных видов деятельности: решение проблем, принятия решений, поиска, анализа и обработки информации, коммуникативных навыков, навыков измерений, сотрудничества, безлопастного обращения с веществами в повседневной жизни.</a:t>
            </a: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1285852" y="98890"/>
            <a:ext cx="6858048" cy="571504"/>
          </a:xfrm>
          <a:prstGeom prst="flowChartDocumen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Цели изучения химии в  основной школе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0" y="5843588"/>
            <a:ext cx="9144000" cy="1014412"/>
            <a:chOff x="-214346" y="3858415"/>
            <a:chExt cx="9144000" cy="1014146"/>
          </a:xfrm>
        </p:grpSpPr>
        <p:pic>
          <p:nvPicPr>
            <p:cNvPr id="6" name="Picture 2" descr="C:\Documents and Settings\roms\Рабочий стол\bar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214346" y="3858415"/>
              <a:ext cx="9144000" cy="101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fgos_logo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214346" y="4286757"/>
              <a:ext cx="478103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44" y="1357298"/>
            <a:ext cx="8785225" cy="41052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ценностно-ориентационной сфере – чувство гордости за российскую химическую науку, гуманизм, отношение к труду, целеустремленность;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трудовой сфере – готовность к осознанному выбору дальнейшей образовательной траектории;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познавательной (когнитивной, интеллектуальной) сфере – умение управлять своей познавательной деятельностью.</a:t>
            </a: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857224" y="214290"/>
            <a:ext cx="7000924" cy="1000108"/>
          </a:xfrm>
          <a:prstGeom prst="flowChartDocumen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изучения предмета: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личностные результаты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0" y="5843588"/>
            <a:ext cx="9144000" cy="1014412"/>
            <a:chOff x="-214346" y="3858415"/>
            <a:chExt cx="9144000" cy="1014146"/>
          </a:xfrm>
        </p:grpSpPr>
        <p:pic>
          <p:nvPicPr>
            <p:cNvPr id="6" name="Picture 2" descr="C:\Documents and Settings\roms\Рабочий стол\bar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214346" y="3858415"/>
              <a:ext cx="9144000" cy="101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fgos_logo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214346" y="4286757"/>
              <a:ext cx="478103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0" y="5843588"/>
            <a:ext cx="9144000" cy="1014412"/>
            <a:chOff x="-214346" y="3858415"/>
            <a:chExt cx="9144000" cy="1014146"/>
          </a:xfrm>
        </p:grpSpPr>
        <p:pic>
          <p:nvPicPr>
            <p:cNvPr id="6" name="Picture 2" descr="C:\Documents and Settings\roms\Рабочий стол\bar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214346" y="3858415"/>
              <a:ext cx="9144000" cy="101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fgos_logo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214346" y="4286757"/>
              <a:ext cx="478103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08050"/>
            <a:ext cx="8785225" cy="576103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спользование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умений и навыков различных видов познавательной деятельности, применение основных методов познания (системно-информационный анализ, моделирование) для изучения различных сторон окружающей действительности;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спользование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основных интеллектуальных операций: формулирование гипотез, анализ и синтез, сравнение, обобщение, систематизация, выявление причинно-следственных связей, поиск аналогов;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генерировать идеи и определять средства, необходимые для их реализации;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определять цели и задачи деятельности, выбирать средства реализации цели и применять их на практике;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спользование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различных источников для получения химической информации</a:t>
            </a:r>
            <a:r>
              <a:rPr lang="ru-RU" sz="2400" dirty="0" smtClean="0">
                <a:latin typeface="Tahoma" pitchFamily="34" charset="0"/>
              </a:rPr>
              <a:t>.</a:t>
            </a: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857224" y="0"/>
            <a:ext cx="7000924" cy="1000108"/>
          </a:xfrm>
          <a:prstGeom prst="flowChartDocumen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изучения предмета: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метапредметные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результаты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775" y="1714488"/>
            <a:ext cx="8785225" cy="30257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познавательной сфере;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ценностно-ориентационной сфере;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трудовой сфере;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сфере безопасности жизнедеятельности.</a:t>
            </a: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1250925" y="260648"/>
            <a:ext cx="7000924" cy="1000108"/>
          </a:xfrm>
          <a:prstGeom prst="flowChartDocumen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изучения предмета:</a:t>
            </a:r>
          </a:p>
          <a:p>
            <a:pPr algn="ctr"/>
            <a:r>
              <a:rPr lang="ru-RU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предметные результаты</a:t>
            </a:r>
            <a:endParaRPr lang="ru-RU" sz="2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0" y="5843588"/>
            <a:ext cx="9144000" cy="1014412"/>
            <a:chOff x="-214346" y="3858415"/>
            <a:chExt cx="9144000" cy="1014146"/>
          </a:xfrm>
        </p:grpSpPr>
        <p:pic>
          <p:nvPicPr>
            <p:cNvPr id="6" name="Picture 2" descr="C:\Documents and Settings\roms\Рабочий стол\bar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214346" y="3858415"/>
              <a:ext cx="9144000" cy="101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fgos_logo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214346" y="4286757"/>
              <a:ext cx="478103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it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282" y="4572832"/>
            <a:ext cx="2808287" cy="20589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Индивидуальный </a:t>
            </a:r>
            <a:r>
              <a:rPr lang="ru-RU" sz="2900" b="1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итоговой проект </a:t>
            </a:r>
            <a:r>
              <a:rPr lang="ru-RU" sz="2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представляет собой учебный проект, выполняемый обучающимся в рамках одного или нескольких учебных предметов с целью продемонстрировать свои достижения в самостоятельном освоении содержания и методов избранных областей знаний </a:t>
            </a:r>
            <a:r>
              <a:rPr lang="ru-RU" sz="29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или </a:t>
            </a:r>
            <a:r>
              <a:rPr lang="ru-RU" sz="29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видов деятельности и способность проектировать и осуществлять целесообразную и результативную деятельность (учебно-познавательную, конструкторскую, социальную, художественно-творческую, иную</a:t>
            </a:r>
            <a:r>
              <a:rPr lang="ru-RU" sz="29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 </a:t>
            </a:r>
            <a:endParaRPr lang="ru-RU" sz="2900" b="1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6763"/>
            <a:ext cx="914400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2644</Words>
  <Application>Microsoft Office PowerPoint</Application>
  <PresentationFormat>Экран (4:3)</PresentationFormat>
  <Paragraphs>593</Paragraphs>
  <Slides>26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Calibri</vt:lpstr>
      <vt:lpstr>Georgia</vt:lpstr>
      <vt:lpstr>Sakkal Majalla</vt:lpstr>
      <vt:lpstr>Tahoma</vt:lpstr>
      <vt:lpstr>Times New Roman</vt:lpstr>
      <vt:lpstr>Verdana</vt:lpstr>
      <vt:lpstr>Wingdings</vt:lpstr>
      <vt:lpstr>Тема Office</vt:lpstr>
      <vt:lpstr>Пропедевтика внедрения обновленных ФГОС основного общего образования </vt:lpstr>
      <vt:lpstr>Презентация PowerPoint</vt:lpstr>
      <vt:lpstr>Ключевые особенности  ФГОС общего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Муниципальное бюджетное общеобразовательное учреждение Сургутский естественно-научный лицей </vt:lpstr>
      <vt:lpstr> Нормативно – правовые документы, регламентирующие организацию и проведение творческой сессии </vt:lpstr>
      <vt:lpstr> Основные положения  порядка организации и проведения творческой сессии </vt:lpstr>
      <vt:lpstr>I этап. ПОДГОТОВИТЕЛЬНЫЙ («Погружение в сессию»)</vt:lpstr>
      <vt:lpstr>на классном часе   Файл «Порядок организации и проведения творческой сессии»            Файл «Организационно-технологическая схема»    «Искусство разума»  Тематика направлений представлена в Приложении к Порядку организации и проведения творческой сессии.   Класс необходимо разделить на группы по 4-6 человек (не более!) Файл «Способы формирования групп».  Файл-памятка «Правила работы в группе»   Электронная папка "Рабочая папка ученика" содержит файлы:  - титульный лист;  - «Правила работы в группе» - «Дневник работы над проектом» - Рабочая тетрадь «Учимся работать над проектами  </vt:lpstr>
      <vt:lpstr>.  II-III этап ПРОБЛЕМАТИЗАЦИЯ. ЦЕЛЕПОЛАГАНИЕ, ПЛАНИРОВАНИЕ</vt:lpstr>
      <vt:lpstr> IV этап.  РЕАЛИЗАЦИЯ ПРОЕКТА</vt:lpstr>
      <vt:lpstr>Об организации работы над индивидуальным учебным проектом </vt:lpstr>
      <vt:lpstr>Нормативно – правовые документы, регламентирующие работу над индивидуальным учебным проектом </vt:lpstr>
      <vt:lpstr> Нормативно – правовые документы, регламентирующие работу над индивидуальным учебным проектом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ФЕСТИВАЛЬ МЕТОДИЧЕСКИХ ОБЪЕДИНЕНИЙ «ПЕДАГОГИЧЕСКИЙ МЕРИДИАН»</dc:title>
  <cp:lastModifiedBy>Экзамен</cp:lastModifiedBy>
  <cp:revision>126</cp:revision>
  <dcterms:modified xsi:type="dcterms:W3CDTF">2022-04-29T09:54:02Z</dcterms:modified>
</cp:coreProperties>
</file>