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75" r:id="rId5"/>
    <p:sldId id="276" r:id="rId6"/>
    <p:sldId id="277" r:id="rId7"/>
    <p:sldId id="288" r:id="rId8"/>
    <p:sldId id="287" r:id="rId9"/>
    <p:sldId id="278" r:id="rId10"/>
    <p:sldId id="280" r:id="rId11"/>
    <p:sldId id="281" r:id="rId12"/>
    <p:sldId id="282" r:id="rId13"/>
    <p:sldId id="285" r:id="rId14"/>
    <p:sldId id="283" r:id="rId15"/>
    <p:sldId id="286" r:id="rId16"/>
    <p:sldId id="273" r:id="rId17"/>
    <p:sldId id="279"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1323A2-8853-4F68-9F50-A6BF08825065}" type="datetimeFigureOut">
              <a:rPr lang="ru-RU" smtClean="0"/>
              <a:t>15.01.2024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59888B-78A0-4F28-B98F-F7143E7BEE13}" type="slidenum">
              <a:rPr lang="ru-RU" smtClean="0"/>
              <a:t>‹#›</a:t>
            </a:fld>
            <a:endParaRPr lang="ru-RU"/>
          </a:p>
        </p:txBody>
      </p:sp>
    </p:spTree>
    <p:extLst>
      <p:ext uri="{BB962C8B-B14F-4D97-AF65-F5344CB8AC3E}">
        <p14:creationId xmlns:p14="http://schemas.microsoft.com/office/powerpoint/2010/main" val="2015830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D59888B-78A0-4F28-B98F-F7143E7BEE13}" type="slidenum">
              <a:rPr lang="ru-RU" smtClean="0"/>
              <a:t>1</a:t>
            </a:fld>
            <a:endParaRPr lang="ru-RU"/>
          </a:p>
        </p:txBody>
      </p:sp>
    </p:spTree>
    <p:extLst>
      <p:ext uri="{BB962C8B-B14F-4D97-AF65-F5344CB8AC3E}">
        <p14:creationId xmlns:p14="http://schemas.microsoft.com/office/powerpoint/2010/main" val="4277207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A654B90-54CD-EEAB-D7F0-87FD8A409B4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41BB9D75-2D5B-B9BF-49CA-88D6C44724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7DBFE3A7-A486-0D6D-139E-2FFCDECE0403}"/>
              </a:ext>
            </a:extLst>
          </p:cNvPr>
          <p:cNvSpPr>
            <a:spLocks noGrp="1"/>
          </p:cNvSpPr>
          <p:nvPr>
            <p:ph type="dt" sz="half" idx="10"/>
          </p:nvPr>
        </p:nvSpPr>
        <p:spPr/>
        <p:txBody>
          <a:bodyPr/>
          <a:lstStyle/>
          <a:p>
            <a:fld id="{8B8731DD-9290-4037-A83F-9F65678F7457}" type="datetimeFigureOut">
              <a:rPr lang="ru-RU" smtClean="0"/>
              <a:t>15.01.2024</a:t>
            </a:fld>
            <a:endParaRPr lang="ru-RU"/>
          </a:p>
        </p:txBody>
      </p:sp>
      <p:sp>
        <p:nvSpPr>
          <p:cNvPr id="5" name="Нижний колонтитул 4">
            <a:extLst>
              <a:ext uri="{FF2B5EF4-FFF2-40B4-BE49-F238E27FC236}">
                <a16:creationId xmlns:a16="http://schemas.microsoft.com/office/drawing/2014/main" xmlns="" id="{FB9FC79E-BCC0-FFFB-CC15-7EA0A62FBB3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34D0429A-96EF-E873-27CF-46A23AC1BC8D}"/>
              </a:ext>
            </a:extLst>
          </p:cNvPr>
          <p:cNvSpPr>
            <a:spLocks noGrp="1"/>
          </p:cNvSpPr>
          <p:nvPr>
            <p:ph type="sldNum" sz="quarter" idx="12"/>
          </p:nvPr>
        </p:nvSpPr>
        <p:spPr/>
        <p:txBody>
          <a:bodyPr/>
          <a:lstStyle/>
          <a:p>
            <a:fld id="{C7C80733-3546-4DBF-857F-DBB467F81923}" type="slidenum">
              <a:rPr lang="ru-RU" smtClean="0"/>
              <a:t>‹#›</a:t>
            </a:fld>
            <a:endParaRPr lang="ru-RU"/>
          </a:p>
        </p:txBody>
      </p:sp>
    </p:spTree>
    <p:extLst>
      <p:ext uri="{BB962C8B-B14F-4D97-AF65-F5344CB8AC3E}">
        <p14:creationId xmlns:p14="http://schemas.microsoft.com/office/powerpoint/2010/main" val="190641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488E6E6-56CC-C3E1-916E-3A6828738207}"/>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E6338E68-A69D-17A2-4F02-B27632B60B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F2D12A1C-BDAC-0A11-9858-3642E8547993}"/>
              </a:ext>
            </a:extLst>
          </p:cNvPr>
          <p:cNvSpPr>
            <a:spLocks noGrp="1"/>
          </p:cNvSpPr>
          <p:nvPr>
            <p:ph type="dt" sz="half" idx="10"/>
          </p:nvPr>
        </p:nvSpPr>
        <p:spPr/>
        <p:txBody>
          <a:bodyPr/>
          <a:lstStyle/>
          <a:p>
            <a:fld id="{8B8731DD-9290-4037-A83F-9F65678F7457}" type="datetimeFigureOut">
              <a:rPr lang="ru-RU" smtClean="0"/>
              <a:t>15.01.2024</a:t>
            </a:fld>
            <a:endParaRPr lang="ru-RU"/>
          </a:p>
        </p:txBody>
      </p:sp>
      <p:sp>
        <p:nvSpPr>
          <p:cNvPr id="5" name="Нижний колонтитул 4">
            <a:extLst>
              <a:ext uri="{FF2B5EF4-FFF2-40B4-BE49-F238E27FC236}">
                <a16:creationId xmlns:a16="http://schemas.microsoft.com/office/drawing/2014/main" xmlns="" id="{32061428-1443-AD0C-365A-05C68B5DD4C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8E316869-77DE-6A9A-4253-9717F8ADBC0E}"/>
              </a:ext>
            </a:extLst>
          </p:cNvPr>
          <p:cNvSpPr>
            <a:spLocks noGrp="1"/>
          </p:cNvSpPr>
          <p:nvPr>
            <p:ph type="sldNum" sz="quarter" idx="12"/>
          </p:nvPr>
        </p:nvSpPr>
        <p:spPr/>
        <p:txBody>
          <a:bodyPr/>
          <a:lstStyle/>
          <a:p>
            <a:fld id="{C7C80733-3546-4DBF-857F-DBB467F81923}" type="slidenum">
              <a:rPr lang="ru-RU" smtClean="0"/>
              <a:t>‹#›</a:t>
            </a:fld>
            <a:endParaRPr lang="ru-RU"/>
          </a:p>
        </p:txBody>
      </p:sp>
    </p:spTree>
    <p:extLst>
      <p:ext uri="{BB962C8B-B14F-4D97-AF65-F5344CB8AC3E}">
        <p14:creationId xmlns:p14="http://schemas.microsoft.com/office/powerpoint/2010/main" val="3527874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3CBCE3A5-23BA-21BA-6C97-8074B18EB6AD}"/>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95AEB586-6B9E-5D98-FC7B-18698B52AEC9}"/>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BF19AC23-2C7E-E463-A6F5-638CEFFBC961}"/>
              </a:ext>
            </a:extLst>
          </p:cNvPr>
          <p:cNvSpPr>
            <a:spLocks noGrp="1"/>
          </p:cNvSpPr>
          <p:nvPr>
            <p:ph type="dt" sz="half" idx="10"/>
          </p:nvPr>
        </p:nvSpPr>
        <p:spPr/>
        <p:txBody>
          <a:bodyPr/>
          <a:lstStyle/>
          <a:p>
            <a:fld id="{8B8731DD-9290-4037-A83F-9F65678F7457}" type="datetimeFigureOut">
              <a:rPr lang="ru-RU" smtClean="0"/>
              <a:t>15.01.2024</a:t>
            </a:fld>
            <a:endParaRPr lang="ru-RU"/>
          </a:p>
        </p:txBody>
      </p:sp>
      <p:sp>
        <p:nvSpPr>
          <p:cNvPr id="5" name="Нижний колонтитул 4">
            <a:extLst>
              <a:ext uri="{FF2B5EF4-FFF2-40B4-BE49-F238E27FC236}">
                <a16:creationId xmlns:a16="http://schemas.microsoft.com/office/drawing/2014/main" xmlns="" id="{E3A68E66-3F46-F86B-A4C0-8D7289A240C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07DE6361-96BF-6361-2CF6-CD4F2E073092}"/>
              </a:ext>
            </a:extLst>
          </p:cNvPr>
          <p:cNvSpPr>
            <a:spLocks noGrp="1"/>
          </p:cNvSpPr>
          <p:nvPr>
            <p:ph type="sldNum" sz="quarter" idx="12"/>
          </p:nvPr>
        </p:nvSpPr>
        <p:spPr/>
        <p:txBody>
          <a:bodyPr/>
          <a:lstStyle/>
          <a:p>
            <a:fld id="{C7C80733-3546-4DBF-857F-DBB467F81923}" type="slidenum">
              <a:rPr lang="ru-RU" smtClean="0"/>
              <a:t>‹#›</a:t>
            </a:fld>
            <a:endParaRPr lang="ru-RU"/>
          </a:p>
        </p:txBody>
      </p:sp>
    </p:spTree>
    <p:extLst>
      <p:ext uri="{BB962C8B-B14F-4D97-AF65-F5344CB8AC3E}">
        <p14:creationId xmlns:p14="http://schemas.microsoft.com/office/powerpoint/2010/main" val="1827316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9C44012-4129-0793-CBDA-8FF9FD85763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4166C36D-2EA8-66F7-DAEC-C200D94DB723}"/>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5B56CE8A-5957-7655-5109-02389355B4D7}"/>
              </a:ext>
            </a:extLst>
          </p:cNvPr>
          <p:cNvSpPr>
            <a:spLocks noGrp="1"/>
          </p:cNvSpPr>
          <p:nvPr>
            <p:ph type="dt" sz="half" idx="10"/>
          </p:nvPr>
        </p:nvSpPr>
        <p:spPr/>
        <p:txBody>
          <a:bodyPr/>
          <a:lstStyle/>
          <a:p>
            <a:fld id="{8B8731DD-9290-4037-A83F-9F65678F7457}" type="datetimeFigureOut">
              <a:rPr lang="ru-RU" smtClean="0"/>
              <a:t>15.01.2024</a:t>
            </a:fld>
            <a:endParaRPr lang="ru-RU"/>
          </a:p>
        </p:txBody>
      </p:sp>
      <p:sp>
        <p:nvSpPr>
          <p:cNvPr id="5" name="Нижний колонтитул 4">
            <a:extLst>
              <a:ext uri="{FF2B5EF4-FFF2-40B4-BE49-F238E27FC236}">
                <a16:creationId xmlns:a16="http://schemas.microsoft.com/office/drawing/2014/main" xmlns="" id="{655B669B-34E1-C8EB-A57A-59616966D1B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6F911FAF-8DA0-89EF-9B00-563D30CEFBF0}"/>
              </a:ext>
            </a:extLst>
          </p:cNvPr>
          <p:cNvSpPr>
            <a:spLocks noGrp="1"/>
          </p:cNvSpPr>
          <p:nvPr>
            <p:ph type="sldNum" sz="quarter" idx="12"/>
          </p:nvPr>
        </p:nvSpPr>
        <p:spPr/>
        <p:txBody>
          <a:bodyPr/>
          <a:lstStyle/>
          <a:p>
            <a:fld id="{C7C80733-3546-4DBF-857F-DBB467F81923}" type="slidenum">
              <a:rPr lang="ru-RU" smtClean="0"/>
              <a:t>‹#›</a:t>
            </a:fld>
            <a:endParaRPr lang="ru-RU"/>
          </a:p>
        </p:txBody>
      </p:sp>
    </p:spTree>
    <p:extLst>
      <p:ext uri="{BB962C8B-B14F-4D97-AF65-F5344CB8AC3E}">
        <p14:creationId xmlns:p14="http://schemas.microsoft.com/office/powerpoint/2010/main" val="1187485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46BD8C0-CC0D-C94E-D7FA-7BB7A02A542F}"/>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FC403220-E952-B6E2-6ABD-D91863E390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6CA3FB56-2CE6-443F-D40A-BCE059189719}"/>
              </a:ext>
            </a:extLst>
          </p:cNvPr>
          <p:cNvSpPr>
            <a:spLocks noGrp="1"/>
          </p:cNvSpPr>
          <p:nvPr>
            <p:ph type="dt" sz="half" idx="10"/>
          </p:nvPr>
        </p:nvSpPr>
        <p:spPr/>
        <p:txBody>
          <a:bodyPr/>
          <a:lstStyle/>
          <a:p>
            <a:fld id="{8B8731DD-9290-4037-A83F-9F65678F7457}" type="datetimeFigureOut">
              <a:rPr lang="ru-RU" smtClean="0"/>
              <a:t>15.01.2024</a:t>
            </a:fld>
            <a:endParaRPr lang="ru-RU"/>
          </a:p>
        </p:txBody>
      </p:sp>
      <p:sp>
        <p:nvSpPr>
          <p:cNvPr id="5" name="Нижний колонтитул 4">
            <a:extLst>
              <a:ext uri="{FF2B5EF4-FFF2-40B4-BE49-F238E27FC236}">
                <a16:creationId xmlns:a16="http://schemas.microsoft.com/office/drawing/2014/main" xmlns="" id="{9DA3C9DB-9465-91F7-FE0B-E6CBF6D0313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0D300763-012B-E44F-BA03-BF4BC516C7C4}"/>
              </a:ext>
            </a:extLst>
          </p:cNvPr>
          <p:cNvSpPr>
            <a:spLocks noGrp="1"/>
          </p:cNvSpPr>
          <p:nvPr>
            <p:ph type="sldNum" sz="quarter" idx="12"/>
          </p:nvPr>
        </p:nvSpPr>
        <p:spPr/>
        <p:txBody>
          <a:bodyPr/>
          <a:lstStyle/>
          <a:p>
            <a:fld id="{C7C80733-3546-4DBF-857F-DBB467F81923}" type="slidenum">
              <a:rPr lang="ru-RU" smtClean="0"/>
              <a:t>‹#›</a:t>
            </a:fld>
            <a:endParaRPr lang="ru-RU"/>
          </a:p>
        </p:txBody>
      </p:sp>
    </p:spTree>
    <p:extLst>
      <p:ext uri="{BB962C8B-B14F-4D97-AF65-F5344CB8AC3E}">
        <p14:creationId xmlns:p14="http://schemas.microsoft.com/office/powerpoint/2010/main" val="2332654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7A6A11B-7E32-726D-C6B8-FBAAB401EC9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7A7FFF06-8B28-D5FE-3528-100BD8BE663F}"/>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A838B17B-1648-7C6E-21BA-577CECBE613E}"/>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596386F9-A2C7-31FC-F64C-FD7CAE66FCE5}"/>
              </a:ext>
            </a:extLst>
          </p:cNvPr>
          <p:cNvSpPr>
            <a:spLocks noGrp="1"/>
          </p:cNvSpPr>
          <p:nvPr>
            <p:ph type="dt" sz="half" idx="10"/>
          </p:nvPr>
        </p:nvSpPr>
        <p:spPr/>
        <p:txBody>
          <a:bodyPr/>
          <a:lstStyle/>
          <a:p>
            <a:fld id="{8B8731DD-9290-4037-A83F-9F65678F7457}" type="datetimeFigureOut">
              <a:rPr lang="ru-RU" smtClean="0"/>
              <a:t>15.01.2024</a:t>
            </a:fld>
            <a:endParaRPr lang="ru-RU"/>
          </a:p>
        </p:txBody>
      </p:sp>
      <p:sp>
        <p:nvSpPr>
          <p:cNvPr id="6" name="Нижний колонтитул 5">
            <a:extLst>
              <a:ext uri="{FF2B5EF4-FFF2-40B4-BE49-F238E27FC236}">
                <a16:creationId xmlns:a16="http://schemas.microsoft.com/office/drawing/2014/main" xmlns="" id="{971630D2-D9A6-29A1-820B-2561068F5B1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CFE8CAE8-7364-FB53-2430-7AB770169195}"/>
              </a:ext>
            </a:extLst>
          </p:cNvPr>
          <p:cNvSpPr>
            <a:spLocks noGrp="1"/>
          </p:cNvSpPr>
          <p:nvPr>
            <p:ph type="sldNum" sz="quarter" idx="12"/>
          </p:nvPr>
        </p:nvSpPr>
        <p:spPr/>
        <p:txBody>
          <a:bodyPr/>
          <a:lstStyle/>
          <a:p>
            <a:fld id="{C7C80733-3546-4DBF-857F-DBB467F81923}" type="slidenum">
              <a:rPr lang="ru-RU" smtClean="0"/>
              <a:t>‹#›</a:t>
            </a:fld>
            <a:endParaRPr lang="ru-RU"/>
          </a:p>
        </p:txBody>
      </p:sp>
    </p:spTree>
    <p:extLst>
      <p:ext uri="{BB962C8B-B14F-4D97-AF65-F5344CB8AC3E}">
        <p14:creationId xmlns:p14="http://schemas.microsoft.com/office/powerpoint/2010/main" val="1612054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2C3B4FB-CED0-7440-7CAA-D612394494BA}"/>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946E91EF-B2AA-3086-7281-A993400B0C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FEC5C161-287B-0135-1EAD-3F4223F4DD06}"/>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2B80E1F6-B384-77BB-AD2B-A2085A647C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10CE05BB-1C71-10FA-7C54-B33EEFDA3ABE}"/>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B46FF251-3C0B-09B2-976A-08969261BE76}"/>
              </a:ext>
            </a:extLst>
          </p:cNvPr>
          <p:cNvSpPr>
            <a:spLocks noGrp="1"/>
          </p:cNvSpPr>
          <p:nvPr>
            <p:ph type="dt" sz="half" idx="10"/>
          </p:nvPr>
        </p:nvSpPr>
        <p:spPr/>
        <p:txBody>
          <a:bodyPr/>
          <a:lstStyle/>
          <a:p>
            <a:fld id="{8B8731DD-9290-4037-A83F-9F65678F7457}" type="datetimeFigureOut">
              <a:rPr lang="ru-RU" smtClean="0"/>
              <a:t>15.01.2024</a:t>
            </a:fld>
            <a:endParaRPr lang="ru-RU"/>
          </a:p>
        </p:txBody>
      </p:sp>
      <p:sp>
        <p:nvSpPr>
          <p:cNvPr id="8" name="Нижний колонтитул 7">
            <a:extLst>
              <a:ext uri="{FF2B5EF4-FFF2-40B4-BE49-F238E27FC236}">
                <a16:creationId xmlns:a16="http://schemas.microsoft.com/office/drawing/2014/main" xmlns="" id="{366753DF-A1D0-2005-1945-762CC8CF52CE}"/>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EFD5941E-0752-A7A0-02B4-F63B2101CF9E}"/>
              </a:ext>
            </a:extLst>
          </p:cNvPr>
          <p:cNvSpPr>
            <a:spLocks noGrp="1"/>
          </p:cNvSpPr>
          <p:nvPr>
            <p:ph type="sldNum" sz="quarter" idx="12"/>
          </p:nvPr>
        </p:nvSpPr>
        <p:spPr/>
        <p:txBody>
          <a:bodyPr/>
          <a:lstStyle/>
          <a:p>
            <a:fld id="{C7C80733-3546-4DBF-857F-DBB467F81923}" type="slidenum">
              <a:rPr lang="ru-RU" smtClean="0"/>
              <a:t>‹#›</a:t>
            </a:fld>
            <a:endParaRPr lang="ru-RU"/>
          </a:p>
        </p:txBody>
      </p:sp>
    </p:spTree>
    <p:extLst>
      <p:ext uri="{BB962C8B-B14F-4D97-AF65-F5344CB8AC3E}">
        <p14:creationId xmlns:p14="http://schemas.microsoft.com/office/powerpoint/2010/main" val="3304668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F5D092E-2BA2-7340-2DB1-C8DA3489F4A4}"/>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EAF003A9-6470-34D4-121E-226508A456FD}"/>
              </a:ext>
            </a:extLst>
          </p:cNvPr>
          <p:cNvSpPr>
            <a:spLocks noGrp="1"/>
          </p:cNvSpPr>
          <p:nvPr>
            <p:ph type="dt" sz="half" idx="10"/>
          </p:nvPr>
        </p:nvSpPr>
        <p:spPr/>
        <p:txBody>
          <a:bodyPr/>
          <a:lstStyle/>
          <a:p>
            <a:fld id="{8B8731DD-9290-4037-A83F-9F65678F7457}" type="datetimeFigureOut">
              <a:rPr lang="ru-RU" smtClean="0"/>
              <a:t>15.01.2024</a:t>
            </a:fld>
            <a:endParaRPr lang="ru-RU"/>
          </a:p>
        </p:txBody>
      </p:sp>
      <p:sp>
        <p:nvSpPr>
          <p:cNvPr id="4" name="Нижний колонтитул 3">
            <a:extLst>
              <a:ext uri="{FF2B5EF4-FFF2-40B4-BE49-F238E27FC236}">
                <a16:creationId xmlns:a16="http://schemas.microsoft.com/office/drawing/2014/main" xmlns="" id="{6CA2F133-FF5F-7543-676C-98368721D1A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97150F1B-CA61-3289-0CAB-55B734827720}"/>
              </a:ext>
            </a:extLst>
          </p:cNvPr>
          <p:cNvSpPr>
            <a:spLocks noGrp="1"/>
          </p:cNvSpPr>
          <p:nvPr>
            <p:ph type="sldNum" sz="quarter" idx="12"/>
          </p:nvPr>
        </p:nvSpPr>
        <p:spPr/>
        <p:txBody>
          <a:bodyPr/>
          <a:lstStyle/>
          <a:p>
            <a:fld id="{C7C80733-3546-4DBF-857F-DBB467F81923}" type="slidenum">
              <a:rPr lang="ru-RU" smtClean="0"/>
              <a:t>‹#›</a:t>
            </a:fld>
            <a:endParaRPr lang="ru-RU"/>
          </a:p>
        </p:txBody>
      </p:sp>
    </p:spTree>
    <p:extLst>
      <p:ext uri="{BB962C8B-B14F-4D97-AF65-F5344CB8AC3E}">
        <p14:creationId xmlns:p14="http://schemas.microsoft.com/office/powerpoint/2010/main" val="2568320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3BF03C01-AF7B-1512-3373-48CCEEBF2010}"/>
              </a:ext>
            </a:extLst>
          </p:cNvPr>
          <p:cNvSpPr>
            <a:spLocks noGrp="1"/>
          </p:cNvSpPr>
          <p:nvPr>
            <p:ph type="dt" sz="half" idx="10"/>
          </p:nvPr>
        </p:nvSpPr>
        <p:spPr/>
        <p:txBody>
          <a:bodyPr/>
          <a:lstStyle/>
          <a:p>
            <a:fld id="{8B8731DD-9290-4037-A83F-9F65678F7457}" type="datetimeFigureOut">
              <a:rPr lang="ru-RU" smtClean="0"/>
              <a:t>15.01.2024</a:t>
            </a:fld>
            <a:endParaRPr lang="ru-RU"/>
          </a:p>
        </p:txBody>
      </p:sp>
      <p:sp>
        <p:nvSpPr>
          <p:cNvPr id="3" name="Нижний колонтитул 2">
            <a:extLst>
              <a:ext uri="{FF2B5EF4-FFF2-40B4-BE49-F238E27FC236}">
                <a16:creationId xmlns:a16="http://schemas.microsoft.com/office/drawing/2014/main" xmlns="" id="{397DFCFA-0F6C-B45A-9DFB-E19E3BA149A5}"/>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F556E728-193D-60B9-6753-595DF165E55E}"/>
              </a:ext>
            </a:extLst>
          </p:cNvPr>
          <p:cNvSpPr>
            <a:spLocks noGrp="1"/>
          </p:cNvSpPr>
          <p:nvPr>
            <p:ph type="sldNum" sz="quarter" idx="12"/>
          </p:nvPr>
        </p:nvSpPr>
        <p:spPr/>
        <p:txBody>
          <a:bodyPr/>
          <a:lstStyle/>
          <a:p>
            <a:fld id="{C7C80733-3546-4DBF-857F-DBB467F81923}" type="slidenum">
              <a:rPr lang="ru-RU" smtClean="0"/>
              <a:t>‹#›</a:t>
            </a:fld>
            <a:endParaRPr lang="ru-RU"/>
          </a:p>
        </p:txBody>
      </p:sp>
    </p:spTree>
    <p:extLst>
      <p:ext uri="{BB962C8B-B14F-4D97-AF65-F5344CB8AC3E}">
        <p14:creationId xmlns:p14="http://schemas.microsoft.com/office/powerpoint/2010/main" val="3682997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02D9EB4-112C-B608-4A45-6021A6DF1F7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A76982C7-11C8-AF42-4A61-EDC20637FA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229BD5C7-042A-6ECC-1F03-F9C682D12F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ADFF49BD-E6D0-7ACF-B14D-97CCEBF69C6D}"/>
              </a:ext>
            </a:extLst>
          </p:cNvPr>
          <p:cNvSpPr>
            <a:spLocks noGrp="1"/>
          </p:cNvSpPr>
          <p:nvPr>
            <p:ph type="dt" sz="half" idx="10"/>
          </p:nvPr>
        </p:nvSpPr>
        <p:spPr/>
        <p:txBody>
          <a:bodyPr/>
          <a:lstStyle/>
          <a:p>
            <a:fld id="{8B8731DD-9290-4037-A83F-9F65678F7457}" type="datetimeFigureOut">
              <a:rPr lang="ru-RU" smtClean="0"/>
              <a:t>15.01.2024</a:t>
            </a:fld>
            <a:endParaRPr lang="ru-RU"/>
          </a:p>
        </p:txBody>
      </p:sp>
      <p:sp>
        <p:nvSpPr>
          <p:cNvPr id="6" name="Нижний колонтитул 5">
            <a:extLst>
              <a:ext uri="{FF2B5EF4-FFF2-40B4-BE49-F238E27FC236}">
                <a16:creationId xmlns:a16="http://schemas.microsoft.com/office/drawing/2014/main" xmlns="" id="{3D773F6C-B353-E9C5-481F-47C39F48BDC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0C421429-20EB-3AB6-DA11-497F9025D136}"/>
              </a:ext>
            </a:extLst>
          </p:cNvPr>
          <p:cNvSpPr>
            <a:spLocks noGrp="1"/>
          </p:cNvSpPr>
          <p:nvPr>
            <p:ph type="sldNum" sz="quarter" idx="12"/>
          </p:nvPr>
        </p:nvSpPr>
        <p:spPr/>
        <p:txBody>
          <a:bodyPr/>
          <a:lstStyle/>
          <a:p>
            <a:fld id="{C7C80733-3546-4DBF-857F-DBB467F81923}" type="slidenum">
              <a:rPr lang="ru-RU" smtClean="0"/>
              <a:t>‹#›</a:t>
            </a:fld>
            <a:endParaRPr lang="ru-RU"/>
          </a:p>
        </p:txBody>
      </p:sp>
    </p:spTree>
    <p:extLst>
      <p:ext uri="{BB962C8B-B14F-4D97-AF65-F5344CB8AC3E}">
        <p14:creationId xmlns:p14="http://schemas.microsoft.com/office/powerpoint/2010/main" val="2808058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1B56C4A-D8E8-1FD8-0D38-E6614E3FCA1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467E3BFC-164E-5872-AFCC-23E0DAD93F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6DD061E4-5A82-4CA7-1CE5-8827671462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3DD0EE74-8C9A-9308-1882-0B3DC576D15E}"/>
              </a:ext>
            </a:extLst>
          </p:cNvPr>
          <p:cNvSpPr>
            <a:spLocks noGrp="1"/>
          </p:cNvSpPr>
          <p:nvPr>
            <p:ph type="dt" sz="half" idx="10"/>
          </p:nvPr>
        </p:nvSpPr>
        <p:spPr/>
        <p:txBody>
          <a:bodyPr/>
          <a:lstStyle/>
          <a:p>
            <a:fld id="{8B8731DD-9290-4037-A83F-9F65678F7457}" type="datetimeFigureOut">
              <a:rPr lang="ru-RU" smtClean="0"/>
              <a:t>15.01.2024</a:t>
            </a:fld>
            <a:endParaRPr lang="ru-RU"/>
          </a:p>
        </p:txBody>
      </p:sp>
      <p:sp>
        <p:nvSpPr>
          <p:cNvPr id="6" name="Нижний колонтитул 5">
            <a:extLst>
              <a:ext uri="{FF2B5EF4-FFF2-40B4-BE49-F238E27FC236}">
                <a16:creationId xmlns:a16="http://schemas.microsoft.com/office/drawing/2014/main" xmlns="" id="{836EB96C-797A-28A6-8E57-0CD6C68779D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A19D69F5-0CCC-07E5-7A84-D79A472F3A05}"/>
              </a:ext>
            </a:extLst>
          </p:cNvPr>
          <p:cNvSpPr>
            <a:spLocks noGrp="1"/>
          </p:cNvSpPr>
          <p:nvPr>
            <p:ph type="sldNum" sz="quarter" idx="12"/>
          </p:nvPr>
        </p:nvSpPr>
        <p:spPr/>
        <p:txBody>
          <a:bodyPr/>
          <a:lstStyle/>
          <a:p>
            <a:fld id="{C7C80733-3546-4DBF-857F-DBB467F81923}" type="slidenum">
              <a:rPr lang="ru-RU" smtClean="0"/>
              <a:t>‹#›</a:t>
            </a:fld>
            <a:endParaRPr lang="ru-RU"/>
          </a:p>
        </p:txBody>
      </p:sp>
    </p:spTree>
    <p:extLst>
      <p:ext uri="{BB962C8B-B14F-4D97-AF65-F5344CB8AC3E}">
        <p14:creationId xmlns:p14="http://schemas.microsoft.com/office/powerpoint/2010/main" val="3023369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0" r="-10000"/>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5C72E61-EC63-A21F-060B-37D08130BA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AD66E4E6-4A01-9CA8-5DEE-A53D8B5BC6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692C9D80-673B-11BB-B3A0-708B3DE5F3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8731DD-9290-4037-A83F-9F65678F7457}" type="datetimeFigureOut">
              <a:rPr lang="ru-RU" smtClean="0"/>
              <a:t>15.01.2024</a:t>
            </a:fld>
            <a:endParaRPr lang="ru-RU"/>
          </a:p>
        </p:txBody>
      </p:sp>
      <p:sp>
        <p:nvSpPr>
          <p:cNvPr id="5" name="Нижний колонтитул 4">
            <a:extLst>
              <a:ext uri="{FF2B5EF4-FFF2-40B4-BE49-F238E27FC236}">
                <a16:creationId xmlns:a16="http://schemas.microsoft.com/office/drawing/2014/main" xmlns="" id="{D1C707EE-8814-33DC-B7DA-1881E98A3D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B0D2441E-297F-C451-5C5B-54843A6F18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C80733-3546-4DBF-857F-DBB467F81923}" type="slidenum">
              <a:rPr lang="ru-RU" smtClean="0"/>
              <a:t>‹#›</a:t>
            </a:fld>
            <a:endParaRPr lang="ru-RU"/>
          </a:p>
        </p:txBody>
      </p:sp>
    </p:spTree>
    <p:extLst>
      <p:ext uri="{BB962C8B-B14F-4D97-AF65-F5344CB8AC3E}">
        <p14:creationId xmlns:p14="http://schemas.microsoft.com/office/powerpoint/2010/main" val="2907474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AF3E98C-E3CC-BC31-C465-673158341DCF}"/>
              </a:ext>
            </a:extLst>
          </p:cNvPr>
          <p:cNvSpPr>
            <a:spLocks noGrp="1"/>
          </p:cNvSpPr>
          <p:nvPr>
            <p:ph type="ctrTitle"/>
          </p:nvPr>
        </p:nvSpPr>
        <p:spPr>
          <a:xfrm>
            <a:off x="473612" y="1413962"/>
            <a:ext cx="11718388" cy="2387600"/>
          </a:xfrm>
        </p:spPr>
        <p:txBody>
          <a:bodyPr>
            <a:normAutofit fontScale="90000"/>
          </a:bodyPr>
          <a:lstStyle/>
          <a:p>
            <a:r>
              <a:rPr lang="ru-RU" dirty="0">
                <a:latin typeface="Times New Roman" panose="02020603050405020304" pitchFamily="18" charset="0"/>
                <a:cs typeface="Times New Roman" panose="02020603050405020304" pitchFamily="18" charset="0"/>
              </a:rPr>
              <a:t>Использование банка ситуационных задач, как механизма оценивания функциональной грамотности учащихся на уроках химии.</a:t>
            </a:r>
          </a:p>
        </p:txBody>
      </p:sp>
      <p:sp>
        <p:nvSpPr>
          <p:cNvPr id="3" name="Подзаголовок 2">
            <a:extLst>
              <a:ext uri="{FF2B5EF4-FFF2-40B4-BE49-F238E27FC236}">
                <a16:creationId xmlns:a16="http://schemas.microsoft.com/office/drawing/2014/main" xmlns="" id="{061D0DB4-56BA-D856-4B29-8668C7B09007}"/>
              </a:ext>
            </a:extLst>
          </p:cNvPr>
          <p:cNvSpPr>
            <a:spLocks noGrp="1"/>
          </p:cNvSpPr>
          <p:nvPr>
            <p:ph type="subTitle" idx="1"/>
          </p:nvPr>
        </p:nvSpPr>
        <p:spPr>
          <a:xfrm>
            <a:off x="2691619" y="5144794"/>
            <a:ext cx="9144000" cy="1183555"/>
          </a:xfrm>
        </p:spPr>
        <p:txBody>
          <a:bodyPr>
            <a:normAutofit lnSpcReduction="10000"/>
          </a:bodyPr>
          <a:lstStyle/>
          <a:p>
            <a:pPr algn="r"/>
            <a:r>
              <a:rPr lang="ru-RU" sz="3600" dirty="0">
                <a:latin typeface="Times New Roman" panose="02020603050405020304" pitchFamily="18" charset="0"/>
                <a:cs typeface="Times New Roman" panose="02020603050405020304" pitchFamily="18" charset="0"/>
              </a:rPr>
              <a:t>Сизова Нина Анатольевна </a:t>
            </a:r>
          </a:p>
          <a:p>
            <a:pPr algn="r"/>
            <a:r>
              <a:rPr lang="ru-RU" sz="3600" dirty="0">
                <a:latin typeface="Times New Roman" panose="02020603050405020304" pitchFamily="18" charset="0"/>
                <a:cs typeface="Times New Roman" panose="02020603050405020304" pitchFamily="18" charset="0"/>
              </a:rPr>
              <a:t>учитель химии МБОУ «СТШ»</a:t>
            </a:r>
          </a:p>
        </p:txBody>
      </p:sp>
      <p:pic>
        <p:nvPicPr>
          <p:cNvPr id="4" name="Picture 2" descr="Книга: &quot;Ситуационные задания по химии. 8-11 классы. ФГОС&quot; - Галина  Пичугина. Купить книгу, читать рецензии | ISBN 978-5-408-01652-5 | Лабиринт">
            <a:extLst>
              <a:ext uri="{FF2B5EF4-FFF2-40B4-BE49-F238E27FC236}">
                <a16:creationId xmlns:a16="http://schemas.microsoft.com/office/drawing/2014/main" xmlns="" id="{345D2ACB-4AD9-EF89-FBC5-B5B8D649ED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53022"/>
            <a:ext cx="1822731" cy="2904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8055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AD25CB1-6FB4-B644-CDFE-2B923FBA001E}"/>
              </a:ext>
            </a:extLst>
          </p:cNvPr>
          <p:cNvSpPr>
            <a:spLocks noGrp="1"/>
          </p:cNvSpPr>
          <p:nvPr>
            <p:ph type="title"/>
          </p:nvPr>
        </p:nvSpPr>
        <p:spPr/>
        <p:txBody>
          <a:bodyPr/>
          <a:lstStyle/>
          <a:p>
            <a:r>
              <a:rPr lang="ru-RU" b="1" i="1" dirty="0">
                <a:effectLst>
                  <a:outerShdw blurRad="38100" dist="38100" dir="2700000" algn="tl">
                    <a:srgbClr val="000000">
                      <a:alpha val="43137"/>
                    </a:srgbClr>
                  </a:outerShdw>
                </a:effectLst>
              </a:rPr>
              <a:t>Ситуационные задачи в структуре урока</a:t>
            </a:r>
          </a:p>
        </p:txBody>
      </p:sp>
      <p:sp>
        <p:nvSpPr>
          <p:cNvPr id="3" name="Объект 2">
            <a:extLst>
              <a:ext uri="{FF2B5EF4-FFF2-40B4-BE49-F238E27FC236}">
                <a16:creationId xmlns:a16="http://schemas.microsoft.com/office/drawing/2014/main" xmlns="" id="{5F5BF755-82E3-CD69-41E6-EFB8BDBAB19E}"/>
              </a:ext>
            </a:extLst>
          </p:cNvPr>
          <p:cNvSpPr>
            <a:spLocks noGrp="1"/>
          </p:cNvSpPr>
          <p:nvPr>
            <p:ph idx="1"/>
          </p:nvPr>
        </p:nvSpPr>
        <p:spPr>
          <a:xfrm>
            <a:off x="838200" y="3263705"/>
            <a:ext cx="10515600" cy="2913258"/>
          </a:xfrm>
        </p:spPr>
        <p:txBody>
          <a:bodyPr/>
          <a:lstStyle/>
          <a:p>
            <a:r>
              <a:rPr lang="ru-RU" dirty="0"/>
              <a:t>Самой лучшей посудой для варки варенья издавна считаются неглубокие медные тазы. Какими свойствами меди – химическими или физическими – это объясняется?</a:t>
            </a:r>
          </a:p>
          <a:p>
            <a:endParaRPr lang="ru-RU" dirty="0"/>
          </a:p>
        </p:txBody>
      </p:sp>
      <p:sp>
        <p:nvSpPr>
          <p:cNvPr id="4" name="Заголовок 1">
            <a:extLst>
              <a:ext uri="{FF2B5EF4-FFF2-40B4-BE49-F238E27FC236}">
                <a16:creationId xmlns:a16="http://schemas.microsoft.com/office/drawing/2014/main" xmlns="" id="{E125BDB3-655C-B1D0-FF83-A8A321BEF22E}"/>
              </a:ext>
            </a:extLst>
          </p:cNvPr>
          <p:cNvSpPr txBox="1">
            <a:spLocks/>
          </p:cNvSpPr>
          <p:nvPr/>
        </p:nvSpPr>
        <p:spPr>
          <a:xfrm>
            <a:off x="570914" y="1690688"/>
            <a:ext cx="1162108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4000" dirty="0"/>
              <a:t>- </a:t>
            </a:r>
            <a:r>
              <a:rPr lang="ru-RU" sz="4000" b="1" dirty="0"/>
              <a:t>мотивационный этап </a:t>
            </a:r>
            <a:r>
              <a:rPr lang="ru-RU" sz="4000" dirty="0"/>
              <a:t>(</a:t>
            </a:r>
            <a:r>
              <a:rPr lang="ru-RU" sz="4000" i="1" dirty="0"/>
              <a:t>тема «Металлы»</a:t>
            </a:r>
            <a:r>
              <a:rPr lang="ru-RU" sz="4000" dirty="0"/>
              <a:t>)</a:t>
            </a:r>
          </a:p>
        </p:txBody>
      </p:sp>
    </p:spTree>
    <p:extLst>
      <p:ext uri="{BB962C8B-B14F-4D97-AF65-F5344CB8AC3E}">
        <p14:creationId xmlns:p14="http://schemas.microsoft.com/office/powerpoint/2010/main" val="1059081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AD25CB1-6FB4-B644-CDFE-2B923FBA001E}"/>
              </a:ext>
            </a:extLst>
          </p:cNvPr>
          <p:cNvSpPr>
            <a:spLocks noGrp="1"/>
          </p:cNvSpPr>
          <p:nvPr>
            <p:ph type="title"/>
          </p:nvPr>
        </p:nvSpPr>
        <p:spPr/>
        <p:txBody>
          <a:bodyPr/>
          <a:lstStyle/>
          <a:p>
            <a:r>
              <a:rPr lang="ru-RU" b="1" i="1" dirty="0">
                <a:effectLst>
                  <a:outerShdw blurRad="38100" dist="38100" dir="2700000" algn="tl">
                    <a:srgbClr val="000000">
                      <a:alpha val="43137"/>
                    </a:srgbClr>
                  </a:outerShdw>
                </a:effectLst>
              </a:rPr>
              <a:t>Ситуационные задачи в структуре урока</a:t>
            </a:r>
          </a:p>
        </p:txBody>
      </p:sp>
      <p:sp>
        <p:nvSpPr>
          <p:cNvPr id="3" name="Объект 2">
            <a:extLst>
              <a:ext uri="{FF2B5EF4-FFF2-40B4-BE49-F238E27FC236}">
                <a16:creationId xmlns:a16="http://schemas.microsoft.com/office/drawing/2014/main" xmlns="" id="{5F5BF755-82E3-CD69-41E6-EFB8BDBAB19E}"/>
              </a:ext>
            </a:extLst>
          </p:cNvPr>
          <p:cNvSpPr>
            <a:spLocks noGrp="1"/>
          </p:cNvSpPr>
          <p:nvPr>
            <p:ph idx="1"/>
          </p:nvPr>
        </p:nvSpPr>
        <p:spPr>
          <a:xfrm>
            <a:off x="556846" y="2298798"/>
            <a:ext cx="11245948" cy="4397423"/>
          </a:xfrm>
        </p:spPr>
        <p:txBody>
          <a:bodyPr>
            <a:normAutofit fontScale="92500" lnSpcReduction="10000"/>
          </a:bodyPr>
          <a:lstStyle/>
          <a:p>
            <a:pPr algn="l"/>
            <a:r>
              <a:rPr lang="ru-RU" b="0" i="0" dirty="0">
                <a:solidFill>
                  <a:srgbClr val="000000"/>
                </a:solidFill>
                <a:effectLst/>
                <a:latin typeface="PT Sans" panose="020F0502020204030204" pitchFamily="34" charset="-52"/>
              </a:rPr>
              <a:t>  </a:t>
            </a:r>
            <a:r>
              <a:rPr lang="ru-RU" b="0" i="0" dirty="0">
                <a:effectLst/>
                <a:latin typeface="Times New Roman" panose="02020603050405020304" pitchFamily="18" charset="0"/>
                <a:cs typeface="Times New Roman" panose="02020603050405020304" pitchFamily="18" charset="0"/>
              </a:rPr>
              <a:t>«Об открытии элемента йода рассказывают такую историю. В тот день французский ученый Бернар Куртуа, как обычно, завтракал за рабочим столом своего небольшого химического кабинета. У него на плече восседал любимый кот. На столе рядом с пищей стояли две бутыли, в одной из которых был настой морских водорослей в спирте, а в другой – смесь концентрированной серной кислоты с железными опилками. Коту надоело сидеть на плече, и он спрыгнул, но неловко: бутыли упали на пол и разбились. Хранившиеся в них жидкости смешались, и в результате химической реакции в воздух поднялись фиолетовые клубы газа. Когда они осели, Куртуа заметил на лабораторном оборудовании фиолетовый кристаллический налет. Так при помощи кота было сделано крупное открытие. Но при этом Куртуа нарушил сразу несколько правил безопасности при работе в химической лаборатории. Какие именно?».</a:t>
            </a:r>
          </a:p>
          <a:p>
            <a:endParaRPr lang="ru-RU" dirty="0"/>
          </a:p>
        </p:txBody>
      </p:sp>
      <p:sp>
        <p:nvSpPr>
          <p:cNvPr id="4" name="Заголовок 1">
            <a:extLst>
              <a:ext uri="{FF2B5EF4-FFF2-40B4-BE49-F238E27FC236}">
                <a16:creationId xmlns:a16="http://schemas.microsoft.com/office/drawing/2014/main" xmlns="" id="{E125BDB3-655C-B1D0-FF83-A8A321BEF22E}"/>
              </a:ext>
            </a:extLst>
          </p:cNvPr>
          <p:cNvSpPr txBox="1">
            <a:spLocks/>
          </p:cNvSpPr>
          <p:nvPr/>
        </p:nvSpPr>
        <p:spPr>
          <a:xfrm>
            <a:off x="661181" y="1406770"/>
            <a:ext cx="11826240" cy="89202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4800" i="1" dirty="0">
                <a:latin typeface="Times New Roman" panose="02020603050405020304" pitchFamily="18" charset="0"/>
                <a:cs typeface="Times New Roman" panose="02020603050405020304" pitchFamily="18" charset="0"/>
              </a:rPr>
              <a:t>- </a:t>
            </a:r>
            <a:r>
              <a:rPr lang="ru-RU" sz="3200" b="1" dirty="0">
                <a:solidFill>
                  <a:srgbClr val="000000"/>
                </a:solidFill>
                <a:effectLst/>
                <a:cs typeface="Times New Roman" panose="02020603050405020304" pitchFamily="18" charset="0"/>
              </a:rPr>
              <a:t>осмысление нового материала (</a:t>
            </a:r>
            <a:r>
              <a:rPr lang="ru-RU" sz="3600" b="1" i="1" dirty="0">
                <a:solidFill>
                  <a:srgbClr val="000000"/>
                </a:solidFill>
                <a:cs typeface="Times New Roman" panose="02020603050405020304" pitchFamily="18" charset="0"/>
              </a:rPr>
              <a:t>тема «Галогены»)</a:t>
            </a:r>
            <a:endParaRPr lang="ru-RU" sz="3600" dirty="0"/>
          </a:p>
        </p:txBody>
      </p:sp>
    </p:spTree>
    <p:extLst>
      <p:ext uri="{BB962C8B-B14F-4D97-AF65-F5344CB8AC3E}">
        <p14:creationId xmlns:p14="http://schemas.microsoft.com/office/powerpoint/2010/main" val="3012289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CEFC7A7E-A7FA-CB06-C88D-F71B5B72F7D9}"/>
              </a:ext>
            </a:extLst>
          </p:cNvPr>
          <p:cNvSpPr>
            <a:spLocks noGrp="1"/>
          </p:cNvSpPr>
          <p:nvPr>
            <p:ph idx="1"/>
          </p:nvPr>
        </p:nvSpPr>
        <p:spPr>
          <a:xfrm>
            <a:off x="1007012" y="2388332"/>
            <a:ext cx="10515600" cy="3913994"/>
          </a:xfrm>
        </p:spPr>
        <p:txBody>
          <a:bodyPr/>
          <a:lstStyle/>
          <a:p>
            <a:pPr algn="l">
              <a:buFont typeface="Arial" panose="020B0604020202020204" pitchFamily="34" charset="0"/>
              <a:buChar char="•"/>
            </a:pPr>
            <a:r>
              <a:rPr lang="ru-RU" b="0" i="0" dirty="0">
                <a:effectLst/>
                <a:latin typeface="Times New Roman" panose="02020603050405020304" pitchFamily="18" charset="0"/>
                <a:cs typeface="Times New Roman" panose="02020603050405020304" pitchFamily="18" charset="0"/>
              </a:rPr>
              <a:t>Какое вещество, содержащееся в водорослях, могло образовать при взаимодействии с серной кислотой свободный йод? Попробуйте написать уравнение реакции получения йода.</a:t>
            </a:r>
          </a:p>
          <a:p>
            <a:pPr algn="l">
              <a:buFont typeface="Arial" panose="020B0604020202020204" pitchFamily="34" charset="0"/>
              <a:buChar char="•"/>
            </a:pPr>
            <a:r>
              <a:rPr lang="ru-RU" b="0" i="0" dirty="0">
                <a:effectLst/>
                <a:latin typeface="Times New Roman" panose="02020603050405020304" pitchFamily="18" charset="0"/>
                <a:cs typeface="Times New Roman" panose="02020603050405020304" pitchFamily="18" charset="0"/>
              </a:rPr>
              <a:t>Можно ли отнести эту реакцию к ОВР?</a:t>
            </a:r>
          </a:p>
          <a:p>
            <a:pPr algn="l">
              <a:buFont typeface="Arial" panose="020B0604020202020204" pitchFamily="34" charset="0"/>
              <a:buChar char="•"/>
            </a:pPr>
            <a:r>
              <a:rPr lang="ru-RU" b="0" i="0" dirty="0">
                <a:effectLst/>
                <a:latin typeface="Times New Roman" panose="02020603050405020304" pitchFamily="18" charset="0"/>
                <a:cs typeface="Times New Roman" panose="02020603050405020304" pitchFamily="18" charset="0"/>
              </a:rPr>
              <a:t>Как называют процесс, в результате которого из паров йода образовались кристаллы?</a:t>
            </a:r>
          </a:p>
          <a:p>
            <a:pPr algn="l">
              <a:buFont typeface="Arial" panose="020B0604020202020204" pitchFamily="34" charset="0"/>
              <a:buChar char="•"/>
            </a:pPr>
            <a:r>
              <a:rPr lang="ru-RU" b="0" i="0" dirty="0">
                <a:effectLst/>
                <a:latin typeface="Times New Roman" panose="02020603050405020304" pitchFamily="18" charset="0"/>
                <a:cs typeface="Times New Roman" panose="02020603050405020304" pitchFamily="18" charset="0"/>
              </a:rPr>
              <a:t>Как лучше всего можно очистить от образовавшегося налета оборудование в лаборатории?</a:t>
            </a:r>
          </a:p>
          <a:p>
            <a:endParaRPr lang="ru-RU" dirty="0"/>
          </a:p>
        </p:txBody>
      </p:sp>
      <p:sp>
        <p:nvSpPr>
          <p:cNvPr id="4" name="Заголовок 1">
            <a:extLst>
              <a:ext uri="{FF2B5EF4-FFF2-40B4-BE49-F238E27FC236}">
                <a16:creationId xmlns:a16="http://schemas.microsoft.com/office/drawing/2014/main" xmlns="" id="{5D5A51A1-4CF2-C87F-F087-53D6EA24C7A5}"/>
              </a:ext>
            </a:extLst>
          </p:cNvPr>
          <p:cNvSpPr>
            <a:spLocks noGrp="1"/>
          </p:cNvSpPr>
          <p:nvPr>
            <p:ph type="title"/>
          </p:nvPr>
        </p:nvSpPr>
        <p:spPr>
          <a:xfrm>
            <a:off x="838200" y="365125"/>
            <a:ext cx="10515600" cy="1083847"/>
          </a:xfrm>
        </p:spPr>
        <p:txBody>
          <a:bodyPr/>
          <a:lstStyle/>
          <a:p>
            <a:r>
              <a:rPr lang="ru-RU" b="1" i="1" dirty="0">
                <a:effectLst>
                  <a:outerShdw blurRad="38100" dist="38100" dir="2700000" algn="tl">
                    <a:srgbClr val="000000">
                      <a:alpha val="43137"/>
                    </a:srgbClr>
                  </a:outerShdw>
                </a:effectLst>
              </a:rPr>
              <a:t>Ситуационные задачи в структуре урока</a:t>
            </a:r>
          </a:p>
        </p:txBody>
      </p:sp>
      <p:sp>
        <p:nvSpPr>
          <p:cNvPr id="5" name="Заголовок 1">
            <a:extLst>
              <a:ext uri="{FF2B5EF4-FFF2-40B4-BE49-F238E27FC236}">
                <a16:creationId xmlns:a16="http://schemas.microsoft.com/office/drawing/2014/main" xmlns="" id="{B67FBB0F-EEEB-E622-9C1E-F371A3736178}"/>
              </a:ext>
            </a:extLst>
          </p:cNvPr>
          <p:cNvSpPr txBox="1">
            <a:spLocks/>
          </p:cNvSpPr>
          <p:nvPr/>
        </p:nvSpPr>
        <p:spPr>
          <a:xfrm>
            <a:off x="703384" y="1209822"/>
            <a:ext cx="11826240" cy="89202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4800" i="1" dirty="0">
                <a:latin typeface="Times New Roman" panose="02020603050405020304" pitchFamily="18" charset="0"/>
                <a:cs typeface="Times New Roman" panose="02020603050405020304" pitchFamily="18" charset="0"/>
              </a:rPr>
              <a:t>- </a:t>
            </a:r>
            <a:r>
              <a:rPr lang="ru-RU" sz="3200" b="1" dirty="0">
                <a:solidFill>
                  <a:srgbClr val="000000"/>
                </a:solidFill>
                <a:effectLst/>
                <a:cs typeface="Times New Roman" panose="02020603050405020304" pitchFamily="18" charset="0"/>
              </a:rPr>
              <a:t>осмысление нового материала (</a:t>
            </a:r>
            <a:r>
              <a:rPr lang="ru-RU" sz="3600" b="1" i="1" dirty="0">
                <a:solidFill>
                  <a:srgbClr val="000000"/>
                </a:solidFill>
                <a:cs typeface="Times New Roman" panose="02020603050405020304" pitchFamily="18" charset="0"/>
              </a:rPr>
              <a:t>тема «Галогены»)</a:t>
            </a:r>
            <a:endParaRPr lang="ru-RU" sz="3600" dirty="0"/>
          </a:p>
        </p:txBody>
      </p:sp>
    </p:spTree>
    <p:extLst>
      <p:ext uri="{BB962C8B-B14F-4D97-AF65-F5344CB8AC3E}">
        <p14:creationId xmlns:p14="http://schemas.microsoft.com/office/powerpoint/2010/main" val="2137539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CEFC7A7E-A7FA-CB06-C88D-F71B5B72F7D9}"/>
              </a:ext>
            </a:extLst>
          </p:cNvPr>
          <p:cNvSpPr>
            <a:spLocks noGrp="1"/>
          </p:cNvSpPr>
          <p:nvPr>
            <p:ph idx="1"/>
          </p:nvPr>
        </p:nvSpPr>
        <p:spPr>
          <a:xfrm>
            <a:off x="1007012" y="2388332"/>
            <a:ext cx="10515600" cy="2760443"/>
          </a:xfrm>
        </p:spPr>
        <p:txBody>
          <a:bodyPr>
            <a:normAutofit/>
          </a:bodyPr>
          <a:lstStyle/>
          <a:p>
            <a:pPr algn="l">
              <a:buFont typeface="Arial" panose="020B0604020202020204" pitchFamily="34" charset="0"/>
              <a:buChar char="•"/>
            </a:pPr>
            <a:r>
              <a:rPr lang="ru-RU" dirty="0">
                <a:effectLst/>
                <a:latin typeface="Times New Roman" panose="02020603050405020304" pitchFamily="18" charset="0"/>
                <a:ea typeface="Calibri" panose="020F0502020204030204" pitchFamily="34" charset="0"/>
              </a:rPr>
              <a:t>Серебряные предметы чернеют на воздухе и в воде, содержащей сероводород. Они покрываются налетом соответствующего сульфида. При этом окислителем служит кислород, находящийся в воздухе или растворенный в воде. Напишите уравнение реакции, которая отражает описываемое явление. Составьте схему электронного баланса.</a:t>
            </a:r>
            <a:endParaRPr lang="ru-RU" sz="4000" dirty="0"/>
          </a:p>
        </p:txBody>
      </p:sp>
      <p:sp>
        <p:nvSpPr>
          <p:cNvPr id="4" name="Заголовок 1">
            <a:extLst>
              <a:ext uri="{FF2B5EF4-FFF2-40B4-BE49-F238E27FC236}">
                <a16:creationId xmlns:a16="http://schemas.microsoft.com/office/drawing/2014/main" xmlns="" id="{5D5A51A1-4CF2-C87F-F087-53D6EA24C7A5}"/>
              </a:ext>
            </a:extLst>
          </p:cNvPr>
          <p:cNvSpPr>
            <a:spLocks noGrp="1"/>
          </p:cNvSpPr>
          <p:nvPr>
            <p:ph type="title"/>
          </p:nvPr>
        </p:nvSpPr>
        <p:spPr>
          <a:xfrm>
            <a:off x="838200" y="365125"/>
            <a:ext cx="10515600" cy="1083847"/>
          </a:xfrm>
        </p:spPr>
        <p:txBody>
          <a:bodyPr/>
          <a:lstStyle/>
          <a:p>
            <a:r>
              <a:rPr lang="ru-RU" b="1" i="1" dirty="0">
                <a:effectLst>
                  <a:outerShdw blurRad="38100" dist="38100" dir="2700000" algn="tl">
                    <a:srgbClr val="000000">
                      <a:alpha val="43137"/>
                    </a:srgbClr>
                  </a:outerShdw>
                </a:effectLst>
              </a:rPr>
              <a:t>Ситуационные задачи в структуре урока</a:t>
            </a:r>
          </a:p>
        </p:txBody>
      </p:sp>
      <p:sp>
        <p:nvSpPr>
          <p:cNvPr id="5" name="Заголовок 1">
            <a:extLst>
              <a:ext uri="{FF2B5EF4-FFF2-40B4-BE49-F238E27FC236}">
                <a16:creationId xmlns:a16="http://schemas.microsoft.com/office/drawing/2014/main" xmlns="" id="{B67FBB0F-EEEB-E622-9C1E-F371A3736178}"/>
              </a:ext>
            </a:extLst>
          </p:cNvPr>
          <p:cNvSpPr txBox="1">
            <a:spLocks/>
          </p:cNvSpPr>
          <p:nvPr/>
        </p:nvSpPr>
        <p:spPr>
          <a:xfrm>
            <a:off x="703384" y="1209822"/>
            <a:ext cx="10650416" cy="89202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4800" i="1" dirty="0">
                <a:latin typeface="Times New Roman" panose="02020603050405020304" pitchFamily="18" charset="0"/>
                <a:cs typeface="Times New Roman" panose="02020603050405020304" pitchFamily="18" charset="0"/>
              </a:rPr>
              <a:t>- </a:t>
            </a:r>
            <a:r>
              <a:rPr lang="ru-RU" sz="3200" b="1" dirty="0">
                <a:solidFill>
                  <a:srgbClr val="000000"/>
                </a:solidFill>
                <a:effectLst/>
                <a:cs typeface="Times New Roman" panose="02020603050405020304" pitchFamily="18" charset="0"/>
              </a:rPr>
              <a:t>закрепление материала (</a:t>
            </a:r>
            <a:r>
              <a:rPr lang="ru-RU" sz="3600" b="1" i="1" dirty="0">
                <a:solidFill>
                  <a:srgbClr val="000000"/>
                </a:solidFill>
                <a:cs typeface="Times New Roman" panose="02020603050405020304" pitchFamily="18" charset="0"/>
              </a:rPr>
              <a:t>тема «ОВР»)</a:t>
            </a:r>
            <a:endParaRPr lang="ru-RU" sz="3600" dirty="0"/>
          </a:p>
        </p:txBody>
      </p:sp>
    </p:spTree>
    <p:extLst>
      <p:ext uri="{BB962C8B-B14F-4D97-AF65-F5344CB8AC3E}">
        <p14:creationId xmlns:p14="http://schemas.microsoft.com/office/powerpoint/2010/main" val="2870194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AD25CB1-6FB4-B644-CDFE-2B923FBA001E}"/>
              </a:ext>
            </a:extLst>
          </p:cNvPr>
          <p:cNvSpPr>
            <a:spLocks noGrp="1"/>
          </p:cNvSpPr>
          <p:nvPr>
            <p:ph type="title"/>
          </p:nvPr>
        </p:nvSpPr>
        <p:spPr/>
        <p:txBody>
          <a:bodyPr/>
          <a:lstStyle/>
          <a:p>
            <a:r>
              <a:rPr lang="ru-RU" b="1" i="1" dirty="0">
                <a:effectLst>
                  <a:outerShdw blurRad="38100" dist="38100" dir="2700000" algn="tl">
                    <a:srgbClr val="000000">
                      <a:alpha val="43137"/>
                    </a:srgbClr>
                  </a:outerShdw>
                </a:effectLst>
              </a:rPr>
              <a:t>Ситуационные задачи в структуре урока</a:t>
            </a:r>
          </a:p>
        </p:txBody>
      </p:sp>
      <p:sp>
        <p:nvSpPr>
          <p:cNvPr id="3" name="Объект 2">
            <a:extLst>
              <a:ext uri="{FF2B5EF4-FFF2-40B4-BE49-F238E27FC236}">
                <a16:creationId xmlns:a16="http://schemas.microsoft.com/office/drawing/2014/main" xmlns="" id="{5F5BF755-82E3-CD69-41E6-EFB8BDBAB19E}"/>
              </a:ext>
            </a:extLst>
          </p:cNvPr>
          <p:cNvSpPr>
            <a:spLocks noGrp="1"/>
          </p:cNvSpPr>
          <p:nvPr>
            <p:ph idx="1"/>
          </p:nvPr>
        </p:nvSpPr>
        <p:spPr>
          <a:xfrm>
            <a:off x="739726" y="2912012"/>
            <a:ext cx="10515600" cy="3235570"/>
          </a:xfrm>
        </p:spPr>
        <p:txBody>
          <a:bodyPr>
            <a:normAutofit/>
          </a:bodyPr>
          <a:lstStyle/>
          <a:p>
            <a:pPr algn="l"/>
            <a:r>
              <a:rPr lang="ru-RU" b="0" i="0" dirty="0">
                <a:solidFill>
                  <a:srgbClr val="000000"/>
                </a:solidFill>
                <a:effectLst/>
                <a:latin typeface="PT Sans" panose="020B0503020203020204" pitchFamily="34" charset="-52"/>
              </a:rPr>
              <a:t>Вот как производители рекламируют стиральный порошок: «Качество по разумной цене. Наш стиральный порошок благодаря содержащимся в нем ферментам эффективно удаляет загрязнения со всех видов тканей при температуре 20-100 градусов. Он подходит как для замачивания и кипячения, так и для стирки в стиральной машине». Можно ли считать эту рекламу удачной?</a:t>
            </a:r>
          </a:p>
          <a:p>
            <a:endParaRPr lang="ru-RU" dirty="0"/>
          </a:p>
        </p:txBody>
      </p:sp>
      <p:sp>
        <p:nvSpPr>
          <p:cNvPr id="4" name="Заголовок 1">
            <a:extLst>
              <a:ext uri="{FF2B5EF4-FFF2-40B4-BE49-F238E27FC236}">
                <a16:creationId xmlns:a16="http://schemas.microsoft.com/office/drawing/2014/main" xmlns="" id="{E125BDB3-655C-B1D0-FF83-A8A321BEF22E}"/>
              </a:ext>
            </a:extLst>
          </p:cNvPr>
          <p:cNvSpPr txBox="1">
            <a:spLocks/>
          </p:cNvSpPr>
          <p:nvPr/>
        </p:nvSpPr>
        <p:spPr>
          <a:xfrm>
            <a:off x="570914" y="1690688"/>
            <a:ext cx="11621086" cy="92590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4800" b="1" dirty="0"/>
              <a:t>- </a:t>
            </a:r>
            <a:r>
              <a:rPr lang="ru-RU" sz="3200" b="1" i="0" dirty="0">
                <a:solidFill>
                  <a:srgbClr val="000000"/>
                </a:solidFill>
                <a:effectLst/>
              </a:rPr>
              <a:t>рефлексия (</a:t>
            </a:r>
            <a:r>
              <a:rPr lang="ru-RU" sz="3200" i="1" dirty="0">
                <a:solidFill>
                  <a:srgbClr val="000000"/>
                </a:solidFill>
                <a:effectLst/>
              </a:rPr>
              <a:t>тема «Синтетические моющие средства»)</a:t>
            </a:r>
            <a:endParaRPr lang="ru-RU" sz="4800" i="1" dirty="0"/>
          </a:p>
        </p:txBody>
      </p:sp>
    </p:spTree>
    <p:extLst>
      <p:ext uri="{BB962C8B-B14F-4D97-AF65-F5344CB8AC3E}">
        <p14:creationId xmlns:p14="http://schemas.microsoft.com/office/powerpoint/2010/main" val="1651761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CEFC7A7E-A7FA-CB06-C88D-F71B5B72F7D9}"/>
              </a:ext>
            </a:extLst>
          </p:cNvPr>
          <p:cNvSpPr>
            <a:spLocks noGrp="1"/>
          </p:cNvSpPr>
          <p:nvPr>
            <p:ph idx="1"/>
          </p:nvPr>
        </p:nvSpPr>
        <p:spPr>
          <a:xfrm>
            <a:off x="1007012" y="2388332"/>
            <a:ext cx="10515600" cy="4104543"/>
          </a:xfrm>
        </p:spPr>
        <p:txBody>
          <a:bodyPr>
            <a:normAutofit/>
          </a:bodyPr>
          <a:lstStyle/>
          <a:p>
            <a:pPr algn="l">
              <a:buFont typeface="Arial" panose="020B0604020202020204" pitchFamily="34" charset="0"/>
              <a:buChar char="•"/>
            </a:pPr>
            <a:r>
              <a:rPr lang="ru-RU" dirty="0">
                <a:effectLst/>
                <a:latin typeface="Times New Roman" panose="02020603050405020304" pitchFamily="18" charset="0"/>
                <a:ea typeface="Calibri" panose="020F0502020204030204" pitchFamily="34" charset="0"/>
              </a:rPr>
              <a:t>В состав белой краски (свинцовых белил), нередко использовавшейся ранее для написания икон, входил сульфат свинца (</a:t>
            </a:r>
            <a:r>
              <a:rPr lang="en-US" dirty="0">
                <a:effectLst/>
                <a:latin typeface="Times New Roman" panose="02020603050405020304" pitchFamily="18" charset="0"/>
                <a:ea typeface="Calibri" panose="020F0502020204030204" pitchFamily="34" charset="0"/>
              </a:rPr>
              <a:t>II</a:t>
            </a:r>
            <a:r>
              <a:rPr lang="ru-RU" dirty="0">
                <a:effectLst/>
                <a:latin typeface="Times New Roman" panose="02020603050405020304" pitchFamily="18" charset="0"/>
                <a:ea typeface="Calibri" panose="020F0502020204030204" pitchFamily="34" charset="0"/>
              </a:rPr>
              <a:t>). Спустя длительное время белая краска таких икон чернела из-за взаимодействия сульфата свинца с сероводородом. Образующийся сульфид свинца (</a:t>
            </a:r>
            <a:r>
              <a:rPr lang="en-US" dirty="0">
                <a:effectLst/>
                <a:latin typeface="Times New Roman" panose="02020603050405020304" pitchFamily="18" charset="0"/>
                <a:ea typeface="Calibri" panose="020F0502020204030204" pitchFamily="34" charset="0"/>
              </a:rPr>
              <a:t>II</a:t>
            </a:r>
            <a:r>
              <a:rPr lang="ru-RU" dirty="0">
                <a:effectLst/>
                <a:latin typeface="Times New Roman" panose="02020603050405020304" pitchFamily="18" charset="0"/>
                <a:ea typeface="Calibri" panose="020F0502020204030204" pitchFamily="34" charset="0"/>
              </a:rPr>
              <a:t>) – соль черного цвета. Для восстановления белых тонов икону обрабатывали раствором пероксида водорода, при этом сульфид свинца (</a:t>
            </a:r>
            <a:r>
              <a:rPr lang="en-US" dirty="0">
                <a:effectLst/>
                <a:latin typeface="Times New Roman" panose="02020603050405020304" pitchFamily="18" charset="0"/>
                <a:ea typeface="Calibri" panose="020F0502020204030204" pitchFamily="34" charset="0"/>
              </a:rPr>
              <a:t>II</a:t>
            </a:r>
            <a:r>
              <a:rPr lang="ru-RU" dirty="0">
                <a:effectLst/>
                <a:latin typeface="Times New Roman" panose="02020603050405020304" pitchFamily="18" charset="0"/>
                <a:ea typeface="Calibri" panose="020F0502020204030204" pitchFamily="34" charset="0"/>
              </a:rPr>
              <a:t>) вновь окислялся до сульфата свинца (</a:t>
            </a:r>
            <a:r>
              <a:rPr lang="en-US" dirty="0">
                <a:effectLst/>
                <a:latin typeface="Times New Roman" panose="02020603050405020304" pitchFamily="18" charset="0"/>
                <a:ea typeface="Calibri" panose="020F0502020204030204" pitchFamily="34" charset="0"/>
              </a:rPr>
              <a:t>II</a:t>
            </a:r>
            <a:r>
              <a:rPr lang="ru-RU" dirty="0">
                <a:effectLst/>
                <a:latin typeface="Times New Roman" panose="02020603050405020304" pitchFamily="18" charset="0"/>
                <a:ea typeface="Calibri" panose="020F0502020204030204" pitchFamily="34" charset="0"/>
              </a:rPr>
              <a:t>). Составьте уравнение этой реакции, расставьте коэффициенты методом электронного баланса, укажите окислитель и восстановитель.</a:t>
            </a:r>
            <a:endParaRPr lang="ru-RU" sz="5400" dirty="0"/>
          </a:p>
        </p:txBody>
      </p:sp>
      <p:sp>
        <p:nvSpPr>
          <p:cNvPr id="4" name="Заголовок 1">
            <a:extLst>
              <a:ext uri="{FF2B5EF4-FFF2-40B4-BE49-F238E27FC236}">
                <a16:creationId xmlns:a16="http://schemas.microsoft.com/office/drawing/2014/main" xmlns="" id="{5D5A51A1-4CF2-C87F-F087-53D6EA24C7A5}"/>
              </a:ext>
            </a:extLst>
          </p:cNvPr>
          <p:cNvSpPr>
            <a:spLocks noGrp="1"/>
          </p:cNvSpPr>
          <p:nvPr>
            <p:ph type="title"/>
          </p:nvPr>
        </p:nvSpPr>
        <p:spPr>
          <a:xfrm>
            <a:off x="838200" y="365125"/>
            <a:ext cx="10515600" cy="1083847"/>
          </a:xfrm>
        </p:spPr>
        <p:txBody>
          <a:bodyPr/>
          <a:lstStyle/>
          <a:p>
            <a:r>
              <a:rPr lang="ru-RU" b="1" i="1" dirty="0">
                <a:effectLst>
                  <a:outerShdw blurRad="38100" dist="38100" dir="2700000" algn="tl">
                    <a:srgbClr val="000000">
                      <a:alpha val="43137"/>
                    </a:srgbClr>
                  </a:outerShdw>
                </a:effectLst>
              </a:rPr>
              <a:t>Ситуационные задачи в структуре урока</a:t>
            </a:r>
          </a:p>
        </p:txBody>
      </p:sp>
      <p:sp>
        <p:nvSpPr>
          <p:cNvPr id="5" name="Заголовок 1">
            <a:extLst>
              <a:ext uri="{FF2B5EF4-FFF2-40B4-BE49-F238E27FC236}">
                <a16:creationId xmlns:a16="http://schemas.microsoft.com/office/drawing/2014/main" xmlns="" id="{B67FBB0F-EEEB-E622-9C1E-F371A3736178}"/>
              </a:ext>
            </a:extLst>
          </p:cNvPr>
          <p:cNvSpPr txBox="1">
            <a:spLocks/>
          </p:cNvSpPr>
          <p:nvPr/>
        </p:nvSpPr>
        <p:spPr>
          <a:xfrm>
            <a:off x="703384" y="1209822"/>
            <a:ext cx="10650416" cy="89202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4800" i="1" dirty="0">
                <a:latin typeface="Times New Roman" panose="02020603050405020304" pitchFamily="18" charset="0"/>
                <a:cs typeface="Times New Roman" panose="02020603050405020304" pitchFamily="18" charset="0"/>
              </a:rPr>
              <a:t>- </a:t>
            </a:r>
            <a:r>
              <a:rPr lang="ru-RU" sz="3200" b="1" dirty="0">
                <a:solidFill>
                  <a:srgbClr val="000000"/>
                </a:solidFill>
                <a:effectLst/>
                <a:cs typeface="Times New Roman" panose="02020603050405020304" pitchFamily="18" charset="0"/>
              </a:rPr>
              <a:t>домашнее задание (</a:t>
            </a:r>
            <a:r>
              <a:rPr lang="ru-RU" sz="3600" b="1" i="1" dirty="0">
                <a:solidFill>
                  <a:srgbClr val="000000"/>
                </a:solidFill>
                <a:cs typeface="Times New Roman" panose="02020603050405020304" pitchFamily="18" charset="0"/>
              </a:rPr>
              <a:t>тема «ОВР»)</a:t>
            </a:r>
            <a:endParaRPr lang="ru-RU" sz="3600" dirty="0"/>
          </a:p>
        </p:txBody>
      </p:sp>
    </p:spTree>
    <p:extLst>
      <p:ext uri="{BB962C8B-B14F-4D97-AF65-F5344CB8AC3E}">
        <p14:creationId xmlns:p14="http://schemas.microsoft.com/office/powerpoint/2010/main" val="4233272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B6C855F-B973-6320-2945-3BBDFF2EB125}"/>
              </a:ext>
            </a:extLst>
          </p:cNvPr>
          <p:cNvSpPr>
            <a:spLocks noGrp="1"/>
          </p:cNvSpPr>
          <p:nvPr>
            <p:ph type="title"/>
          </p:nvPr>
        </p:nvSpPr>
        <p:spPr>
          <a:xfrm>
            <a:off x="838200" y="365125"/>
            <a:ext cx="10515600" cy="1660623"/>
          </a:xfrm>
        </p:spPr>
        <p:txBody>
          <a:bodyPr>
            <a:normAutofit fontScale="90000"/>
          </a:bodyPr>
          <a:lstStyle/>
          <a:p>
            <a:r>
              <a:rPr lang="ru-RU" sz="4000" kern="0" dirty="0">
                <a:solidFill>
                  <a:srgbClr val="373D3F"/>
                </a:solidFill>
                <a:latin typeface="Times New Roman" panose="02020603050405020304" pitchFamily="18" charset="0"/>
                <a:ea typeface="Times New Roman" panose="02020603050405020304" pitchFamily="18" charset="0"/>
                <a:cs typeface="Times New Roman" panose="02020603050405020304" pitchFamily="18" charset="0"/>
              </a:rPr>
              <a:t>Использование </a:t>
            </a:r>
            <a:r>
              <a:rPr lang="ru-RU" sz="4000" i="1" kern="0" dirty="0">
                <a:solidFill>
                  <a:srgbClr val="373D3F"/>
                </a:solidFill>
                <a:latin typeface="Times New Roman" panose="02020603050405020304" pitchFamily="18" charset="0"/>
                <a:ea typeface="Times New Roman" panose="02020603050405020304" pitchFamily="18" charset="0"/>
                <a:cs typeface="Times New Roman" panose="02020603050405020304" pitchFamily="18" charset="0"/>
              </a:rPr>
              <a:t>ситуационных задач</a:t>
            </a:r>
            <a:r>
              <a:rPr lang="ru-RU" sz="4000" kern="0" dirty="0">
                <a:solidFill>
                  <a:srgbClr val="373D3F"/>
                </a:solidFill>
                <a:latin typeface="Times New Roman" panose="02020603050405020304" pitchFamily="18" charset="0"/>
                <a:ea typeface="Times New Roman" panose="02020603050405020304" pitchFamily="18" charset="0"/>
                <a:cs typeface="Times New Roman" panose="02020603050405020304" pitchFamily="18" charset="0"/>
              </a:rPr>
              <a:t> в образовательном процессе позволяет:</a:t>
            </a:r>
            <a:r>
              <a:rPr lang="ru-RU" kern="100" dirty="0">
                <a:latin typeface="Calibri" panose="020F0502020204030204" pitchFamily="34" charset="0"/>
                <a:ea typeface="Calibri" panose="020F0502020204030204" pitchFamily="34" charset="0"/>
                <a:cs typeface="Times New Roman" panose="02020603050405020304" pitchFamily="18" charset="0"/>
              </a:rPr>
              <a:t/>
            </a:r>
            <a:br>
              <a:rPr lang="ru-RU" kern="100" dirty="0">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Объект 2">
            <a:extLst>
              <a:ext uri="{FF2B5EF4-FFF2-40B4-BE49-F238E27FC236}">
                <a16:creationId xmlns:a16="http://schemas.microsoft.com/office/drawing/2014/main" xmlns="" id="{252CDE95-A599-D937-45FE-A6CFF94F08C2}"/>
              </a:ext>
            </a:extLst>
          </p:cNvPr>
          <p:cNvSpPr>
            <a:spLocks noGrp="1"/>
          </p:cNvSpPr>
          <p:nvPr>
            <p:ph idx="1"/>
          </p:nvPr>
        </p:nvSpPr>
        <p:spPr>
          <a:xfrm>
            <a:off x="838200" y="2025748"/>
            <a:ext cx="10515600" cy="3711258"/>
          </a:xfrm>
        </p:spPr>
        <p:txBody>
          <a:bodyPr>
            <a:normAutofit/>
          </a:bodyPr>
          <a:lstStyle/>
          <a:p>
            <a:pPr marL="0" lvl="0" indent="0" algn="just">
              <a:lnSpc>
                <a:spcPct val="107000"/>
              </a:lnSpc>
              <a:spcAft>
                <a:spcPts val="800"/>
              </a:spcAft>
              <a:buSzPts val="1000"/>
              <a:buNone/>
              <a:tabLst>
                <a:tab pos="457200" algn="l"/>
              </a:tabLst>
            </a:pPr>
            <a:r>
              <a:rPr lang="ru-RU" kern="0" dirty="0">
                <a:solidFill>
                  <a:srgbClr val="373D3F"/>
                </a:solidFill>
                <a:effectLst/>
                <a:latin typeface="Times New Roman" panose="02020603050405020304" pitchFamily="18" charset="0"/>
                <a:ea typeface="Times New Roman" panose="02020603050405020304" pitchFamily="18" charset="0"/>
                <a:cs typeface="Times New Roman" panose="02020603050405020304" pitchFamily="18" charset="0"/>
              </a:rPr>
              <a:t>— развить мотивацию учащихся к познанию окружающего мира, освоению социокультурной среды;</a:t>
            </a:r>
            <a:endParaRPr lang="ru-RU" kern="100" dirty="0">
              <a:solidFill>
                <a:srgbClr val="373D3F"/>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07000"/>
              </a:lnSpc>
              <a:spcAft>
                <a:spcPts val="800"/>
              </a:spcAft>
              <a:buSzPts val="1000"/>
              <a:buNone/>
              <a:tabLst>
                <a:tab pos="457200" algn="l"/>
              </a:tabLst>
            </a:pPr>
            <a:r>
              <a:rPr lang="ru-RU" kern="0" dirty="0">
                <a:solidFill>
                  <a:srgbClr val="373D3F"/>
                </a:solidFill>
                <a:effectLst/>
                <a:latin typeface="Times New Roman" panose="02020603050405020304" pitchFamily="18" charset="0"/>
                <a:ea typeface="Times New Roman" panose="02020603050405020304" pitchFamily="18" charset="0"/>
                <a:cs typeface="Times New Roman" panose="02020603050405020304" pitchFamily="18" charset="0"/>
              </a:rPr>
              <a:t>— актуализировать предметные знания с целью решения </a:t>
            </a:r>
            <a:r>
              <a:rPr lang="ru-RU" kern="0" dirty="0" smtClean="0">
                <a:solidFill>
                  <a:srgbClr val="373D3F"/>
                </a:solidFill>
                <a:effectLst/>
                <a:latin typeface="Times New Roman" panose="02020603050405020304" pitchFamily="18" charset="0"/>
                <a:ea typeface="Times New Roman" panose="02020603050405020304" pitchFamily="18" charset="0"/>
                <a:cs typeface="Times New Roman" panose="02020603050405020304" pitchFamily="18" charset="0"/>
              </a:rPr>
              <a:t>личностно значимых </a:t>
            </a:r>
            <a:r>
              <a:rPr lang="ru-RU" kern="0" dirty="0">
                <a:solidFill>
                  <a:srgbClr val="373D3F"/>
                </a:solidFill>
                <a:effectLst/>
                <a:latin typeface="Times New Roman" panose="02020603050405020304" pitchFamily="18" charset="0"/>
                <a:ea typeface="Times New Roman" panose="02020603050405020304" pitchFamily="18" charset="0"/>
                <a:cs typeface="Times New Roman" panose="02020603050405020304" pitchFamily="18" charset="0"/>
              </a:rPr>
              <a:t>проблем на деятельностной основе;</a:t>
            </a:r>
            <a:endParaRPr lang="ru-RU" kern="100" dirty="0">
              <a:solidFill>
                <a:srgbClr val="373D3F"/>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07000"/>
              </a:lnSpc>
              <a:spcAft>
                <a:spcPts val="800"/>
              </a:spcAft>
              <a:buSzPts val="1000"/>
              <a:buNone/>
              <a:tabLst>
                <a:tab pos="457200" algn="l"/>
              </a:tabLst>
            </a:pPr>
            <a:r>
              <a:rPr lang="ru-RU" kern="0" dirty="0">
                <a:solidFill>
                  <a:srgbClr val="373D3F"/>
                </a:solidFill>
                <a:effectLst/>
                <a:latin typeface="Times New Roman" panose="02020603050405020304" pitchFamily="18" charset="0"/>
                <a:ea typeface="Times New Roman" panose="02020603050405020304" pitchFamily="18" charset="0"/>
                <a:cs typeface="Times New Roman" panose="02020603050405020304" pitchFamily="18" charset="0"/>
              </a:rPr>
              <a:t>— вырабатывать партнерские отношения между учащимися и педагогами.</a:t>
            </a:r>
            <a:endParaRPr lang="ru-RU" kern="100" dirty="0">
              <a:solidFill>
                <a:srgbClr val="373D3F"/>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9719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B4F5AF8-AF3D-D07B-C20C-23E49FE22EAB}"/>
              </a:ext>
            </a:extLst>
          </p:cNvPr>
          <p:cNvSpPr>
            <a:spLocks noGrp="1"/>
          </p:cNvSpPr>
          <p:nvPr>
            <p:ph type="title"/>
          </p:nvPr>
        </p:nvSpPr>
        <p:spPr>
          <a:xfrm>
            <a:off x="4115972" y="3220867"/>
            <a:ext cx="5042095" cy="1325563"/>
          </a:xfrm>
        </p:spPr>
        <p:txBody>
          <a:bodyPr/>
          <a:lstStyle/>
          <a:p>
            <a:r>
              <a:rPr lang="ru-RU" b="1" i="1" dirty="0">
                <a:solidFill>
                  <a:schemeClr val="accent1">
                    <a:lumMod val="50000"/>
                  </a:schemeClr>
                </a:solidFill>
                <a:effectLst>
                  <a:outerShdw blurRad="38100" dist="38100" dir="2700000" algn="tl">
                    <a:srgbClr val="000000">
                      <a:alpha val="43137"/>
                    </a:srgbClr>
                  </a:outerShdw>
                </a:effectLst>
              </a:rPr>
              <a:t>Успехов в работе!</a:t>
            </a:r>
          </a:p>
        </p:txBody>
      </p:sp>
      <p:sp>
        <p:nvSpPr>
          <p:cNvPr id="5" name="Заголовок 1">
            <a:extLst>
              <a:ext uri="{FF2B5EF4-FFF2-40B4-BE49-F238E27FC236}">
                <a16:creationId xmlns:a16="http://schemas.microsoft.com/office/drawing/2014/main" xmlns="" id="{304638DB-BBC3-03F7-1FF4-38D906D61AC9}"/>
              </a:ext>
            </a:extLst>
          </p:cNvPr>
          <p:cNvSpPr txBox="1">
            <a:spLocks/>
          </p:cNvSpPr>
          <p:nvPr/>
        </p:nvSpPr>
        <p:spPr>
          <a:xfrm>
            <a:off x="1949548" y="1220055"/>
            <a:ext cx="587209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b="1" i="1" dirty="0">
                <a:solidFill>
                  <a:schemeClr val="accent1">
                    <a:lumMod val="50000"/>
                  </a:schemeClr>
                </a:solidFill>
                <a:effectLst>
                  <a:outerShdw blurRad="38100" dist="38100" dir="2700000" algn="tl">
                    <a:srgbClr val="000000">
                      <a:alpha val="43137"/>
                    </a:srgbClr>
                  </a:outerShdw>
                </a:effectLst>
              </a:rPr>
              <a:t>Спасибо за внимание.</a:t>
            </a:r>
          </a:p>
        </p:txBody>
      </p:sp>
    </p:spTree>
    <p:extLst>
      <p:ext uri="{BB962C8B-B14F-4D97-AF65-F5344CB8AC3E}">
        <p14:creationId xmlns:p14="http://schemas.microsoft.com/office/powerpoint/2010/main" val="2294331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E4A451C0-F5C7-01E7-054F-C7836F475A3F}"/>
              </a:ext>
            </a:extLst>
          </p:cNvPr>
          <p:cNvSpPr>
            <a:spLocks noGrp="1"/>
          </p:cNvSpPr>
          <p:nvPr>
            <p:ph idx="1"/>
          </p:nvPr>
        </p:nvSpPr>
        <p:spPr>
          <a:xfrm>
            <a:off x="838200" y="742412"/>
            <a:ext cx="10515600" cy="5025342"/>
          </a:xfrm>
        </p:spPr>
        <p:txBody>
          <a:bodyPr/>
          <a:lstStyle/>
          <a:p>
            <a:pPr marL="0" indent="0" algn="just">
              <a:lnSpc>
                <a:spcPct val="107000"/>
              </a:lnSpc>
              <a:spcAft>
                <a:spcPts val="800"/>
              </a:spcAft>
              <a:buNone/>
            </a:pPr>
            <a:r>
              <a:rPr lang="ru-RU" sz="3200" kern="0" dirty="0">
                <a:solidFill>
                  <a:srgbClr val="373D3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3200" kern="0" dirty="0">
                <a:effectLst/>
                <a:latin typeface="Times New Roman" panose="02020603050405020304" pitchFamily="18" charset="0"/>
                <a:ea typeface="Times New Roman" panose="02020603050405020304" pitchFamily="18" charset="0"/>
                <a:cs typeface="Times New Roman" panose="02020603050405020304" pitchFamily="18" charset="0"/>
              </a:rPr>
              <a:t>Существуют различные подходы к развитию и оценке </a:t>
            </a:r>
            <a:r>
              <a:rPr lang="ru-RU" sz="3200" i="1" kern="0" dirty="0">
                <a:effectLst/>
                <a:latin typeface="Times New Roman" panose="02020603050405020304" pitchFamily="18" charset="0"/>
                <a:ea typeface="Times New Roman" panose="02020603050405020304" pitchFamily="18" charset="0"/>
                <a:cs typeface="Times New Roman" panose="02020603050405020304" pitchFamily="18" charset="0"/>
              </a:rPr>
              <a:t>функциональной грамотности школьников,</a:t>
            </a:r>
            <a:r>
              <a:rPr lang="ru-RU" sz="3200" kern="0" dirty="0">
                <a:effectLst/>
                <a:latin typeface="Times New Roman" panose="02020603050405020304" pitchFamily="18" charset="0"/>
                <a:ea typeface="Times New Roman" panose="02020603050405020304" pitchFamily="18" charset="0"/>
                <a:cs typeface="Times New Roman" panose="02020603050405020304" pitchFamily="18" charset="0"/>
              </a:rPr>
              <a:t> как метапредметного образовательного результата обучения.</a:t>
            </a:r>
            <a:endParaRPr lang="ru-RU" sz="3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
              <a:lnSpc>
                <a:spcPct val="107000"/>
              </a:lnSpc>
              <a:spcAft>
                <a:spcPts val="800"/>
              </a:spcAft>
              <a:buNone/>
            </a:pPr>
            <a:r>
              <a:rPr lang="ru-RU" sz="3200" kern="0" dirty="0">
                <a:effectLst/>
                <a:latin typeface="Times New Roman" panose="02020603050405020304" pitchFamily="18" charset="0"/>
                <a:ea typeface="Times New Roman" panose="02020603050405020304" pitchFamily="18" charset="0"/>
                <a:cs typeface="Times New Roman" panose="02020603050405020304" pitchFamily="18" charset="0"/>
              </a:rPr>
              <a:t> Наиболее продуктивным из них является </a:t>
            </a:r>
            <a:r>
              <a:rPr lang="ru-RU" sz="3200" i="1" kern="0" dirty="0">
                <a:effectLst/>
                <a:latin typeface="Times New Roman" panose="02020603050405020304" pitchFamily="18" charset="0"/>
                <a:ea typeface="Times New Roman" panose="02020603050405020304" pitchFamily="18" charset="0"/>
                <a:cs typeface="Times New Roman" panose="02020603050405020304" pitchFamily="18" charset="0"/>
              </a:rPr>
              <a:t>разработка, решение и оценка выполнения </a:t>
            </a:r>
            <a:r>
              <a:rPr lang="ru-RU" sz="3200" b="1" i="1" kern="0" dirty="0">
                <a:effectLst/>
                <a:latin typeface="Times New Roman" panose="02020603050405020304" pitchFamily="18" charset="0"/>
                <a:ea typeface="Times New Roman" panose="02020603050405020304" pitchFamily="18" charset="0"/>
                <a:cs typeface="Times New Roman" panose="02020603050405020304" pitchFamily="18" charset="0"/>
              </a:rPr>
              <a:t>ситуационных задач.</a:t>
            </a:r>
            <a:endParaRPr lang="ru-RU" sz="32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93761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FF31828-9A2A-FE18-9854-30E58C456F28}"/>
              </a:ext>
            </a:extLst>
          </p:cNvPr>
          <p:cNvSpPr>
            <a:spLocks noGrp="1"/>
          </p:cNvSpPr>
          <p:nvPr>
            <p:ph type="title"/>
          </p:nvPr>
        </p:nvSpPr>
        <p:spPr>
          <a:xfrm>
            <a:off x="759656" y="703385"/>
            <a:ext cx="11296356" cy="5894363"/>
          </a:xfrm>
        </p:spPr>
        <p:txBody>
          <a:bodyPr>
            <a:normAutofit fontScale="90000"/>
          </a:bodyPr>
          <a:lstStyle/>
          <a:p>
            <a:r>
              <a:rPr lang="ru-RU" sz="3100" dirty="0">
                <a:solidFill>
                  <a:srgbClr val="000000"/>
                </a:solidFill>
                <a:effectLst/>
                <a:latin typeface="Times New Roman" panose="02020603050405020304" pitchFamily="18" charset="0"/>
                <a:ea typeface="Batang" panose="020B0503020000020004" pitchFamily="18" charset="-127"/>
              </a:rPr>
              <a:t>               </a:t>
            </a:r>
            <a:r>
              <a:rPr lang="ru-RU" sz="3100" b="1" dirty="0">
                <a:solidFill>
                  <a:schemeClr val="accent1">
                    <a:lumMod val="50000"/>
                  </a:schemeClr>
                </a:solidFill>
                <a:effectLst/>
                <a:latin typeface="Times New Roman" panose="02020603050405020304" pitchFamily="18" charset="0"/>
                <a:ea typeface="Batang" panose="020B0503020000020004" pitchFamily="18" charset="-127"/>
              </a:rPr>
              <a:t>Специфика </a:t>
            </a:r>
            <a:r>
              <a:rPr lang="ru-RU" sz="3100" b="1" i="1" dirty="0">
                <a:solidFill>
                  <a:schemeClr val="accent1">
                    <a:lumMod val="50000"/>
                  </a:schemeClr>
                </a:solidFill>
                <a:effectLst/>
                <a:latin typeface="Times New Roman" panose="02020603050405020304" pitchFamily="18" charset="0"/>
                <a:ea typeface="Batang" panose="020B0503020000020004" pitchFamily="18" charset="-127"/>
              </a:rPr>
              <a:t>ситуационной задачи:</a:t>
            </a:r>
            <a:r>
              <a:rPr lang="ru-RU" sz="3100" b="1" dirty="0">
                <a:solidFill>
                  <a:schemeClr val="accent1">
                    <a:lumMod val="50000"/>
                  </a:schemeClr>
                </a:solidFill>
                <a:effectLst/>
                <a:latin typeface="Times New Roman" panose="02020603050405020304" pitchFamily="18" charset="0"/>
                <a:ea typeface="Batang" panose="020B0503020000020004" pitchFamily="18" charset="-127"/>
              </a:rPr>
              <a:t> </a:t>
            </a:r>
            <a:r>
              <a:rPr lang="ru-RU" sz="3100" dirty="0">
                <a:solidFill>
                  <a:srgbClr val="000000"/>
                </a:solidFill>
                <a:effectLst/>
                <a:latin typeface="Times New Roman" panose="02020603050405020304" pitchFamily="18" charset="0"/>
                <a:ea typeface="Batang" panose="020B0503020000020004" pitchFamily="18" charset="-127"/>
              </a:rPr>
              <a:t/>
            </a:r>
            <a:br>
              <a:rPr lang="ru-RU" sz="3100" dirty="0">
                <a:solidFill>
                  <a:srgbClr val="000000"/>
                </a:solidFill>
                <a:effectLst/>
                <a:latin typeface="Times New Roman" panose="02020603050405020304" pitchFamily="18" charset="0"/>
                <a:ea typeface="Batang" panose="020B0503020000020004" pitchFamily="18" charset="-127"/>
              </a:rPr>
            </a:br>
            <a:r>
              <a:rPr lang="ru-RU" sz="3100" dirty="0">
                <a:solidFill>
                  <a:srgbClr val="000000"/>
                </a:solidFill>
                <a:effectLst/>
                <a:latin typeface="Times New Roman" panose="02020603050405020304" pitchFamily="18" charset="0"/>
                <a:ea typeface="Batang" panose="020B0503020000020004" pitchFamily="18" charset="-127"/>
              </a:rPr>
              <a:t/>
            </a:r>
            <a:br>
              <a:rPr lang="ru-RU" sz="3100" dirty="0">
                <a:solidFill>
                  <a:srgbClr val="000000"/>
                </a:solidFill>
                <a:effectLst/>
                <a:latin typeface="Times New Roman" panose="02020603050405020304" pitchFamily="18" charset="0"/>
                <a:ea typeface="Batang" panose="020B0503020000020004" pitchFamily="18" charset="-127"/>
              </a:rPr>
            </a:br>
            <a:r>
              <a:rPr lang="ru-RU" sz="3100" dirty="0">
                <a:solidFill>
                  <a:srgbClr val="000000"/>
                </a:solidFill>
                <a:effectLst/>
                <a:latin typeface="Times New Roman" panose="02020603050405020304" pitchFamily="18" charset="0"/>
                <a:ea typeface="Batang" panose="020B0503020000020004" pitchFamily="18" charset="-127"/>
              </a:rPr>
              <a:t>-  носит ярко выраженный практико-ориентированный (иногда даже прагматичный) характер</a:t>
            </a:r>
            <a:br>
              <a:rPr lang="ru-RU" sz="3100" dirty="0">
                <a:solidFill>
                  <a:srgbClr val="000000"/>
                </a:solidFill>
                <a:effectLst/>
                <a:latin typeface="Times New Roman" panose="02020603050405020304" pitchFamily="18" charset="0"/>
                <a:ea typeface="Batang" panose="020B0503020000020004" pitchFamily="18" charset="-127"/>
              </a:rPr>
            </a:br>
            <a:r>
              <a:rPr lang="ru-RU" sz="3100" dirty="0">
                <a:solidFill>
                  <a:srgbClr val="000000"/>
                </a:solidFill>
                <a:effectLst/>
                <a:latin typeface="Times New Roman" panose="02020603050405020304" pitchFamily="18" charset="0"/>
                <a:ea typeface="Batang" panose="020B0503020000020004" pitchFamily="18" charset="-127"/>
              </a:rPr>
              <a:t/>
            </a:r>
            <a:br>
              <a:rPr lang="ru-RU" sz="3100" dirty="0">
                <a:solidFill>
                  <a:srgbClr val="000000"/>
                </a:solidFill>
                <a:effectLst/>
                <a:latin typeface="Times New Roman" panose="02020603050405020304" pitchFamily="18" charset="0"/>
                <a:ea typeface="Batang" panose="020B0503020000020004" pitchFamily="18" charset="-127"/>
              </a:rPr>
            </a:br>
            <a:r>
              <a:rPr lang="ru-RU" sz="3100" dirty="0">
                <a:solidFill>
                  <a:srgbClr val="000000"/>
                </a:solidFill>
                <a:effectLst/>
                <a:latin typeface="Times New Roman" panose="02020603050405020304" pitchFamily="18" charset="0"/>
                <a:ea typeface="Batang" panose="020B0503020000020004" pitchFamily="18" charset="-127"/>
              </a:rPr>
              <a:t>- для ее решения необходимо конкретное </a:t>
            </a:r>
            <a:r>
              <a:rPr lang="ru-RU" sz="3100" i="1" dirty="0">
                <a:solidFill>
                  <a:srgbClr val="000000"/>
                </a:solidFill>
                <a:effectLst/>
                <a:latin typeface="Times New Roman" panose="02020603050405020304" pitchFamily="18" charset="0"/>
                <a:ea typeface="Batang" panose="020B0503020000020004" pitchFamily="18" charset="-127"/>
              </a:rPr>
              <a:t>предметное</a:t>
            </a:r>
            <a:r>
              <a:rPr lang="ru-RU" sz="3100" dirty="0">
                <a:solidFill>
                  <a:srgbClr val="000000"/>
                </a:solidFill>
                <a:effectLst/>
                <a:latin typeface="Times New Roman" panose="02020603050405020304" pitchFamily="18" charset="0"/>
                <a:ea typeface="Batang" panose="020B0503020000020004" pitchFamily="18" charset="-127"/>
              </a:rPr>
              <a:t> знание</a:t>
            </a:r>
            <a:br>
              <a:rPr lang="ru-RU" sz="3100" dirty="0">
                <a:solidFill>
                  <a:srgbClr val="000000"/>
                </a:solidFill>
                <a:effectLst/>
                <a:latin typeface="Times New Roman" panose="02020603050405020304" pitchFamily="18" charset="0"/>
                <a:ea typeface="Batang" panose="020B0503020000020004" pitchFamily="18" charset="-127"/>
              </a:rPr>
            </a:br>
            <a:r>
              <a:rPr lang="ru-RU" sz="3100" dirty="0">
                <a:solidFill>
                  <a:srgbClr val="000000"/>
                </a:solidFill>
                <a:effectLst/>
                <a:latin typeface="Times New Roman" panose="02020603050405020304" pitchFamily="18" charset="0"/>
                <a:ea typeface="Batang" panose="020B0503020000020004" pitchFamily="18" charset="-127"/>
              </a:rPr>
              <a:t/>
            </a:r>
            <a:br>
              <a:rPr lang="ru-RU" sz="3100" dirty="0">
                <a:solidFill>
                  <a:srgbClr val="000000"/>
                </a:solidFill>
                <a:effectLst/>
                <a:latin typeface="Times New Roman" panose="02020603050405020304" pitchFamily="18" charset="0"/>
                <a:ea typeface="Batang" panose="020B0503020000020004" pitchFamily="18" charset="-127"/>
              </a:rPr>
            </a:br>
            <a:r>
              <a:rPr lang="ru-RU" sz="3100" dirty="0">
                <a:solidFill>
                  <a:srgbClr val="000000"/>
                </a:solidFill>
                <a:effectLst/>
                <a:latin typeface="Times New Roman" panose="02020603050405020304" pitchFamily="18" charset="0"/>
                <a:ea typeface="Batang" panose="020B0503020000020004" pitchFamily="18" charset="-127"/>
              </a:rPr>
              <a:t>-для решения учащимся требуется знание нескольких учеб­ных предметов</a:t>
            </a:r>
            <a:br>
              <a:rPr lang="ru-RU" sz="3100" dirty="0">
                <a:solidFill>
                  <a:srgbClr val="000000"/>
                </a:solidFill>
                <a:effectLst/>
                <a:latin typeface="Times New Roman" panose="02020603050405020304" pitchFamily="18" charset="0"/>
                <a:ea typeface="Batang" panose="020B0503020000020004" pitchFamily="18" charset="-127"/>
              </a:rPr>
            </a:br>
            <a:r>
              <a:rPr lang="ru-RU" sz="3100" dirty="0">
                <a:solidFill>
                  <a:srgbClr val="000000"/>
                </a:solidFill>
                <a:effectLst/>
                <a:latin typeface="Times New Roman" panose="02020603050405020304" pitchFamily="18" charset="0"/>
                <a:ea typeface="Batang" panose="020B0503020000020004" pitchFamily="18" charset="-127"/>
              </a:rPr>
              <a:t/>
            </a:r>
            <a:br>
              <a:rPr lang="ru-RU" sz="3100" dirty="0">
                <a:solidFill>
                  <a:srgbClr val="000000"/>
                </a:solidFill>
                <a:effectLst/>
                <a:latin typeface="Times New Roman" panose="02020603050405020304" pitchFamily="18" charset="0"/>
                <a:ea typeface="Batang" panose="020B0503020000020004" pitchFamily="18" charset="-127"/>
              </a:rPr>
            </a:br>
            <a:r>
              <a:rPr lang="ru-RU" sz="3100" dirty="0">
                <a:solidFill>
                  <a:srgbClr val="000000"/>
                </a:solidFill>
                <a:effectLst/>
                <a:latin typeface="Times New Roman" panose="02020603050405020304" pitchFamily="18" charset="0"/>
                <a:ea typeface="Batang" panose="020B0503020000020004" pitchFamily="18" charset="-127"/>
              </a:rPr>
              <a:t>-задача имеет красивое название, отражающее ее смысл. </a:t>
            </a:r>
            <a:br>
              <a:rPr lang="ru-RU" sz="3100" dirty="0">
                <a:solidFill>
                  <a:srgbClr val="000000"/>
                </a:solidFill>
                <a:effectLst/>
                <a:latin typeface="Times New Roman" panose="02020603050405020304" pitchFamily="18" charset="0"/>
                <a:ea typeface="Batang" panose="020B0503020000020004" pitchFamily="18" charset="-127"/>
              </a:rPr>
            </a:br>
            <a:r>
              <a:rPr lang="ru-RU" sz="3100" dirty="0">
                <a:solidFill>
                  <a:srgbClr val="000000"/>
                </a:solidFill>
                <a:effectLst/>
                <a:latin typeface="Times New Roman" panose="02020603050405020304" pitchFamily="18" charset="0"/>
                <a:ea typeface="Batang" panose="020B0503020000020004" pitchFamily="18" charset="-127"/>
              </a:rPr>
              <a:t/>
            </a:r>
            <a:br>
              <a:rPr lang="ru-RU" sz="3100" dirty="0">
                <a:solidFill>
                  <a:srgbClr val="000000"/>
                </a:solidFill>
                <a:effectLst/>
                <a:latin typeface="Times New Roman" panose="02020603050405020304" pitchFamily="18" charset="0"/>
                <a:ea typeface="Batang" panose="020B0503020000020004" pitchFamily="18" charset="-127"/>
              </a:rPr>
            </a:br>
            <a:r>
              <a:rPr lang="ru-RU" sz="3100" dirty="0">
                <a:solidFill>
                  <a:srgbClr val="000000"/>
                </a:solidFill>
                <a:effectLst/>
                <a:latin typeface="Times New Roman" panose="02020603050405020304" pitchFamily="18" charset="0"/>
                <a:ea typeface="Batang" panose="020B0503020000020004" pitchFamily="18" charset="-127"/>
              </a:rPr>
              <a:t>- обяза­тельный элемент - </a:t>
            </a:r>
            <a:r>
              <a:rPr lang="ru-RU" sz="3100" i="1" dirty="0">
                <a:solidFill>
                  <a:srgbClr val="000000"/>
                </a:solidFill>
                <a:effectLst/>
                <a:latin typeface="Times New Roman" panose="02020603050405020304" pitchFamily="18" charset="0"/>
                <a:ea typeface="Batang" panose="020B0503020000020004" pitchFamily="18" charset="-127"/>
              </a:rPr>
              <a:t>проблемный вопрос</a:t>
            </a:r>
            <a:r>
              <a:rPr lang="ru-RU" sz="3100" dirty="0">
                <a:solidFill>
                  <a:srgbClr val="000000"/>
                </a:solidFill>
                <a:effectLst/>
                <a:latin typeface="Times New Roman" panose="02020603050405020304" pitchFamily="18" charset="0"/>
                <a:ea typeface="Batang" panose="020B0503020000020004" pitchFamily="18" charset="-127"/>
              </a:rPr>
              <a:t>, ко­торый должен быть сформулирован таким образом, чтобы ученику захотелось найти на него ответ.</a:t>
            </a:r>
            <a:r>
              <a:rPr lang="ru-RU" sz="1800" dirty="0">
                <a:effectLst/>
                <a:latin typeface="Times New Roman" panose="02020603050405020304" pitchFamily="18" charset="0"/>
                <a:ea typeface="Batang" panose="020B0503020000020004" pitchFamily="18" charset="-127"/>
              </a:rPr>
              <a:t/>
            </a:r>
            <a:br>
              <a:rPr lang="ru-RU" sz="1800" dirty="0">
                <a:effectLst/>
                <a:latin typeface="Times New Roman" panose="02020603050405020304" pitchFamily="18" charset="0"/>
                <a:ea typeface="Batang" panose="020B0503020000020004" pitchFamily="18" charset="-127"/>
              </a:rPr>
            </a:br>
            <a:endParaRPr lang="ru-RU" dirty="0"/>
          </a:p>
        </p:txBody>
      </p:sp>
    </p:spTree>
    <p:extLst>
      <p:ext uri="{BB962C8B-B14F-4D97-AF65-F5344CB8AC3E}">
        <p14:creationId xmlns:p14="http://schemas.microsoft.com/office/powerpoint/2010/main" val="934328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7E803C5-1CA4-B927-9709-31B89A9B05AB}"/>
              </a:ext>
            </a:extLst>
          </p:cNvPr>
          <p:cNvSpPr>
            <a:spLocks noGrp="1"/>
          </p:cNvSpPr>
          <p:nvPr>
            <p:ph type="title"/>
          </p:nvPr>
        </p:nvSpPr>
        <p:spPr>
          <a:xfrm>
            <a:off x="1049215" y="681037"/>
            <a:ext cx="10515600" cy="1325563"/>
          </a:xfrm>
        </p:spPr>
        <p:txBody>
          <a:bodyPr>
            <a:normAutofit fontScale="90000"/>
          </a:bodyPr>
          <a:lstStyle/>
          <a:p>
            <a:r>
              <a:rPr lang="ru-RU" sz="3600" i="1" dirty="0">
                <a:solidFill>
                  <a:srgbClr val="000000"/>
                </a:solidFill>
                <a:effectLst/>
                <a:latin typeface="Times New Roman" panose="02020603050405020304" pitchFamily="18" charset="0"/>
                <a:ea typeface="Batang" panose="02030600000101010101" pitchFamily="18" charset="-127"/>
              </a:rPr>
              <a:t>Ситуационные задачи</a:t>
            </a:r>
            <a:r>
              <a:rPr lang="ru-RU" sz="3600" dirty="0">
                <a:solidFill>
                  <a:srgbClr val="000000"/>
                </a:solidFill>
                <a:effectLst/>
                <a:latin typeface="Times New Roman" panose="02020603050405020304" pitchFamily="18" charset="0"/>
                <a:ea typeface="Batang" panose="02030600000101010101" pitchFamily="18" charset="-127"/>
              </a:rPr>
              <a:t> - это задачи, позволяющие ученику осваивать </a:t>
            </a:r>
            <a:r>
              <a:rPr lang="ru-RU" sz="3600" i="1" dirty="0">
                <a:solidFill>
                  <a:srgbClr val="000000"/>
                </a:solidFill>
                <a:effectLst/>
                <a:latin typeface="Times New Roman" panose="02020603050405020304" pitchFamily="18" charset="0"/>
                <a:ea typeface="Batang" panose="02030600000101010101" pitchFamily="18" charset="-127"/>
              </a:rPr>
              <a:t>интеллектуальные операции </a:t>
            </a:r>
            <a:r>
              <a:rPr lang="ru-RU" sz="3600" dirty="0">
                <a:solidFill>
                  <a:srgbClr val="000000"/>
                </a:solidFill>
                <a:effectLst/>
                <a:latin typeface="Times New Roman" panose="02020603050405020304" pitchFamily="18" charset="0"/>
                <a:ea typeface="Batang" panose="02030600000101010101" pitchFamily="18" charset="-127"/>
              </a:rPr>
              <a:t>последовательно в процессе рабо­ты с информацией:</a:t>
            </a:r>
            <a:r>
              <a:rPr lang="ru-RU" sz="1800" dirty="0">
                <a:effectLst/>
                <a:latin typeface="Times New Roman" panose="02020603050405020304" pitchFamily="18" charset="0"/>
                <a:ea typeface="Batang" panose="02030600000101010101" pitchFamily="18" charset="-127"/>
              </a:rPr>
              <a:t/>
            </a:r>
            <a:br>
              <a:rPr lang="ru-RU" sz="1800" dirty="0">
                <a:effectLst/>
                <a:latin typeface="Times New Roman" panose="02020603050405020304" pitchFamily="18" charset="0"/>
                <a:ea typeface="Batang" panose="02030600000101010101" pitchFamily="18" charset="-127"/>
              </a:rPr>
            </a:br>
            <a:endParaRPr lang="ru-RU" dirty="0"/>
          </a:p>
        </p:txBody>
      </p:sp>
      <p:graphicFrame>
        <p:nvGraphicFramePr>
          <p:cNvPr id="8" name="Таблица 7">
            <a:extLst>
              <a:ext uri="{FF2B5EF4-FFF2-40B4-BE49-F238E27FC236}">
                <a16:creationId xmlns:a16="http://schemas.microsoft.com/office/drawing/2014/main" xmlns="" id="{09C2AAE0-FF6C-B346-FC68-CB2D08E4EACC}"/>
              </a:ext>
            </a:extLst>
          </p:cNvPr>
          <p:cNvGraphicFramePr>
            <a:graphicFrameLocks noGrp="1"/>
          </p:cNvGraphicFramePr>
          <p:nvPr>
            <p:extLst>
              <p:ext uri="{D42A27DB-BD31-4B8C-83A1-F6EECF244321}">
                <p14:modId xmlns:p14="http://schemas.microsoft.com/office/powerpoint/2010/main" val="2495083763"/>
              </p:ext>
            </p:extLst>
          </p:nvPr>
        </p:nvGraphicFramePr>
        <p:xfrm>
          <a:off x="1457765" y="2709336"/>
          <a:ext cx="2650588" cy="518160"/>
        </p:xfrm>
        <a:graphic>
          <a:graphicData uri="http://schemas.openxmlformats.org/drawingml/2006/table">
            <a:tbl>
              <a:tblPr firstRow="1" bandRow="1">
                <a:tableStyleId>{5C22544A-7EE6-4342-B048-85BDC9FD1C3A}</a:tableStyleId>
              </a:tblPr>
              <a:tblGrid>
                <a:gridCol w="2650588">
                  <a:extLst>
                    <a:ext uri="{9D8B030D-6E8A-4147-A177-3AD203B41FA5}">
                      <a16:colId xmlns:a16="http://schemas.microsoft.com/office/drawing/2014/main" xmlns="" val="4069931067"/>
                    </a:ext>
                  </a:extLst>
                </a:gridCol>
              </a:tblGrid>
              <a:tr h="370840">
                <a:tc>
                  <a:txBody>
                    <a:bodyPr/>
                    <a:lstStyle/>
                    <a:p>
                      <a:r>
                        <a:rPr lang="ru-RU" sz="2800" dirty="0"/>
                        <a:t>Ознакомление</a:t>
                      </a:r>
                    </a:p>
                  </a:txBody>
                  <a:tcPr/>
                </a:tc>
                <a:extLst>
                  <a:ext uri="{0D108BD9-81ED-4DB2-BD59-A6C34878D82A}">
                    <a16:rowId xmlns:a16="http://schemas.microsoft.com/office/drawing/2014/main" xmlns="" val="1280596018"/>
                  </a:ext>
                </a:extLst>
              </a:tr>
            </a:tbl>
          </a:graphicData>
        </a:graphic>
      </p:graphicFrame>
      <p:graphicFrame>
        <p:nvGraphicFramePr>
          <p:cNvPr id="9" name="Таблица 8">
            <a:extLst>
              <a:ext uri="{FF2B5EF4-FFF2-40B4-BE49-F238E27FC236}">
                <a16:creationId xmlns:a16="http://schemas.microsoft.com/office/drawing/2014/main" xmlns="" id="{F5C6DCE1-1320-450A-1878-E7A1AC4A7BFA}"/>
              </a:ext>
            </a:extLst>
          </p:cNvPr>
          <p:cNvGraphicFramePr>
            <a:graphicFrameLocks noGrp="1"/>
          </p:cNvGraphicFramePr>
          <p:nvPr>
            <p:extLst>
              <p:ext uri="{D42A27DB-BD31-4B8C-83A1-F6EECF244321}">
                <p14:modId xmlns:p14="http://schemas.microsoft.com/office/powerpoint/2010/main" val="4040773887"/>
              </p:ext>
            </p:extLst>
          </p:nvPr>
        </p:nvGraphicFramePr>
        <p:xfrm>
          <a:off x="1457765" y="4052539"/>
          <a:ext cx="2650588" cy="518160"/>
        </p:xfrm>
        <a:graphic>
          <a:graphicData uri="http://schemas.openxmlformats.org/drawingml/2006/table">
            <a:tbl>
              <a:tblPr firstRow="1" bandRow="1">
                <a:tableStyleId>{5C22544A-7EE6-4342-B048-85BDC9FD1C3A}</a:tableStyleId>
              </a:tblPr>
              <a:tblGrid>
                <a:gridCol w="2650588">
                  <a:extLst>
                    <a:ext uri="{9D8B030D-6E8A-4147-A177-3AD203B41FA5}">
                      <a16:colId xmlns:a16="http://schemas.microsoft.com/office/drawing/2014/main" xmlns="" val="4069931067"/>
                    </a:ext>
                  </a:extLst>
                </a:gridCol>
              </a:tblGrid>
              <a:tr h="370840">
                <a:tc>
                  <a:txBody>
                    <a:bodyPr/>
                    <a:lstStyle/>
                    <a:p>
                      <a:r>
                        <a:rPr lang="ru-RU" sz="2800" dirty="0"/>
                        <a:t>Понимание</a:t>
                      </a:r>
                    </a:p>
                  </a:txBody>
                  <a:tcPr/>
                </a:tc>
                <a:extLst>
                  <a:ext uri="{0D108BD9-81ED-4DB2-BD59-A6C34878D82A}">
                    <a16:rowId xmlns:a16="http://schemas.microsoft.com/office/drawing/2014/main" xmlns="" val="1280596018"/>
                  </a:ext>
                </a:extLst>
              </a:tr>
            </a:tbl>
          </a:graphicData>
        </a:graphic>
      </p:graphicFrame>
      <p:graphicFrame>
        <p:nvGraphicFramePr>
          <p:cNvPr id="10" name="Таблица 9">
            <a:extLst>
              <a:ext uri="{FF2B5EF4-FFF2-40B4-BE49-F238E27FC236}">
                <a16:creationId xmlns:a16="http://schemas.microsoft.com/office/drawing/2014/main" xmlns="" id="{9DA45D7C-6380-2204-913E-259F3ED883E6}"/>
              </a:ext>
            </a:extLst>
          </p:cNvPr>
          <p:cNvGraphicFramePr>
            <a:graphicFrameLocks noGrp="1"/>
          </p:cNvGraphicFramePr>
          <p:nvPr>
            <p:extLst>
              <p:ext uri="{D42A27DB-BD31-4B8C-83A1-F6EECF244321}">
                <p14:modId xmlns:p14="http://schemas.microsoft.com/office/powerpoint/2010/main" val="4066976669"/>
              </p:ext>
            </p:extLst>
          </p:nvPr>
        </p:nvGraphicFramePr>
        <p:xfrm>
          <a:off x="1457765" y="5410077"/>
          <a:ext cx="2650588" cy="518160"/>
        </p:xfrm>
        <a:graphic>
          <a:graphicData uri="http://schemas.openxmlformats.org/drawingml/2006/table">
            <a:tbl>
              <a:tblPr firstRow="1" bandRow="1">
                <a:tableStyleId>{5C22544A-7EE6-4342-B048-85BDC9FD1C3A}</a:tableStyleId>
              </a:tblPr>
              <a:tblGrid>
                <a:gridCol w="2650588">
                  <a:extLst>
                    <a:ext uri="{9D8B030D-6E8A-4147-A177-3AD203B41FA5}">
                      <a16:colId xmlns:a16="http://schemas.microsoft.com/office/drawing/2014/main" xmlns="" val="4069931067"/>
                    </a:ext>
                  </a:extLst>
                </a:gridCol>
              </a:tblGrid>
              <a:tr h="370840">
                <a:tc>
                  <a:txBody>
                    <a:bodyPr/>
                    <a:lstStyle/>
                    <a:p>
                      <a:r>
                        <a:rPr lang="ru-RU" sz="2800" dirty="0"/>
                        <a:t>Применение</a:t>
                      </a:r>
                    </a:p>
                  </a:txBody>
                  <a:tcPr/>
                </a:tc>
                <a:extLst>
                  <a:ext uri="{0D108BD9-81ED-4DB2-BD59-A6C34878D82A}">
                    <a16:rowId xmlns:a16="http://schemas.microsoft.com/office/drawing/2014/main" xmlns="" val="1280596018"/>
                  </a:ext>
                </a:extLst>
              </a:tr>
            </a:tbl>
          </a:graphicData>
        </a:graphic>
      </p:graphicFrame>
      <p:graphicFrame>
        <p:nvGraphicFramePr>
          <p:cNvPr id="11" name="Таблица 10">
            <a:extLst>
              <a:ext uri="{FF2B5EF4-FFF2-40B4-BE49-F238E27FC236}">
                <a16:creationId xmlns:a16="http://schemas.microsoft.com/office/drawing/2014/main" xmlns="" id="{3C81D2EB-919E-1422-B045-EBBC122AF4BD}"/>
              </a:ext>
            </a:extLst>
          </p:cNvPr>
          <p:cNvGraphicFramePr>
            <a:graphicFrameLocks noGrp="1"/>
          </p:cNvGraphicFramePr>
          <p:nvPr>
            <p:extLst>
              <p:ext uri="{D42A27DB-BD31-4B8C-83A1-F6EECF244321}">
                <p14:modId xmlns:p14="http://schemas.microsoft.com/office/powerpoint/2010/main" val="3104543158"/>
              </p:ext>
            </p:extLst>
          </p:nvPr>
        </p:nvGraphicFramePr>
        <p:xfrm>
          <a:off x="7602415" y="5410077"/>
          <a:ext cx="2650588" cy="518160"/>
        </p:xfrm>
        <a:graphic>
          <a:graphicData uri="http://schemas.openxmlformats.org/drawingml/2006/table">
            <a:tbl>
              <a:tblPr firstRow="1" bandRow="1">
                <a:tableStyleId>{5C22544A-7EE6-4342-B048-85BDC9FD1C3A}</a:tableStyleId>
              </a:tblPr>
              <a:tblGrid>
                <a:gridCol w="2650588">
                  <a:extLst>
                    <a:ext uri="{9D8B030D-6E8A-4147-A177-3AD203B41FA5}">
                      <a16:colId xmlns:a16="http://schemas.microsoft.com/office/drawing/2014/main" xmlns="" val="4069931067"/>
                    </a:ext>
                  </a:extLst>
                </a:gridCol>
              </a:tblGrid>
              <a:tr h="370840">
                <a:tc>
                  <a:txBody>
                    <a:bodyPr/>
                    <a:lstStyle/>
                    <a:p>
                      <a:pPr algn="ctr"/>
                      <a:r>
                        <a:rPr lang="ru-RU" sz="2800" dirty="0"/>
                        <a:t>Анализ</a:t>
                      </a:r>
                    </a:p>
                  </a:txBody>
                  <a:tcPr/>
                </a:tc>
                <a:extLst>
                  <a:ext uri="{0D108BD9-81ED-4DB2-BD59-A6C34878D82A}">
                    <a16:rowId xmlns:a16="http://schemas.microsoft.com/office/drawing/2014/main" xmlns="" val="1280596018"/>
                  </a:ext>
                </a:extLst>
              </a:tr>
            </a:tbl>
          </a:graphicData>
        </a:graphic>
      </p:graphicFrame>
      <p:graphicFrame>
        <p:nvGraphicFramePr>
          <p:cNvPr id="12" name="Таблица 11">
            <a:extLst>
              <a:ext uri="{FF2B5EF4-FFF2-40B4-BE49-F238E27FC236}">
                <a16:creationId xmlns:a16="http://schemas.microsoft.com/office/drawing/2014/main" xmlns="" id="{8EADBE93-6661-91C8-9054-35C3F80F1CB2}"/>
              </a:ext>
            </a:extLst>
          </p:cNvPr>
          <p:cNvGraphicFramePr>
            <a:graphicFrameLocks noGrp="1"/>
          </p:cNvGraphicFramePr>
          <p:nvPr>
            <p:extLst>
              <p:ext uri="{D42A27DB-BD31-4B8C-83A1-F6EECF244321}">
                <p14:modId xmlns:p14="http://schemas.microsoft.com/office/powerpoint/2010/main" val="838205244"/>
              </p:ext>
            </p:extLst>
          </p:nvPr>
        </p:nvGraphicFramePr>
        <p:xfrm>
          <a:off x="7602415" y="4049544"/>
          <a:ext cx="2650588" cy="518160"/>
        </p:xfrm>
        <a:graphic>
          <a:graphicData uri="http://schemas.openxmlformats.org/drawingml/2006/table">
            <a:tbl>
              <a:tblPr firstRow="1" bandRow="1">
                <a:tableStyleId>{5C22544A-7EE6-4342-B048-85BDC9FD1C3A}</a:tableStyleId>
              </a:tblPr>
              <a:tblGrid>
                <a:gridCol w="2650588">
                  <a:extLst>
                    <a:ext uri="{9D8B030D-6E8A-4147-A177-3AD203B41FA5}">
                      <a16:colId xmlns:a16="http://schemas.microsoft.com/office/drawing/2014/main" xmlns="" val="4069931067"/>
                    </a:ext>
                  </a:extLst>
                </a:gridCol>
              </a:tblGrid>
              <a:tr h="370840">
                <a:tc>
                  <a:txBody>
                    <a:bodyPr/>
                    <a:lstStyle/>
                    <a:p>
                      <a:pPr algn="ctr"/>
                      <a:r>
                        <a:rPr lang="ru-RU" sz="2800" dirty="0"/>
                        <a:t>Синтез</a:t>
                      </a:r>
                    </a:p>
                  </a:txBody>
                  <a:tcPr/>
                </a:tc>
                <a:extLst>
                  <a:ext uri="{0D108BD9-81ED-4DB2-BD59-A6C34878D82A}">
                    <a16:rowId xmlns:a16="http://schemas.microsoft.com/office/drawing/2014/main" xmlns="" val="1280596018"/>
                  </a:ext>
                </a:extLst>
              </a:tr>
            </a:tbl>
          </a:graphicData>
        </a:graphic>
      </p:graphicFrame>
      <p:graphicFrame>
        <p:nvGraphicFramePr>
          <p:cNvPr id="13" name="Таблица 12">
            <a:extLst>
              <a:ext uri="{FF2B5EF4-FFF2-40B4-BE49-F238E27FC236}">
                <a16:creationId xmlns:a16="http://schemas.microsoft.com/office/drawing/2014/main" xmlns="" id="{3C266ADE-CECA-8074-1054-B150D5D6F984}"/>
              </a:ext>
            </a:extLst>
          </p:cNvPr>
          <p:cNvGraphicFramePr>
            <a:graphicFrameLocks noGrp="1"/>
          </p:cNvGraphicFramePr>
          <p:nvPr>
            <p:extLst>
              <p:ext uri="{D42A27DB-BD31-4B8C-83A1-F6EECF244321}">
                <p14:modId xmlns:p14="http://schemas.microsoft.com/office/powerpoint/2010/main" val="516303165"/>
              </p:ext>
            </p:extLst>
          </p:nvPr>
        </p:nvGraphicFramePr>
        <p:xfrm>
          <a:off x="7602415" y="2689012"/>
          <a:ext cx="2650588" cy="518160"/>
        </p:xfrm>
        <a:graphic>
          <a:graphicData uri="http://schemas.openxmlformats.org/drawingml/2006/table">
            <a:tbl>
              <a:tblPr firstRow="1" bandRow="1">
                <a:tableStyleId>{5C22544A-7EE6-4342-B048-85BDC9FD1C3A}</a:tableStyleId>
              </a:tblPr>
              <a:tblGrid>
                <a:gridCol w="2650588">
                  <a:extLst>
                    <a:ext uri="{9D8B030D-6E8A-4147-A177-3AD203B41FA5}">
                      <a16:colId xmlns:a16="http://schemas.microsoft.com/office/drawing/2014/main" xmlns="" val="4069931067"/>
                    </a:ext>
                  </a:extLst>
                </a:gridCol>
              </a:tblGrid>
              <a:tr h="370840">
                <a:tc>
                  <a:txBody>
                    <a:bodyPr/>
                    <a:lstStyle/>
                    <a:p>
                      <a:pPr algn="ctr"/>
                      <a:r>
                        <a:rPr lang="ru-RU" sz="2800" dirty="0"/>
                        <a:t>Оценка</a:t>
                      </a:r>
                    </a:p>
                  </a:txBody>
                  <a:tcPr/>
                </a:tc>
                <a:extLst>
                  <a:ext uri="{0D108BD9-81ED-4DB2-BD59-A6C34878D82A}">
                    <a16:rowId xmlns:a16="http://schemas.microsoft.com/office/drawing/2014/main" xmlns="" val="1280596018"/>
                  </a:ext>
                </a:extLst>
              </a:tr>
            </a:tbl>
          </a:graphicData>
        </a:graphic>
      </p:graphicFrame>
      <p:sp>
        <p:nvSpPr>
          <p:cNvPr id="16" name="Стрелка: вниз 15">
            <a:extLst>
              <a:ext uri="{FF2B5EF4-FFF2-40B4-BE49-F238E27FC236}">
                <a16:creationId xmlns:a16="http://schemas.microsoft.com/office/drawing/2014/main" xmlns="" id="{8195610C-3D54-3E84-4984-E867817197B1}"/>
              </a:ext>
            </a:extLst>
          </p:cNvPr>
          <p:cNvSpPr/>
          <p:nvPr/>
        </p:nvSpPr>
        <p:spPr>
          <a:xfrm>
            <a:off x="2710375" y="4811144"/>
            <a:ext cx="484632" cy="5012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Стрелка: вниз 16">
            <a:extLst>
              <a:ext uri="{FF2B5EF4-FFF2-40B4-BE49-F238E27FC236}">
                <a16:creationId xmlns:a16="http://schemas.microsoft.com/office/drawing/2014/main" xmlns="" id="{BFE47E66-CE8F-05DD-CB8F-FC4B6A21F59D}"/>
              </a:ext>
            </a:extLst>
          </p:cNvPr>
          <p:cNvSpPr/>
          <p:nvPr/>
        </p:nvSpPr>
        <p:spPr>
          <a:xfrm>
            <a:off x="2697128" y="3382234"/>
            <a:ext cx="484632" cy="5012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Стрелка: вправо 17">
            <a:extLst>
              <a:ext uri="{FF2B5EF4-FFF2-40B4-BE49-F238E27FC236}">
                <a16:creationId xmlns:a16="http://schemas.microsoft.com/office/drawing/2014/main" xmlns="" id="{3C6AF7DA-271C-0CD8-0D23-1E52E9515E09}"/>
              </a:ext>
            </a:extLst>
          </p:cNvPr>
          <p:cNvSpPr/>
          <p:nvPr/>
        </p:nvSpPr>
        <p:spPr>
          <a:xfrm>
            <a:off x="5328607" y="5443605"/>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Стрелка: вверх 18">
            <a:extLst>
              <a:ext uri="{FF2B5EF4-FFF2-40B4-BE49-F238E27FC236}">
                <a16:creationId xmlns:a16="http://schemas.microsoft.com/office/drawing/2014/main" xmlns="" id="{8B28F7FF-1FCB-04E7-FC0D-02462DB2D221}"/>
              </a:ext>
            </a:extLst>
          </p:cNvPr>
          <p:cNvSpPr/>
          <p:nvPr/>
        </p:nvSpPr>
        <p:spPr>
          <a:xfrm>
            <a:off x="8685393" y="4738274"/>
            <a:ext cx="484632" cy="501232"/>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Стрелка: вверх 19">
            <a:extLst>
              <a:ext uri="{FF2B5EF4-FFF2-40B4-BE49-F238E27FC236}">
                <a16:creationId xmlns:a16="http://schemas.microsoft.com/office/drawing/2014/main" xmlns="" id="{4D5DC555-2BC9-925F-E708-B45772C564F3}"/>
              </a:ext>
            </a:extLst>
          </p:cNvPr>
          <p:cNvSpPr/>
          <p:nvPr/>
        </p:nvSpPr>
        <p:spPr>
          <a:xfrm>
            <a:off x="8685393" y="3296949"/>
            <a:ext cx="484632" cy="592635"/>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093134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xmlns="" id="{FF0BC0EF-B6D6-AD3E-1578-97346E0FE3C7}"/>
              </a:ext>
            </a:extLst>
          </p:cNvPr>
          <p:cNvGraphicFramePr>
            <a:graphicFrameLocks noGrp="1"/>
          </p:cNvGraphicFramePr>
          <p:nvPr>
            <p:extLst>
              <p:ext uri="{D42A27DB-BD31-4B8C-83A1-F6EECF244321}">
                <p14:modId xmlns:p14="http://schemas.microsoft.com/office/powerpoint/2010/main" val="1637629176"/>
              </p:ext>
            </p:extLst>
          </p:nvPr>
        </p:nvGraphicFramePr>
        <p:xfrm>
          <a:off x="3094892" y="2411179"/>
          <a:ext cx="8373403" cy="926254"/>
        </p:xfrm>
        <a:graphic>
          <a:graphicData uri="http://schemas.openxmlformats.org/drawingml/2006/table">
            <a:tbl>
              <a:tblPr firstRow="1" bandRow="1">
                <a:tableStyleId>{5C22544A-7EE6-4342-B048-85BDC9FD1C3A}</a:tableStyleId>
              </a:tblPr>
              <a:tblGrid>
                <a:gridCol w="8373403">
                  <a:extLst>
                    <a:ext uri="{9D8B030D-6E8A-4147-A177-3AD203B41FA5}">
                      <a16:colId xmlns:a16="http://schemas.microsoft.com/office/drawing/2014/main" xmlns="" val="3627499556"/>
                    </a:ext>
                  </a:extLst>
                </a:gridCol>
              </a:tblGrid>
              <a:tr h="9262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2800" b="1" kern="1200" dirty="0">
                          <a:solidFill>
                            <a:schemeClr val="lt1"/>
                          </a:solidFill>
                          <a:effectLst/>
                          <a:latin typeface="+mn-lt"/>
                          <a:ea typeface="+mn-ea"/>
                          <a:cs typeface="+mn-cs"/>
                        </a:rPr>
                        <a:t> найти решение, соответству­ющее данной ситуации</a:t>
                      </a:r>
                      <a:endParaRPr lang="ru-RU" dirty="0"/>
                    </a:p>
                  </a:txBody>
                  <a:tcPr/>
                </a:tc>
                <a:extLst>
                  <a:ext uri="{0D108BD9-81ED-4DB2-BD59-A6C34878D82A}">
                    <a16:rowId xmlns:a16="http://schemas.microsoft.com/office/drawing/2014/main" xmlns="" val="3132892702"/>
                  </a:ext>
                </a:extLst>
              </a:tr>
            </a:tbl>
          </a:graphicData>
        </a:graphic>
      </p:graphicFrame>
      <p:graphicFrame>
        <p:nvGraphicFramePr>
          <p:cNvPr id="5" name="Таблица 4">
            <a:extLst>
              <a:ext uri="{FF2B5EF4-FFF2-40B4-BE49-F238E27FC236}">
                <a16:creationId xmlns:a16="http://schemas.microsoft.com/office/drawing/2014/main" xmlns="" id="{5E563008-20CC-8788-AABB-B6AC419B77EB}"/>
              </a:ext>
            </a:extLst>
          </p:cNvPr>
          <p:cNvGraphicFramePr>
            <a:graphicFrameLocks noGrp="1"/>
          </p:cNvGraphicFramePr>
          <p:nvPr>
            <p:extLst>
              <p:ext uri="{D42A27DB-BD31-4B8C-83A1-F6EECF244321}">
                <p14:modId xmlns:p14="http://schemas.microsoft.com/office/powerpoint/2010/main" val="3554987144"/>
              </p:ext>
            </p:extLst>
          </p:nvPr>
        </p:nvGraphicFramePr>
        <p:xfrm>
          <a:off x="3183987" y="5036361"/>
          <a:ext cx="8373403" cy="1341120"/>
        </p:xfrm>
        <a:graphic>
          <a:graphicData uri="http://schemas.openxmlformats.org/drawingml/2006/table">
            <a:tbl>
              <a:tblPr firstRow="1" bandRow="1">
                <a:tableStyleId>{5C22544A-7EE6-4342-B048-85BDC9FD1C3A}</a:tableStyleId>
              </a:tblPr>
              <a:tblGrid>
                <a:gridCol w="8373403">
                  <a:extLst>
                    <a:ext uri="{9D8B030D-6E8A-4147-A177-3AD203B41FA5}">
                      <a16:colId xmlns:a16="http://schemas.microsoft.com/office/drawing/2014/main" xmlns="" val="3627499556"/>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3200" b="1" kern="1200" dirty="0">
                          <a:solidFill>
                            <a:schemeClr val="lt1"/>
                          </a:solidFill>
                          <a:effectLst/>
                          <a:latin typeface="+mn-lt"/>
                          <a:ea typeface="+mn-ea"/>
                          <a:cs typeface="+mn-cs"/>
                        </a:rPr>
                        <a:t>освоение учащимися способа деятельности и осознание его сущности </a:t>
                      </a:r>
                    </a:p>
                    <a:p>
                      <a:endParaRPr lang="ru-RU" dirty="0"/>
                    </a:p>
                  </a:txBody>
                  <a:tcPr/>
                </a:tc>
                <a:extLst>
                  <a:ext uri="{0D108BD9-81ED-4DB2-BD59-A6C34878D82A}">
                    <a16:rowId xmlns:a16="http://schemas.microsoft.com/office/drawing/2014/main" xmlns="" val="3132892702"/>
                  </a:ext>
                </a:extLst>
              </a:tr>
            </a:tbl>
          </a:graphicData>
        </a:graphic>
      </p:graphicFrame>
      <p:graphicFrame>
        <p:nvGraphicFramePr>
          <p:cNvPr id="6" name="Таблица 5">
            <a:extLst>
              <a:ext uri="{FF2B5EF4-FFF2-40B4-BE49-F238E27FC236}">
                <a16:creationId xmlns:a16="http://schemas.microsoft.com/office/drawing/2014/main" xmlns="" id="{8DB5953C-B19C-CDFD-B5E1-870F80C32CB8}"/>
              </a:ext>
            </a:extLst>
          </p:cNvPr>
          <p:cNvGraphicFramePr>
            <a:graphicFrameLocks noGrp="1"/>
          </p:cNvGraphicFramePr>
          <p:nvPr>
            <p:extLst>
              <p:ext uri="{D42A27DB-BD31-4B8C-83A1-F6EECF244321}">
                <p14:modId xmlns:p14="http://schemas.microsoft.com/office/powerpoint/2010/main" val="492450033"/>
              </p:ext>
            </p:extLst>
          </p:nvPr>
        </p:nvGraphicFramePr>
        <p:xfrm>
          <a:off x="798341" y="1296441"/>
          <a:ext cx="2253175" cy="773854"/>
        </p:xfrm>
        <a:graphic>
          <a:graphicData uri="http://schemas.openxmlformats.org/drawingml/2006/table">
            <a:tbl>
              <a:tblPr firstRow="1" bandRow="1">
                <a:tableStyleId>{5C22544A-7EE6-4342-B048-85BDC9FD1C3A}</a:tableStyleId>
              </a:tblPr>
              <a:tblGrid>
                <a:gridCol w="2253175">
                  <a:extLst>
                    <a:ext uri="{9D8B030D-6E8A-4147-A177-3AD203B41FA5}">
                      <a16:colId xmlns:a16="http://schemas.microsoft.com/office/drawing/2014/main" xmlns="" val="3627499556"/>
                    </a:ext>
                  </a:extLst>
                </a:gridCol>
              </a:tblGrid>
              <a:tr h="7738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1" kern="1200" dirty="0">
                          <a:solidFill>
                            <a:schemeClr val="lt1"/>
                          </a:solidFill>
                          <a:effectLst/>
                          <a:latin typeface="+mn-lt"/>
                          <a:ea typeface="+mn-ea"/>
                          <a:cs typeface="+mn-cs"/>
                        </a:rPr>
                        <a:t> </a:t>
                      </a:r>
                      <a:r>
                        <a:rPr lang="ru-RU" sz="2800" b="1" kern="1200" dirty="0">
                          <a:solidFill>
                            <a:schemeClr val="lt1"/>
                          </a:solidFill>
                          <a:effectLst/>
                          <a:latin typeface="+mn-lt"/>
                          <a:ea typeface="+mn-ea"/>
                          <a:cs typeface="+mn-cs"/>
                        </a:rPr>
                        <a:t>учащийся</a:t>
                      </a:r>
                      <a:endParaRPr lang="ru-RU" dirty="0"/>
                    </a:p>
                  </a:txBody>
                  <a:tcPr/>
                </a:tc>
                <a:extLst>
                  <a:ext uri="{0D108BD9-81ED-4DB2-BD59-A6C34878D82A}">
                    <a16:rowId xmlns:a16="http://schemas.microsoft.com/office/drawing/2014/main" xmlns="" val="3132892702"/>
                  </a:ext>
                </a:extLst>
              </a:tr>
            </a:tbl>
          </a:graphicData>
        </a:graphic>
      </p:graphicFrame>
      <p:graphicFrame>
        <p:nvGraphicFramePr>
          <p:cNvPr id="7" name="Таблица 6">
            <a:extLst>
              <a:ext uri="{FF2B5EF4-FFF2-40B4-BE49-F238E27FC236}">
                <a16:creationId xmlns:a16="http://schemas.microsoft.com/office/drawing/2014/main" xmlns="" id="{872AB720-77EF-D979-858F-23AADD0AEEA7}"/>
              </a:ext>
            </a:extLst>
          </p:cNvPr>
          <p:cNvGraphicFramePr>
            <a:graphicFrameLocks noGrp="1"/>
          </p:cNvGraphicFramePr>
          <p:nvPr>
            <p:extLst>
              <p:ext uri="{D42A27DB-BD31-4B8C-83A1-F6EECF244321}">
                <p14:modId xmlns:p14="http://schemas.microsoft.com/office/powerpoint/2010/main" val="894007924"/>
              </p:ext>
            </p:extLst>
          </p:nvPr>
        </p:nvGraphicFramePr>
        <p:xfrm>
          <a:off x="841717" y="3787177"/>
          <a:ext cx="2253175" cy="773853"/>
        </p:xfrm>
        <a:graphic>
          <a:graphicData uri="http://schemas.openxmlformats.org/drawingml/2006/table">
            <a:tbl>
              <a:tblPr firstRow="1" bandRow="1">
                <a:tableStyleId>{5C22544A-7EE6-4342-B048-85BDC9FD1C3A}</a:tableStyleId>
              </a:tblPr>
              <a:tblGrid>
                <a:gridCol w="2253175">
                  <a:extLst>
                    <a:ext uri="{9D8B030D-6E8A-4147-A177-3AD203B41FA5}">
                      <a16:colId xmlns:a16="http://schemas.microsoft.com/office/drawing/2014/main" xmlns="" val="3627499556"/>
                    </a:ext>
                  </a:extLst>
                </a:gridCol>
              </a:tblGrid>
              <a:tr h="7738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1" kern="1200" dirty="0">
                          <a:solidFill>
                            <a:schemeClr val="lt1"/>
                          </a:solidFill>
                          <a:effectLst/>
                          <a:latin typeface="+mn-lt"/>
                          <a:ea typeface="+mn-ea"/>
                          <a:cs typeface="+mn-cs"/>
                        </a:rPr>
                        <a:t> </a:t>
                      </a:r>
                      <a:r>
                        <a:rPr lang="ru-RU" sz="3200" b="1" kern="1200" dirty="0">
                          <a:solidFill>
                            <a:schemeClr val="lt1"/>
                          </a:solidFill>
                          <a:effectLst/>
                          <a:latin typeface="+mn-lt"/>
                          <a:ea typeface="+mn-ea"/>
                          <a:cs typeface="+mn-cs"/>
                        </a:rPr>
                        <a:t>учитель</a:t>
                      </a:r>
                      <a:endParaRPr lang="ru-RU" dirty="0"/>
                    </a:p>
                  </a:txBody>
                  <a:tcPr/>
                </a:tc>
                <a:extLst>
                  <a:ext uri="{0D108BD9-81ED-4DB2-BD59-A6C34878D82A}">
                    <a16:rowId xmlns:a16="http://schemas.microsoft.com/office/drawing/2014/main" xmlns="" val="3132892702"/>
                  </a:ext>
                </a:extLst>
              </a:tr>
            </a:tbl>
          </a:graphicData>
        </a:graphic>
      </p:graphicFrame>
      <p:sp>
        <p:nvSpPr>
          <p:cNvPr id="8" name="Заголовок 1">
            <a:extLst>
              <a:ext uri="{FF2B5EF4-FFF2-40B4-BE49-F238E27FC236}">
                <a16:creationId xmlns:a16="http://schemas.microsoft.com/office/drawing/2014/main" xmlns="" id="{5280BE16-CD04-714F-77DB-1A7AFA669094}"/>
              </a:ext>
            </a:extLst>
          </p:cNvPr>
          <p:cNvSpPr>
            <a:spLocks noGrp="1"/>
          </p:cNvSpPr>
          <p:nvPr>
            <p:ph type="title"/>
          </p:nvPr>
        </p:nvSpPr>
        <p:spPr>
          <a:xfrm>
            <a:off x="3864901" y="617501"/>
            <a:ext cx="7011573" cy="629476"/>
          </a:xfrm>
        </p:spPr>
        <p:txBody>
          <a:bodyPr>
            <a:normAutofit fontScale="90000"/>
          </a:bodyPr>
          <a:lstStyle/>
          <a:p>
            <a:r>
              <a:rPr lang="ru-RU" sz="3600" i="1" dirty="0">
                <a:solidFill>
                  <a:srgbClr val="000000"/>
                </a:solidFill>
                <a:effectLst/>
                <a:latin typeface="Times New Roman" panose="02020603050405020304" pitchFamily="18" charset="0"/>
                <a:ea typeface="Batang" panose="02030600000101010101" pitchFamily="18" charset="-127"/>
              </a:rPr>
              <a:t>Ситуационные задачи</a:t>
            </a:r>
            <a:r>
              <a:rPr lang="ru-RU" sz="3600" dirty="0">
                <a:solidFill>
                  <a:srgbClr val="000000"/>
                </a:solidFill>
                <a:effectLst/>
                <a:latin typeface="Times New Roman" panose="02020603050405020304" pitchFamily="18" charset="0"/>
                <a:ea typeface="Batang" panose="02030600000101010101" pitchFamily="18" charset="-127"/>
              </a:rPr>
              <a:t> </a:t>
            </a:r>
            <a:br>
              <a:rPr lang="ru-RU" sz="3600" dirty="0">
                <a:solidFill>
                  <a:srgbClr val="000000"/>
                </a:solidFill>
                <a:effectLst/>
                <a:latin typeface="Times New Roman" panose="02020603050405020304" pitchFamily="18" charset="0"/>
                <a:ea typeface="Batang" panose="02030600000101010101" pitchFamily="18" charset="-127"/>
              </a:rPr>
            </a:br>
            <a:r>
              <a:rPr lang="ru-RU" sz="3600" dirty="0">
                <a:solidFill>
                  <a:srgbClr val="000000"/>
                </a:solidFill>
                <a:effectLst/>
                <a:latin typeface="Times New Roman" panose="02020603050405020304" pitchFamily="18" charset="0"/>
                <a:ea typeface="Batang" panose="02030600000101010101" pitchFamily="18" charset="-127"/>
              </a:rPr>
              <a:t>                                          – цели:</a:t>
            </a:r>
            <a:r>
              <a:rPr lang="ru-RU" sz="1800" dirty="0">
                <a:effectLst/>
                <a:latin typeface="Times New Roman" panose="02020603050405020304" pitchFamily="18" charset="0"/>
                <a:ea typeface="Batang" panose="02030600000101010101" pitchFamily="18" charset="-127"/>
              </a:rPr>
              <a:t/>
            </a:r>
            <a:br>
              <a:rPr lang="ru-RU" sz="1800" dirty="0">
                <a:effectLst/>
                <a:latin typeface="Times New Roman" panose="02020603050405020304" pitchFamily="18" charset="0"/>
                <a:ea typeface="Batang" panose="02030600000101010101" pitchFamily="18" charset="-127"/>
              </a:rPr>
            </a:br>
            <a:endParaRPr lang="ru-RU" dirty="0"/>
          </a:p>
        </p:txBody>
      </p:sp>
    </p:spTree>
    <p:extLst>
      <p:ext uri="{BB962C8B-B14F-4D97-AF65-F5344CB8AC3E}">
        <p14:creationId xmlns:p14="http://schemas.microsoft.com/office/powerpoint/2010/main" val="1857120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8AC3C95-AD24-3489-2F27-80868EDA0EAD}"/>
              </a:ext>
            </a:extLst>
          </p:cNvPr>
          <p:cNvSpPr>
            <a:spLocks noGrp="1"/>
          </p:cNvSpPr>
          <p:nvPr>
            <p:ph type="title"/>
          </p:nvPr>
        </p:nvSpPr>
        <p:spPr>
          <a:xfrm>
            <a:off x="838200" y="365126"/>
            <a:ext cx="10515600" cy="895070"/>
          </a:xfrm>
        </p:spPr>
        <p:txBody>
          <a:bodyPr/>
          <a:lstStyle/>
          <a:p>
            <a:r>
              <a:rPr lang="ru-RU" i="1" kern="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Модель ситуаци­онной за</a:t>
            </a:r>
            <a:r>
              <a:rPr lang="ru-RU" kern="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дачи </a:t>
            </a:r>
            <a:endParaRPr lang="ru-RU" dirty="0"/>
          </a:p>
        </p:txBody>
      </p:sp>
      <p:graphicFrame>
        <p:nvGraphicFramePr>
          <p:cNvPr id="4" name="Таблица 3">
            <a:extLst>
              <a:ext uri="{FF2B5EF4-FFF2-40B4-BE49-F238E27FC236}">
                <a16:creationId xmlns:a16="http://schemas.microsoft.com/office/drawing/2014/main" xmlns="" id="{21448EB0-1622-614D-ECC6-4156D7851873}"/>
              </a:ext>
            </a:extLst>
          </p:cNvPr>
          <p:cNvGraphicFramePr>
            <a:graphicFrameLocks noGrp="1"/>
          </p:cNvGraphicFramePr>
          <p:nvPr>
            <p:extLst>
              <p:ext uri="{D42A27DB-BD31-4B8C-83A1-F6EECF244321}">
                <p14:modId xmlns:p14="http://schemas.microsoft.com/office/powerpoint/2010/main" val="4276854585"/>
              </p:ext>
            </p:extLst>
          </p:nvPr>
        </p:nvGraphicFramePr>
        <p:xfrm>
          <a:off x="838200" y="1466777"/>
          <a:ext cx="3409656" cy="518160"/>
        </p:xfrm>
        <a:graphic>
          <a:graphicData uri="http://schemas.openxmlformats.org/drawingml/2006/table">
            <a:tbl>
              <a:tblPr firstRow="1" bandRow="1">
                <a:tableStyleId>{5C22544A-7EE6-4342-B048-85BDC9FD1C3A}</a:tableStyleId>
              </a:tblPr>
              <a:tblGrid>
                <a:gridCol w="3409656">
                  <a:extLst>
                    <a:ext uri="{9D8B030D-6E8A-4147-A177-3AD203B41FA5}">
                      <a16:colId xmlns:a16="http://schemas.microsoft.com/office/drawing/2014/main" xmlns="" val="4069931067"/>
                    </a:ext>
                  </a:extLst>
                </a:gridCol>
              </a:tblGrid>
              <a:tr h="370840">
                <a:tc>
                  <a:txBody>
                    <a:bodyPr/>
                    <a:lstStyle/>
                    <a:p>
                      <a:r>
                        <a:rPr lang="ru-RU" sz="2800" dirty="0"/>
                        <a:t>Название задания</a:t>
                      </a:r>
                    </a:p>
                  </a:txBody>
                  <a:tcPr/>
                </a:tc>
                <a:extLst>
                  <a:ext uri="{0D108BD9-81ED-4DB2-BD59-A6C34878D82A}">
                    <a16:rowId xmlns:a16="http://schemas.microsoft.com/office/drawing/2014/main" xmlns="" val="1280596018"/>
                  </a:ext>
                </a:extLst>
              </a:tr>
            </a:tbl>
          </a:graphicData>
        </a:graphic>
      </p:graphicFrame>
      <p:graphicFrame>
        <p:nvGraphicFramePr>
          <p:cNvPr id="5" name="Таблица 4">
            <a:extLst>
              <a:ext uri="{FF2B5EF4-FFF2-40B4-BE49-F238E27FC236}">
                <a16:creationId xmlns:a16="http://schemas.microsoft.com/office/drawing/2014/main" xmlns="" id="{75CF5064-6192-1A7A-6A8A-72588E9753DF}"/>
              </a:ext>
            </a:extLst>
          </p:cNvPr>
          <p:cNvGraphicFramePr>
            <a:graphicFrameLocks noGrp="1"/>
          </p:cNvGraphicFramePr>
          <p:nvPr>
            <p:extLst>
              <p:ext uri="{D42A27DB-BD31-4B8C-83A1-F6EECF244321}">
                <p14:modId xmlns:p14="http://schemas.microsoft.com/office/powerpoint/2010/main" val="4125691219"/>
              </p:ext>
            </p:extLst>
          </p:nvPr>
        </p:nvGraphicFramePr>
        <p:xfrm>
          <a:off x="1450730" y="2320844"/>
          <a:ext cx="7876150" cy="518160"/>
        </p:xfrm>
        <a:graphic>
          <a:graphicData uri="http://schemas.openxmlformats.org/drawingml/2006/table">
            <a:tbl>
              <a:tblPr firstRow="1" bandRow="1">
                <a:tableStyleId>{5C22544A-7EE6-4342-B048-85BDC9FD1C3A}</a:tableStyleId>
              </a:tblPr>
              <a:tblGrid>
                <a:gridCol w="7876150">
                  <a:extLst>
                    <a:ext uri="{9D8B030D-6E8A-4147-A177-3AD203B41FA5}">
                      <a16:colId xmlns:a16="http://schemas.microsoft.com/office/drawing/2014/main" xmlns="" val="4069931067"/>
                    </a:ext>
                  </a:extLst>
                </a:gridCol>
              </a:tblGrid>
              <a:tr h="370840">
                <a:tc>
                  <a:txBody>
                    <a:bodyPr/>
                    <a:lstStyle/>
                    <a:p>
                      <a:pPr marL="0" indent="0">
                        <a:buNone/>
                      </a:pPr>
                      <a:r>
                        <a:rPr lang="ru-RU" sz="2800" i="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личностно-значимый познавательный вопрос </a:t>
                      </a:r>
                    </a:p>
                  </a:txBody>
                  <a:tcPr/>
                </a:tc>
                <a:extLst>
                  <a:ext uri="{0D108BD9-81ED-4DB2-BD59-A6C34878D82A}">
                    <a16:rowId xmlns:a16="http://schemas.microsoft.com/office/drawing/2014/main" xmlns="" val="1280596018"/>
                  </a:ext>
                </a:extLst>
              </a:tr>
            </a:tbl>
          </a:graphicData>
        </a:graphic>
      </p:graphicFrame>
      <p:graphicFrame>
        <p:nvGraphicFramePr>
          <p:cNvPr id="6" name="Таблица 5">
            <a:extLst>
              <a:ext uri="{FF2B5EF4-FFF2-40B4-BE49-F238E27FC236}">
                <a16:creationId xmlns:a16="http://schemas.microsoft.com/office/drawing/2014/main" xmlns="" id="{5240F34B-61D7-2F97-7C48-FA135FD9E214}"/>
              </a:ext>
            </a:extLst>
          </p:cNvPr>
          <p:cNvGraphicFramePr>
            <a:graphicFrameLocks noGrp="1"/>
          </p:cNvGraphicFramePr>
          <p:nvPr>
            <p:extLst>
              <p:ext uri="{D42A27DB-BD31-4B8C-83A1-F6EECF244321}">
                <p14:modId xmlns:p14="http://schemas.microsoft.com/office/powerpoint/2010/main" val="1862979855"/>
              </p:ext>
            </p:extLst>
          </p:nvPr>
        </p:nvGraphicFramePr>
        <p:xfrm>
          <a:off x="2198663" y="3213852"/>
          <a:ext cx="8788206" cy="1371600"/>
        </p:xfrm>
        <a:graphic>
          <a:graphicData uri="http://schemas.openxmlformats.org/drawingml/2006/table">
            <a:tbl>
              <a:tblPr firstRow="1" bandRow="1">
                <a:tableStyleId>{5C22544A-7EE6-4342-B048-85BDC9FD1C3A}</a:tableStyleId>
              </a:tblPr>
              <a:tblGrid>
                <a:gridCol w="8788206">
                  <a:extLst>
                    <a:ext uri="{9D8B030D-6E8A-4147-A177-3AD203B41FA5}">
                      <a16:colId xmlns:a16="http://schemas.microsoft.com/office/drawing/2014/main" xmlns="" val="4069931067"/>
                    </a:ext>
                  </a:extLst>
                </a:gridCol>
              </a:tblGrid>
              <a:tr h="370840">
                <a:tc>
                  <a:txBody>
                    <a:bodyPr/>
                    <a:lstStyle/>
                    <a:p>
                      <a:pPr marL="0" indent="0">
                        <a:buNone/>
                      </a:pPr>
                      <a:r>
                        <a:rPr lang="ru-RU" sz="28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информация по данному вопросу, представленная в разнообразном виде </a:t>
                      </a:r>
                      <a:r>
                        <a:rPr lang="ru-RU" sz="2800" i="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(текст, табли­ца, график, статистические данные и т. д.) </a:t>
                      </a:r>
                    </a:p>
                  </a:txBody>
                  <a:tcPr/>
                </a:tc>
                <a:extLst>
                  <a:ext uri="{0D108BD9-81ED-4DB2-BD59-A6C34878D82A}">
                    <a16:rowId xmlns:a16="http://schemas.microsoft.com/office/drawing/2014/main" xmlns="" val="1280596018"/>
                  </a:ext>
                </a:extLst>
              </a:tr>
            </a:tbl>
          </a:graphicData>
        </a:graphic>
      </p:graphicFrame>
      <p:graphicFrame>
        <p:nvGraphicFramePr>
          <p:cNvPr id="7" name="Таблица 6">
            <a:extLst>
              <a:ext uri="{FF2B5EF4-FFF2-40B4-BE49-F238E27FC236}">
                <a16:creationId xmlns:a16="http://schemas.microsoft.com/office/drawing/2014/main" xmlns="" id="{5454B0CA-AD9B-DB41-43A4-3479DBDE7F19}"/>
              </a:ext>
            </a:extLst>
          </p:cNvPr>
          <p:cNvGraphicFramePr>
            <a:graphicFrameLocks noGrp="1"/>
          </p:cNvGraphicFramePr>
          <p:nvPr>
            <p:extLst>
              <p:ext uri="{D42A27DB-BD31-4B8C-83A1-F6EECF244321}">
                <p14:modId xmlns:p14="http://schemas.microsoft.com/office/powerpoint/2010/main" val="3087507644"/>
              </p:ext>
            </p:extLst>
          </p:nvPr>
        </p:nvGraphicFramePr>
        <p:xfrm>
          <a:off x="2962422" y="4960300"/>
          <a:ext cx="8391378" cy="518160"/>
        </p:xfrm>
        <a:graphic>
          <a:graphicData uri="http://schemas.openxmlformats.org/drawingml/2006/table">
            <a:tbl>
              <a:tblPr firstRow="1" bandRow="1">
                <a:tableStyleId>{5C22544A-7EE6-4342-B048-85BDC9FD1C3A}</a:tableStyleId>
              </a:tblPr>
              <a:tblGrid>
                <a:gridCol w="8391378">
                  <a:extLst>
                    <a:ext uri="{9D8B030D-6E8A-4147-A177-3AD203B41FA5}">
                      <a16:colId xmlns:a16="http://schemas.microsoft.com/office/drawing/2014/main" xmlns="" val="4069931067"/>
                    </a:ext>
                  </a:extLst>
                </a:gridCol>
              </a:tblGrid>
              <a:tr h="370840">
                <a:tc>
                  <a:txBody>
                    <a:bodyPr/>
                    <a:lstStyle/>
                    <a:p>
                      <a:r>
                        <a:rPr lang="ru-RU" sz="28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задания на работу с данной информацией</a:t>
                      </a:r>
                      <a:endParaRPr lang="ru-RU" sz="2800" dirty="0">
                        <a:solidFill>
                          <a:schemeClr val="bg1"/>
                        </a:solidFill>
                      </a:endParaRPr>
                    </a:p>
                  </a:txBody>
                  <a:tcPr/>
                </a:tc>
                <a:extLst>
                  <a:ext uri="{0D108BD9-81ED-4DB2-BD59-A6C34878D82A}">
                    <a16:rowId xmlns:a16="http://schemas.microsoft.com/office/drawing/2014/main" xmlns="" val="1280596018"/>
                  </a:ext>
                </a:extLst>
              </a:tr>
            </a:tbl>
          </a:graphicData>
        </a:graphic>
      </p:graphicFrame>
      <p:graphicFrame>
        <p:nvGraphicFramePr>
          <p:cNvPr id="10" name="Таблица 9">
            <a:extLst>
              <a:ext uri="{FF2B5EF4-FFF2-40B4-BE49-F238E27FC236}">
                <a16:creationId xmlns:a16="http://schemas.microsoft.com/office/drawing/2014/main" xmlns="" id="{1503802D-A2B2-D932-44ED-1B893F74F923}"/>
              </a:ext>
            </a:extLst>
          </p:cNvPr>
          <p:cNvGraphicFramePr>
            <a:graphicFrameLocks noGrp="1"/>
          </p:cNvGraphicFramePr>
          <p:nvPr>
            <p:extLst>
              <p:ext uri="{D42A27DB-BD31-4B8C-83A1-F6EECF244321}">
                <p14:modId xmlns:p14="http://schemas.microsoft.com/office/powerpoint/2010/main" val="2554933180"/>
              </p:ext>
            </p:extLst>
          </p:nvPr>
        </p:nvGraphicFramePr>
        <p:xfrm>
          <a:off x="3577884" y="5685041"/>
          <a:ext cx="8391378" cy="518160"/>
        </p:xfrm>
        <a:graphic>
          <a:graphicData uri="http://schemas.openxmlformats.org/drawingml/2006/table">
            <a:tbl>
              <a:tblPr firstRow="1" bandRow="1">
                <a:tableStyleId>{5C22544A-7EE6-4342-B048-85BDC9FD1C3A}</a:tableStyleId>
              </a:tblPr>
              <a:tblGrid>
                <a:gridCol w="8391378">
                  <a:extLst>
                    <a:ext uri="{9D8B030D-6E8A-4147-A177-3AD203B41FA5}">
                      <a16:colId xmlns:a16="http://schemas.microsoft.com/office/drawing/2014/main" xmlns="" val="4069931067"/>
                    </a:ext>
                  </a:extLst>
                </a:gridCol>
              </a:tblGrid>
              <a:tr h="370840">
                <a:tc>
                  <a:txBody>
                    <a:bodyPr/>
                    <a:lstStyle/>
                    <a:p>
                      <a:r>
                        <a:rPr lang="ru-RU" sz="2800" i="1" kern="0" dirty="0">
                          <a:solidFill>
                            <a:schemeClr val="bg1"/>
                          </a:solidFill>
                          <a:effectLst/>
                          <a:latin typeface="+mn-lt"/>
                          <a:ea typeface="Times New Roman" panose="02020603050405020304" pitchFamily="18" charset="0"/>
                          <a:cs typeface="Times New Roman" panose="02020603050405020304" pitchFamily="18" charset="0"/>
                        </a:rPr>
                        <a:t>итоговый ответ на личностно-значимый вопрос </a:t>
                      </a:r>
                      <a:endParaRPr lang="ru-RU" sz="2800" dirty="0">
                        <a:solidFill>
                          <a:schemeClr val="bg1"/>
                        </a:solidFill>
                        <a:latin typeface="+mn-lt"/>
                      </a:endParaRPr>
                    </a:p>
                  </a:txBody>
                  <a:tcPr/>
                </a:tc>
                <a:extLst>
                  <a:ext uri="{0D108BD9-81ED-4DB2-BD59-A6C34878D82A}">
                    <a16:rowId xmlns:a16="http://schemas.microsoft.com/office/drawing/2014/main" xmlns="" val="1280596018"/>
                  </a:ext>
                </a:extLst>
              </a:tr>
            </a:tbl>
          </a:graphicData>
        </a:graphic>
      </p:graphicFrame>
    </p:spTree>
    <p:extLst>
      <p:ext uri="{BB962C8B-B14F-4D97-AF65-F5344CB8AC3E}">
        <p14:creationId xmlns:p14="http://schemas.microsoft.com/office/powerpoint/2010/main" val="4032272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36B3137-9B9D-72E1-4F8C-D7D1AA9F238A}"/>
              </a:ext>
            </a:extLst>
          </p:cNvPr>
          <p:cNvSpPr>
            <a:spLocks noGrp="1"/>
          </p:cNvSpPr>
          <p:nvPr>
            <p:ph type="title"/>
          </p:nvPr>
        </p:nvSpPr>
        <p:spPr/>
        <p:txBody>
          <a:bodyPr>
            <a:normAutofit/>
          </a:bodyPr>
          <a:lstStyle/>
          <a:p>
            <a:r>
              <a:rPr lang="ru-RU" sz="4000" i="1" dirty="0">
                <a:latin typeface="Times New Roman" panose="02020603050405020304" pitchFamily="18" charset="0"/>
                <a:ea typeface="Calibri" panose="020F0502020204030204" pitchFamily="34" charset="0"/>
              </a:rPr>
              <a:t>С</a:t>
            </a:r>
            <a:r>
              <a:rPr lang="ru-RU" sz="4000" i="1" dirty="0">
                <a:effectLst/>
                <a:latin typeface="Times New Roman" panose="02020603050405020304" pitchFamily="18" charset="0"/>
                <a:ea typeface="Calibri" panose="020F0502020204030204" pitchFamily="34" charset="0"/>
              </a:rPr>
              <a:t>итуационные задачи</a:t>
            </a:r>
            <a:r>
              <a:rPr lang="ru-RU" sz="4000" dirty="0">
                <a:effectLst/>
                <a:latin typeface="Times New Roman" panose="02020603050405020304" pitchFamily="18" charset="0"/>
                <a:ea typeface="Calibri" panose="020F0502020204030204" pitchFamily="34" charset="0"/>
              </a:rPr>
              <a:t> способствуют: </a:t>
            </a:r>
            <a:endParaRPr lang="ru-RU" sz="8000" dirty="0"/>
          </a:p>
        </p:txBody>
      </p:sp>
      <p:sp>
        <p:nvSpPr>
          <p:cNvPr id="3" name="Объект 2">
            <a:extLst>
              <a:ext uri="{FF2B5EF4-FFF2-40B4-BE49-F238E27FC236}">
                <a16:creationId xmlns:a16="http://schemas.microsoft.com/office/drawing/2014/main" xmlns="" id="{405B1A8E-E086-2FFC-E41B-9779214C6E64}"/>
              </a:ext>
            </a:extLst>
          </p:cNvPr>
          <p:cNvSpPr>
            <a:spLocks noGrp="1"/>
          </p:cNvSpPr>
          <p:nvPr>
            <p:ph idx="1"/>
          </p:nvPr>
        </p:nvSpPr>
        <p:spPr>
          <a:xfrm>
            <a:off x="1752600" y="1924099"/>
            <a:ext cx="9262403" cy="3801452"/>
          </a:xfrm>
        </p:spPr>
        <p:txBody>
          <a:bodyPr/>
          <a:lstStyle/>
          <a:p>
            <a:r>
              <a:rPr lang="ru-RU" sz="2400" dirty="0">
                <a:effectLst/>
                <a:latin typeface="Times New Roman" panose="02020603050405020304" pitchFamily="18" charset="0"/>
                <a:ea typeface="Calibri" panose="020F0502020204030204" pitchFamily="34" charset="0"/>
              </a:rPr>
              <a:t>Развитию навыков самоорганизации деятельности, </a:t>
            </a:r>
          </a:p>
          <a:p>
            <a:r>
              <a:rPr lang="ru-RU" sz="2400" dirty="0">
                <a:effectLst/>
                <a:latin typeface="Times New Roman" panose="02020603050405020304" pitchFamily="18" charset="0"/>
                <a:ea typeface="Calibri" panose="020F0502020204030204" pitchFamily="34" charset="0"/>
              </a:rPr>
              <a:t>Формированию  умения объяснять явления действительности,</a:t>
            </a:r>
          </a:p>
          <a:p>
            <a:r>
              <a:rPr lang="ru-RU" sz="2400" dirty="0">
                <a:effectLst/>
                <a:latin typeface="Times New Roman" panose="02020603050405020304" pitchFamily="18" charset="0"/>
                <a:ea typeface="Calibri" panose="020F0502020204030204" pitchFamily="34" charset="0"/>
              </a:rPr>
              <a:t> Развити</a:t>
            </a:r>
            <a:r>
              <a:rPr lang="ru-RU" sz="2400" dirty="0">
                <a:latin typeface="Times New Roman" panose="02020603050405020304" pitchFamily="18" charset="0"/>
                <a:ea typeface="Calibri" panose="020F0502020204030204" pitchFamily="34" charset="0"/>
              </a:rPr>
              <a:t>ю </a:t>
            </a:r>
            <a:r>
              <a:rPr lang="ru-RU" sz="2400" dirty="0">
                <a:effectLst/>
                <a:latin typeface="Times New Roman" panose="02020603050405020304" pitchFamily="18" charset="0"/>
                <a:ea typeface="Calibri" panose="020F0502020204030204" pitchFamily="34" charset="0"/>
              </a:rPr>
              <a:t> способ­ности ориентироваться в мире ценностей,</a:t>
            </a:r>
          </a:p>
          <a:p>
            <a:r>
              <a:rPr lang="ru-RU" sz="2400" dirty="0">
                <a:effectLst/>
                <a:latin typeface="Times New Roman" panose="02020603050405020304" pitchFamily="18" charset="0"/>
                <a:ea typeface="Calibri" panose="020F0502020204030204" pitchFamily="34" charset="0"/>
              </a:rPr>
              <a:t> Повышению уровня функциональной грамотности, </a:t>
            </a:r>
          </a:p>
          <a:p>
            <a:r>
              <a:rPr lang="ru-RU" sz="2400" dirty="0">
                <a:latin typeface="Times New Roman" panose="02020603050405020304" pitchFamily="18" charset="0"/>
                <a:ea typeface="Calibri" panose="020F0502020204030204" pitchFamily="34" charset="0"/>
              </a:rPr>
              <a:t>Ф</a:t>
            </a:r>
            <a:r>
              <a:rPr lang="ru-RU" sz="2400" dirty="0">
                <a:effectLst/>
                <a:latin typeface="Times New Roman" panose="02020603050405020304" pitchFamily="18" charset="0"/>
                <a:ea typeface="Calibri" panose="020F0502020204030204" pitchFamily="34" charset="0"/>
              </a:rPr>
              <a:t>ормированию ключевых компетентностей, </a:t>
            </a:r>
          </a:p>
          <a:p>
            <a:r>
              <a:rPr lang="ru-RU" sz="2400" dirty="0">
                <a:latin typeface="Times New Roman" panose="02020603050405020304" pitchFamily="18" charset="0"/>
                <a:ea typeface="Calibri" panose="020F0502020204030204" pitchFamily="34" charset="0"/>
              </a:rPr>
              <a:t>П</a:t>
            </a:r>
            <a:r>
              <a:rPr lang="ru-RU" sz="2400" dirty="0">
                <a:effectLst/>
                <a:latin typeface="Times New Roman" panose="02020603050405020304" pitchFamily="18" charset="0"/>
                <a:ea typeface="Calibri" panose="020F0502020204030204" pitchFamily="34" charset="0"/>
              </a:rPr>
              <a:t>одготовке к профессиональному выбору, </a:t>
            </a:r>
          </a:p>
          <a:p>
            <a:r>
              <a:rPr lang="ru-RU" sz="2400" dirty="0">
                <a:latin typeface="Times New Roman" panose="02020603050405020304" pitchFamily="18" charset="0"/>
                <a:ea typeface="Calibri" panose="020F0502020204030204" pitchFamily="34" charset="0"/>
              </a:rPr>
              <a:t>О</a:t>
            </a:r>
            <a:r>
              <a:rPr lang="ru-RU" sz="2400" dirty="0">
                <a:effectLst/>
                <a:latin typeface="Times New Roman" panose="02020603050405020304" pitchFamily="18" charset="0"/>
                <a:ea typeface="Calibri" panose="020F0502020204030204" pitchFamily="34" charset="0"/>
              </a:rPr>
              <a:t>ри­ентации в ключевых проблемах современной жизни</a:t>
            </a:r>
            <a:endParaRPr lang="ru-RU" dirty="0"/>
          </a:p>
        </p:txBody>
      </p:sp>
    </p:spTree>
    <p:extLst>
      <p:ext uri="{BB962C8B-B14F-4D97-AF65-F5344CB8AC3E}">
        <p14:creationId xmlns:p14="http://schemas.microsoft.com/office/powerpoint/2010/main" val="3427544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xmlns="" id="{E9417732-1401-BFC8-2DA3-74CF4E95C7DE}"/>
              </a:ext>
            </a:extLst>
          </p:cNvPr>
          <p:cNvGraphicFramePr>
            <a:graphicFrameLocks noGrp="1"/>
          </p:cNvGraphicFramePr>
          <p:nvPr>
            <p:ph idx="1"/>
            <p:extLst>
              <p:ext uri="{D42A27DB-BD31-4B8C-83A1-F6EECF244321}">
                <p14:modId xmlns:p14="http://schemas.microsoft.com/office/powerpoint/2010/main" val="2241007065"/>
              </p:ext>
            </p:extLst>
          </p:nvPr>
        </p:nvGraphicFramePr>
        <p:xfrm>
          <a:off x="838200" y="2106978"/>
          <a:ext cx="10515600" cy="3182474"/>
        </p:xfrm>
        <a:graphic>
          <a:graphicData uri="http://schemas.openxmlformats.org/drawingml/2006/table">
            <a:tbl>
              <a:tblPr firstRow="1" bandRow="1">
                <a:tableStyleId>{0505E3EF-67EA-436B-97B2-0124C06EBD24}</a:tableStyleId>
              </a:tblPr>
              <a:tblGrid>
                <a:gridCol w="5257800">
                  <a:extLst>
                    <a:ext uri="{9D8B030D-6E8A-4147-A177-3AD203B41FA5}">
                      <a16:colId xmlns:a16="http://schemas.microsoft.com/office/drawing/2014/main" xmlns="" val="1156593821"/>
                    </a:ext>
                  </a:extLst>
                </a:gridCol>
                <a:gridCol w="5257800">
                  <a:extLst>
                    <a:ext uri="{9D8B030D-6E8A-4147-A177-3AD203B41FA5}">
                      <a16:colId xmlns:a16="http://schemas.microsoft.com/office/drawing/2014/main" xmlns="" val="2752922300"/>
                    </a:ext>
                  </a:extLst>
                </a:gridCol>
              </a:tblGrid>
              <a:tr h="731109">
                <a:tc>
                  <a:txBody>
                    <a:bodyPr/>
                    <a:lstStyle/>
                    <a:p>
                      <a:pPr algn="ctr"/>
                      <a:r>
                        <a:rPr lang="ru-RU" sz="2800" dirty="0">
                          <a:latin typeface="Times New Roman" panose="02020603050405020304" pitchFamily="18" charset="0"/>
                          <a:cs typeface="Times New Roman" panose="02020603050405020304" pitchFamily="18" charset="0"/>
                        </a:rPr>
                        <a:t>Учитель </a:t>
                      </a:r>
                    </a:p>
                  </a:txBody>
                  <a:tcPr>
                    <a:solidFill>
                      <a:schemeClr val="accent5">
                        <a:lumMod val="20000"/>
                        <a:lumOff val="80000"/>
                      </a:schemeClr>
                    </a:solidFill>
                  </a:tcPr>
                </a:tc>
                <a:tc>
                  <a:txBody>
                    <a:bodyPr/>
                    <a:lstStyle/>
                    <a:p>
                      <a:pPr algn="ctr"/>
                      <a:r>
                        <a:rPr lang="ru-RU" sz="2800" dirty="0">
                          <a:latin typeface="Times New Roman" panose="02020603050405020304" pitchFamily="18" charset="0"/>
                          <a:cs typeface="Times New Roman" panose="02020603050405020304" pitchFamily="18" charset="0"/>
                        </a:rPr>
                        <a:t>Ученик </a:t>
                      </a:r>
                    </a:p>
                  </a:txBody>
                  <a:tcPr>
                    <a:solidFill>
                      <a:schemeClr val="accent5">
                        <a:lumMod val="20000"/>
                        <a:lumOff val="80000"/>
                      </a:schemeClr>
                    </a:solidFill>
                  </a:tcPr>
                </a:tc>
                <a:extLst>
                  <a:ext uri="{0D108BD9-81ED-4DB2-BD59-A6C34878D82A}">
                    <a16:rowId xmlns:a16="http://schemas.microsoft.com/office/drawing/2014/main" xmlns="" val="4246886784"/>
                  </a:ext>
                </a:extLst>
              </a:tr>
              <a:tr h="645096">
                <a:tc>
                  <a:txBody>
                    <a:bodyPr/>
                    <a:lstStyle/>
                    <a:p>
                      <a:pPr algn="ctr"/>
                      <a:r>
                        <a:rPr lang="ru-RU" sz="2400" dirty="0">
                          <a:latin typeface="Times New Roman" panose="02020603050405020304" pitchFamily="18" charset="0"/>
                          <a:cs typeface="Times New Roman" panose="02020603050405020304" pitchFamily="18" charset="0"/>
                        </a:rPr>
                        <a:t>«знает»</a:t>
                      </a:r>
                    </a:p>
                  </a:txBody>
                  <a:tcPr>
                    <a:solidFill>
                      <a:schemeClr val="accent5">
                        <a:lumMod val="20000"/>
                        <a:lumOff val="80000"/>
                      </a:schemeClr>
                    </a:solidFill>
                  </a:tcPr>
                </a:tc>
                <a:tc>
                  <a:txBody>
                    <a:bodyPr/>
                    <a:lstStyle/>
                    <a:p>
                      <a:pPr algn="ctr"/>
                      <a:r>
                        <a:rPr lang="ru-RU" sz="2400" dirty="0">
                          <a:latin typeface="Times New Roman" panose="02020603050405020304" pitchFamily="18" charset="0"/>
                          <a:cs typeface="Times New Roman" panose="02020603050405020304" pitchFamily="18" charset="0"/>
                        </a:rPr>
                        <a:t>«не знает»</a:t>
                      </a:r>
                    </a:p>
                  </a:txBody>
                  <a:tcPr>
                    <a:solidFill>
                      <a:schemeClr val="accent5">
                        <a:lumMod val="20000"/>
                        <a:lumOff val="80000"/>
                      </a:schemeClr>
                    </a:solidFill>
                  </a:tcPr>
                </a:tc>
                <a:extLst>
                  <a:ext uri="{0D108BD9-81ED-4DB2-BD59-A6C34878D82A}">
                    <a16:rowId xmlns:a16="http://schemas.microsoft.com/office/drawing/2014/main" xmlns="" val="2152851742"/>
                  </a:ext>
                </a:extLst>
              </a:tr>
              <a:tr h="645096">
                <a:tc gridSpan="2">
                  <a:txBody>
                    <a:bodyPr/>
                    <a:lstStyle/>
                    <a:p>
                      <a:pPr algn="ctr"/>
                      <a:r>
                        <a:rPr lang="ru-RU" sz="2400" i="1" dirty="0">
                          <a:latin typeface="Times New Roman" panose="02020603050405020304" pitchFamily="18" charset="0"/>
                          <a:cs typeface="Times New Roman" panose="02020603050405020304" pitchFamily="18" charset="0"/>
                        </a:rPr>
                        <a:t>При решении ситуационной задачи</a:t>
                      </a:r>
                    </a:p>
                  </a:txBody>
                  <a:tcPr>
                    <a:solidFill>
                      <a:schemeClr val="accent5">
                        <a:lumMod val="20000"/>
                        <a:lumOff val="80000"/>
                      </a:schemeClr>
                    </a:solidFill>
                  </a:tcPr>
                </a:tc>
                <a:tc hMerge="1">
                  <a:txBody>
                    <a:bodyPr/>
                    <a:lstStyle/>
                    <a:p>
                      <a:endParaRPr lang="ru-RU" dirty="0"/>
                    </a:p>
                  </a:txBody>
                  <a:tcPr/>
                </a:tc>
                <a:extLst>
                  <a:ext uri="{0D108BD9-81ED-4DB2-BD59-A6C34878D82A}">
                    <a16:rowId xmlns:a16="http://schemas.microsoft.com/office/drawing/2014/main" xmlns="" val="3880200570"/>
                  </a:ext>
                </a:extLst>
              </a:tr>
              <a:tr h="116117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2400" kern="1200" dirty="0">
                          <a:solidFill>
                            <a:schemeClr val="dk1"/>
                          </a:solidFill>
                          <a:effectLst/>
                          <a:latin typeface="Times New Roman" panose="02020603050405020304" pitchFamily="18" charset="0"/>
                          <a:ea typeface="+mn-ea"/>
                          <a:cs typeface="Times New Roman" panose="02020603050405020304" pitchFamily="18" charset="0"/>
                        </a:rPr>
                        <a:t>Равноправные партнеры, которые вместе учатся решать проблемы. </a:t>
                      </a:r>
                    </a:p>
                    <a:p>
                      <a:endParaRPr lang="ru-RU" sz="24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hMerge="1">
                  <a:txBody>
                    <a:bodyPr/>
                    <a:lstStyle/>
                    <a:p>
                      <a:endParaRPr lang="ru-RU" dirty="0"/>
                    </a:p>
                  </a:txBody>
                  <a:tcPr/>
                </a:tc>
                <a:extLst>
                  <a:ext uri="{0D108BD9-81ED-4DB2-BD59-A6C34878D82A}">
                    <a16:rowId xmlns:a16="http://schemas.microsoft.com/office/drawing/2014/main" xmlns="" val="1450614657"/>
                  </a:ext>
                </a:extLst>
              </a:tr>
            </a:tbl>
          </a:graphicData>
        </a:graphic>
      </p:graphicFrame>
    </p:spTree>
    <p:extLst>
      <p:ext uri="{BB962C8B-B14F-4D97-AF65-F5344CB8AC3E}">
        <p14:creationId xmlns:p14="http://schemas.microsoft.com/office/powerpoint/2010/main" val="2120616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AD25CB1-6FB4-B644-CDFE-2B923FBA001E}"/>
              </a:ext>
            </a:extLst>
          </p:cNvPr>
          <p:cNvSpPr>
            <a:spLocks noGrp="1"/>
          </p:cNvSpPr>
          <p:nvPr>
            <p:ph type="title"/>
          </p:nvPr>
        </p:nvSpPr>
        <p:spPr/>
        <p:txBody>
          <a:bodyPr/>
          <a:lstStyle/>
          <a:p>
            <a:r>
              <a:rPr lang="ru-RU" b="1" i="1" dirty="0">
                <a:effectLst>
                  <a:outerShdw blurRad="38100" dist="38100" dir="2700000" algn="tl">
                    <a:srgbClr val="000000">
                      <a:alpha val="43137"/>
                    </a:srgbClr>
                  </a:outerShdw>
                </a:effectLst>
              </a:rPr>
              <a:t>Ситуационные задачи в структуре урока</a:t>
            </a:r>
          </a:p>
        </p:txBody>
      </p:sp>
      <p:sp>
        <p:nvSpPr>
          <p:cNvPr id="3" name="Объект 2">
            <a:extLst>
              <a:ext uri="{FF2B5EF4-FFF2-40B4-BE49-F238E27FC236}">
                <a16:creationId xmlns:a16="http://schemas.microsoft.com/office/drawing/2014/main" xmlns="" id="{5F5BF755-82E3-CD69-41E6-EFB8BDBAB19E}"/>
              </a:ext>
            </a:extLst>
          </p:cNvPr>
          <p:cNvSpPr>
            <a:spLocks noGrp="1"/>
          </p:cNvSpPr>
          <p:nvPr>
            <p:ph idx="1"/>
          </p:nvPr>
        </p:nvSpPr>
        <p:spPr>
          <a:xfrm>
            <a:off x="838200" y="3263705"/>
            <a:ext cx="10515600" cy="2913258"/>
          </a:xfrm>
        </p:spPr>
        <p:txBody>
          <a:bodyPr/>
          <a:lstStyle/>
          <a:p>
            <a:r>
              <a:rPr lang="ru-RU" dirty="0"/>
              <a:t>Две хозяйки готовились к стирке. Первая подогрела воду до 60 градусов и замочила в ней белье, вторая нагрела воду до кипения, прокипятила ее 5 минут, а затем охладила до 60 градусов и только после этого начала стирку. У кого белье лучше отстирается? Каким простым опытом это можно доказать и как объяснить?</a:t>
            </a:r>
          </a:p>
          <a:p>
            <a:endParaRPr lang="ru-RU" dirty="0"/>
          </a:p>
        </p:txBody>
      </p:sp>
      <p:sp>
        <p:nvSpPr>
          <p:cNvPr id="4" name="Заголовок 1">
            <a:extLst>
              <a:ext uri="{FF2B5EF4-FFF2-40B4-BE49-F238E27FC236}">
                <a16:creationId xmlns:a16="http://schemas.microsoft.com/office/drawing/2014/main" xmlns="" id="{E125BDB3-655C-B1D0-FF83-A8A321BEF22E}"/>
              </a:ext>
            </a:extLst>
          </p:cNvPr>
          <p:cNvSpPr txBox="1">
            <a:spLocks/>
          </p:cNvSpPr>
          <p:nvPr/>
        </p:nvSpPr>
        <p:spPr>
          <a:xfrm>
            <a:off x="570914" y="1690688"/>
            <a:ext cx="1162108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4000" dirty="0"/>
              <a:t>- </a:t>
            </a:r>
            <a:r>
              <a:rPr lang="ru-RU" sz="4000" b="1" dirty="0"/>
              <a:t>мотивационный этап </a:t>
            </a:r>
            <a:r>
              <a:rPr lang="ru-RU" sz="4000" dirty="0"/>
              <a:t>(</a:t>
            </a:r>
            <a:r>
              <a:rPr lang="ru-RU" sz="4000" i="1" dirty="0"/>
              <a:t>тема «Жесткость воды»</a:t>
            </a:r>
            <a:r>
              <a:rPr lang="ru-RU" sz="4000" dirty="0"/>
              <a:t>)</a:t>
            </a:r>
          </a:p>
        </p:txBody>
      </p:sp>
    </p:spTree>
    <p:extLst>
      <p:ext uri="{BB962C8B-B14F-4D97-AF65-F5344CB8AC3E}">
        <p14:creationId xmlns:p14="http://schemas.microsoft.com/office/powerpoint/2010/main" val="207749472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385</TotalTime>
  <Words>659</Words>
  <Application>Microsoft Office PowerPoint</Application>
  <PresentationFormat>Широкоэкранный</PresentationFormat>
  <Paragraphs>70</Paragraphs>
  <Slides>17</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17</vt:i4>
      </vt:variant>
    </vt:vector>
  </HeadingPairs>
  <TitlesOfParts>
    <vt:vector size="24" baseType="lpstr">
      <vt:lpstr>Arial</vt:lpstr>
      <vt:lpstr>Batang</vt:lpstr>
      <vt:lpstr>Calibri</vt:lpstr>
      <vt:lpstr>Calibri Light</vt:lpstr>
      <vt:lpstr>PT Sans</vt:lpstr>
      <vt:lpstr>Times New Roman</vt:lpstr>
      <vt:lpstr>Тема Office</vt:lpstr>
      <vt:lpstr>Использование банка ситуационных задач, как механизма оценивания функциональной грамотности учащихся на уроках химии.</vt:lpstr>
      <vt:lpstr>Презентация PowerPoint</vt:lpstr>
      <vt:lpstr>               Специфика ситуационной задачи:   -  носит ярко выраженный практико-ориентированный (иногда даже прагматичный) характер  - для ее решения необходимо конкретное предметное знание  -для решения учащимся требуется знание нескольких учеб­ных предметов  -задача имеет красивое название, отражающее ее смысл.   - обяза­тельный элемент - проблемный вопрос, ко­торый должен быть сформулирован таким образом, чтобы ученику захотелось найти на него ответ. </vt:lpstr>
      <vt:lpstr>Ситуационные задачи - это задачи, позволяющие ученику осваивать интеллектуальные операции последовательно в процессе рабо­ты с информацией: </vt:lpstr>
      <vt:lpstr>Ситуационные задачи                                            – цели: </vt:lpstr>
      <vt:lpstr>Модель ситуаци­онной задачи </vt:lpstr>
      <vt:lpstr>Ситуационные задачи способствуют: </vt:lpstr>
      <vt:lpstr>Презентация PowerPoint</vt:lpstr>
      <vt:lpstr>Ситуационные задачи в структуре урока</vt:lpstr>
      <vt:lpstr>Ситуационные задачи в структуре урока</vt:lpstr>
      <vt:lpstr>Ситуационные задачи в структуре урока</vt:lpstr>
      <vt:lpstr>Ситуационные задачи в структуре урока</vt:lpstr>
      <vt:lpstr>Ситуационные задачи в структуре урока</vt:lpstr>
      <vt:lpstr>Ситуационные задачи в структуре урока</vt:lpstr>
      <vt:lpstr>Ситуационные задачи в структуре урока</vt:lpstr>
      <vt:lpstr>Использование ситуационных задач в образовательном процессе позволяет: </vt:lpstr>
      <vt:lpstr>Успехов в работе!</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Использование банка ситуационных задач, как механизма оценивания функциональной грамотности учащихся на уроках химии.</dc:title>
  <dc:creator>Нина</dc:creator>
  <cp:lastModifiedBy>Сабина Николаевна Садыхова</cp:lastModifiedBy>
  <cp:revision>4</cp:revision>
  <dcterms:created xsi:type="dcterms:W3CDTF">2024-01-10T14:21:35Z</dcterms:created>
  <dcterms:modified xsi:type="dcterms:W3CDTF">2024-01-15T06:04:38Z</dcterms:modified>
</cp:coreProperties>
</file>