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6" r:id="rId11"/>
    <p:sldId id="267" r:id="rId12"/>
    <p:sldId id="269"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78151B-5CB7-48AC-8E04-874EE37948EB}" type="datetimeFigureOut">
              <a:rPr lang="ru-RU" smtClean="0"/>
              <a:t>29.01.2012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8C5E1A-D9E9-4DE1-A4BB-9E2450D7C7D0}"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E8C5E1A-D9E9-4DE1-A4BB-9E2450D7C7D0}" type="slidenum">
              <a:rPr lang="ru-RU" smtClean="0"/>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453218520"/>
      </p:ext>
    </p:extLst>
  </p:cSld>
  <p:clrMapOvr>
    <a:masterClrMapping/>
  </p:clrMapOvr>
  <p:transition spd="slow"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1630147138"/>
      </p:ext>
    </p:extLst>
  </p:cSld>
  <p:clrMapOvr>
    <a:masterClrMapping/>
  </p:clrMapOvr>
  <p:transition spd="slow"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1292172043"/>
      </p:ext>
    </p:extLst>
  </p:cSld>
  <p:clrMapOvr>
    <a:masterClrMapping/>
  </p:clrMapOvr>
  <p:transitio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3076481001"/>
      </p:ext>
    </p:extLst>
  </p:cSld>
  <p:clrMapOvr>
    <a:masterClrMapping/>
  </p:clrMapOvr>
  <p:transition spd="slow"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1014436127"/>
      </p:ext>
    </p:extLst>
  </p:cSld>
  <p:clrMapOvr>
    <a:masterClrMapping/>
  </p:clrMapOvr>
  <p:transition spd="slow"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2528978131"/>
      </p:ext>
    </p:extLst>
  </p:cSld>
  <p:clrMapOvr>
    <a:masterClrMapping/>
  </p:clrMapOvr>
  <p:transitio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3806576166"/>
      </p:ext>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3354741422"/>
      </p:ext>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1697358639"/>
      </p:ext>
    </p:extLst>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1448917162"/>
      </p:ext>
    </p:extLst>
  </p:cSld>
  <p:clrMapOvr>
    <a:masterClrMapping/>
  </p:clrMapOvr>
  <p:transitio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1403C19-6A74-489F-985A-6D4D7160FA49}" type="datetimeFigureOut">
              <a:rPr lang="ru-RU" smtClean="0"/>
              <a:pPr/>
              <a:t>29.01.2012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2075717683"/>
      </p:ext>
    </p:extLst>
  </p:cSld>
  <p:clrMapOvr>
    <a:masterClrMapping/>
  </p:clrMapOvr>
  <p:transition spd="slow"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03C19-6A74-489F-985A-6D4D7160FA49}" type="datetimeFigureOut">
              <a:rPr lang="ru-RU" smtClean="0"/>
              <a:pPr/>
              <a:t>29.01.2012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44CE9-139B-4285-A741-4FD80019E096}" type="slidenum">
              <a:rPr lang="ru-RU" smtClean="0"/>
              <a:pPr/>
              <a:t>‹#›</a:t>
            </a:fld>
            <a:endParaRPr lang="ru-RU"/>
          </a:p>
        </p:txBody>
      </p:sp>
    </p:spTree>
    <p:extLst>
      <p:ext uri="{BB962C8B-B14F-4D97-AF65-F5344CB8AC3E}">
        <p14:creationId xmlns:p14="http://schemas.microsoft.com/office/powerpoint/2010/main" xmlns="" val="3954127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Дом\Рабочий стол\969595710.jpg"/>
          <p:cNvPicPr>
            <a:picLocks noChangeAspect="1" noChangeArrowheads="1"/>
          </p:cNvPicPr>
          <p:nvPr/>
        </p:nvPicPr>
        <p:blipFill>
          <a:blip r:embed="rId2"/>
          <a:srcRect/>
          <a:stretch>
            <a:fillRect/>
          </a:stretch>
        </p:blipFill>
        <p:spPr bwMode="auto">
          <a:xfrm>
            <a:off x="0" y="0"/>
            <a:ext cx="9086413" cy="6858000"/>
          </a:xfrm>
          <a:prstGeom prst="rect">
            <a:avLst/>
          </a:prstGeom>
          <a:noFill/>
        </p:spPr>
      </p:pic>
      <p:sp>
        <p:nvSpPr>
          <p:cNvPr id="2" name="Заголовок 1"/>
          <p:cNvSpPr>
            <a:spLocks noGrp="1"/>
          </p:cNvSpPr>
          <p:nvPr>
            <p:ph type="ctrTitle"/>
          </p:nvPr>
        </p:nvSpPr>
        <p:spPr>
          <a:xfrm>
            <a:off x="1071538" y="1428736"/>
            <a:ext cx="3600448" cy="1928826"/>
          </a:xfrm>
        </p:spPr>
        <p:txBody>
          <a:bodyPr>
            <a:noAutofit/>
          </a:bodyPr>
          <a:lstStyle/>
          <a:p>
            <a:r>
              <a:rPr lang="ru-RU" sz="2800" dirty="0" smtClean="0">
                <a:latin typeface="Bookman Old Style" pitchFamily="18" charset="0"/>
              </a:rPr>
              <a:t>Урок английского </a:t>
            </a:r>
            <a:r>
              <a:rPr lang="ru-RU" sz="2800" dirty="0" smtClean="0">
                <a:latin typeface="Bookman Old Style" pitchFamily="18" charset="0"/>
              </a:rPr>
              <a:t>языка</a:t>
            </a:r>
            <a:br>
              <a:rPr lang="ru-RU" sz="2800" dirty="0" smtClean="0">
                <a:latin typeface="Bookman Old Style" pitchFamily="18" charset="0"/>
              </a:rPr>
            </a:br>
            <a:r>
              <a:rPr lang="ru-RU" sz="2800" dirty="0" smtClean="0">
                <a:latin typeface="Bookman Old Style" pitchFamily="18" charset="0"/>
              </a:rPr>
              <a:t> </a:t>
            </a:r>
            <a:br>
              <a:rPr lang="ru-RU" sz="2800" dirty="0" smtClean="0">
                <a:latin typeface="Bookman Old Style" pitchFamily="18" charset="0"/>
              </a:rPr>
            </a:br>
            <a:r>
              <a:rPr lang="ru-RU" sz="2800" dirty="0" smtClean="0">
                <a:latin typeface="Bookman Old Style" pitchFamily="18" charset="0"/>
              </a:rPr>
              <a:t>7 </a:t>
            </a:r>
            <a:r>
              <a:rPr lang="ru-RU" sz="2800" dirty="0" smtClean="0">
                <a:latin typeface="Bookman Old Style" pitchFamily="18" charset="0"/>
              </a:rPr>
              <a:t>класс</a:t>
            </a:r>
            <a:endParaRPr lang="ru-RU" sz="2800" dirty="0">
              <a:latin typeface="Bookman Old Style" pitchFamily="18" charset="0"/>
            </a:endParaRPr>
          </a:p>
        </p:txBody>
      </p:sp>
      <p:sp>
        <p:nvSpPr>
          <p:cNvPr id="3" name="Подзаголовок 2"/>
          <p:cNvSpPr>
            <a:spLocks noGrp="1"/>
          </p:cNvSpPr>
          <p:nvPr>
            <p:ph type="subTitle" idx="1"/>
          </p:nvPr>
        </p:nvSpPr>
        <p:spPr>
          <a:xfrm>
            <a:off x="4572000" y="1285860"/>
            <a:ext cx="3343276" cy="2357454"/>
          </a:xfrm>
        </p:spPr>
        <p:txBody>
          <a:bodyPr>
            <a:noAutofit/>
          </a:bodyPr>
          <a:lstStyle/>
          <a:p>
            <a:pPr>
              <a:spcBef>
                <a:spcPts val="0"/>
              </a:spcBef>
            </a:pPr>
            <a:r>
              <a:rPr lang="en-US" sz="4800" dirty="0" smtClean="0">
                <a:solidFill>
                  <a:schemeClr val="accent2">
                    <a:lumMod val="75000"/>
                  </a:schemeClr>
                </a:solidFill>
                <a:latin typeface="Lucida Calligraphy" pitchFamily="66" charset="0"/>
              </a:rPr>
              <a:t>”People we are </a:t>
            </a:r>
            <a:r>
              <a:rPr lang="ru-RU" sz="4800" dirty="0" smtClean="0">
                <a:solidFill>
                  <a:schemeClr val="accent2">
                    <a:lumMod val="75000"/>
                  </a:schemeClr>
                </a:solidFill>
                <a:latin typeface="Lucida Calligraphy" pitchFamily="66" charset="0"/>
              </a:rPr>
              <a:t>  </a:t>
            </a:r>
            <a:r>
              <a:rPr lang="en-US" sz="4800" dirty="0" smtClean="0">
                <a:solidFill>
                  <a:schemeClr val="accent2">
                    <a:lumMod val="75000"/>
                  </a:schemeClr>
                </a:solidFill>
                <a:latin typeface="Lucida Calligraphy" pitchFamily="66" charset="0"/>
              </a:rPr>
              <a:t>proud </a:t>
            </a:r>
            <a:r>
              <a:rPr lang="en-US" sz="4800" dirty="0" smtClean="0">
                <a:solidFill>
                  <a:schemeClr val="accent2">
                    <a:lumMod val="75000"/>
                  </a:schemeClr>
                </a:solidFill>
                <a:latin typeface="Lucida Calligraphy" pitchFamily="66" charset="0"/>
              </a:rPr>
              <a:t>of”</a:t>
            </a:r>
            <a:endParaRPr lang="ru-RU" sz="4800" dirty="0">
              <a:solidFill>
                <a:schemeClr val="accent2">
                  <a:lumMod val="75000"/>
                </a:schemeClr>
              </a:solidFill>
              <a:latin typeface="Bookman Old Style" pitchFamily="18" charset="0"/>
            </a:endParaRPr>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1424968083"/>
      </p:ext>
    </p:extLst>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23528" y="332656"/>
            <a:ext cx="8363272" cy="1084982"/>
          </a:xfrm>
        </p:spPr>
        <p:txBody>
          <a:bodyPr>
            <a:normAutofit fontScale="90000"/>
          </a:bodyPr>
          <a:lstStyle/>
          <a:p>
            <a:pPr algn="l"/>
            <a:r>
              <a:rPr lang="en-US" sz="3100" dirty="0" smtClean="0"/>
              <a:t/>
            </a:r>
            <a:br>
              <a:rPr lang="en-US" sz="3100" dirty="0" smtClean="0"/>
            </a:br>
            <a:r>
              <a:rPr lang="en-US" dirty="0" smtClean="0"/>
              <a:t/>
            </a:r>
            <a:br>
              <a:rPr lang="en-US" dirty="0" smtClean="0"/>
            </a:br>
            <a:endParaRPr lang="ru-RU" dirty="0"/>
          </a:p>
        </p:txBody>
      </p:sp>
      <p:sp>
        <p:nvSpPr>
          <p:cNvPr id="3" name="Объект 2"/>
          <p:cNvSpPr>
            <a:spLocks noGrp="1"/>
          </p:cNvSpPr>
          <p:nvPr>
            <p:ph idx="1"/>
          </p:nvPr>
        </p:nvSpPr>
        <p:spPr>
          <a:xfrm>
            <a:off x="457200" y="332656"/>
            <a:ext cx="8686800" cy="6311054"/>
          </a:xfrm>
        </p:spPr>
        <p:txBody>
          <a:bodyPr>
            <a:normAutofit fontScale="85000" lnSpcReduction="20000"/>
          </a:bodyPr>
          <a:lstStyle/>
          <a:p>
            <a:pPr marL="0" indent="0">
              <a:buNone/>
            </a:pPr>
            <a:r>
              <a:rPr lang="en-US" sz="3600" dirty="0" smtClean="0">
                <a:latin typeface="Monotype Corsiva" pitchFamily="66" charset="0"/>
              </a:rPr>
              <a:t>a)</a:t>
            </a:r>
            <a:r>
              <a:rPr lang="en-US" sz="2100" dirty="0" smtClean="0">
                <a:latin typeface="Bookman Old Style" pitchFamily="18" charset="0"/>
              </a:rPr>
              <a:t> </a:t>
            </a:r>
            <a:r>
              <a:rPr lang="en-US" sz="2100" dirty="0" smtClean="0">
                <a:latin typeface="Bookman Old Style" pitchFamily="18" charset="0"/>
              </a:rPr>
              <a:t>Now do a quiz to determine the quickest winner and to improve your spelling. Please take the cards.</a:t>
            </a:r>
          </a:p>
          <a:p>
            <a:pPr marL="0" indent="0">
              <a:buNone/>
            </a:pPr>
            <a:endParaRPr lang="en-US" sz="2100" dirty="0" smtClean="0">
              <a:latin typeface="Bookman Old Style" pitchFamily="18" charset="0"/>
            </a:endParaRPr>
          </a:p>
          <a:p>
            <a:pPr marL="0" indent="0">
              <a:buNone/>
            </a:pPr>
            <a:r>
              <a:rPr lang="en-US" sz="2100" dirty="0" smtClean="0">
                <a:latin typeface="Bookman Old Style" pitchFamily="18" charset="0"/>
                <a:hlinkClick r:id="rId3" action="ppaction://hlinksldjump"/>
              </a:rPr>
              <a:t>1</a:t>
            </a:r>
            <a:r>
              <a:rPr lang="en-US" sz="2100" dirty="0" smtClean="0">
                <a:latin typeface="Bookman Old Style" pitchFamily="18" charset="0"/>
                <a:hlinkClick r:id="rId3" action="ppaction://hlinksldjump"/>
              </a:rPr>
              <a:t>. f, s, a, m, u, o</a:t>
            </a:r>
          </a:p>
          <a:p>
            <a:pPr marL="0" indent="0">
              <a:buNone/>
            </a:pPr>
            <a:r>
              <a:rPr lang="en-US" sz="2100" dirty="0" smtClean="0">
                <a:latin typeface="Bookman Old Style" pitchFamily="18" charset="0"/>
                <a:hlinkClick r:id="rId3" action="ppaction://hlinksldjump"/>
              </a:rPr>
              <a:t>2. a, p, s, c, e                  </a:t>
            </a:r>
          </a:p>
          <a:p>
            <a:pPr marL="0" indent="0">
              <a:buNone/>
            </a:pPr>
            <a:r>
              <a:rPr lang="en-US" sz="2100" dirty="0" smtClean="0">
                <a:latin typeface="Bookman Old Style" pitchFamily="18" charset="0"/>
                <a:hlinkClick r:id="rId3" action="ppaction://hlinksldjump"/>
              </a:rPr>
              <a:t>3. o, u, n, f, d, r, e   </a:t>
            </a:r>
          </a:p>
          <a:p>
            <a:pPr marL="0" indent="0">
              <a:buNone/>
            </a:pPr>
            <a:r>
              <a:rPr lang="en-US" sz="2100" dirty="0" smtClean="0">
                <a:latin typeface="Bookman Old Style" pitchFamily="18" charset="0"/>
                <a:hlinkClick r:id="rId3" action="ppaction://hlinksldjump"/>
              </a:rPr>
              <a:t>4. l, t, </a:t>
            </a:r>
            <a:r>
              <a:rPr lang="en-US" sz="2100" dirty="0" err="1" smtClean="0">
                <a:latin typeface="Bookman Old Style" pitchFamily="18" charset="0"/>
                <a:hlinkClick r:id="rId3" action="ppaction://hlinksldjump"/>
              </a:rPr>
              <a:t>i</a:t>
            </a:r>
            <a:r>
              <a:rPr lang="en-US" sz="2100" dirty="0" smtClean="0">
                <a:latin typeface="Bookman Old Style" pitchFamily="18" charset="0"/>
                <a:hlinkClick r:id="rId3" action="ppaction://hlinksldjump"/>
              </a:rPr>
              <a:t>, h,  f, g </a:t>
            </a:r>
          </a:p>
          <a:p>
            <a:pPr marL="0" indent="0">
              <a:buNone/>
            </a:pPr>
            <a:r>
              <a:rPr lang="en-US" sz="2100" dirty="0" smtClean="0">
                <a:latin typeface="Bookman Old Style" pitchFamily="18" charset="0"/>
                <a:hlinkClick r:id="rId3" action="ppaction://hlinksldjump"/>
              </a:rPr>
              <a:t>5. a, t, r, s, a, t, u, n, o </a:t>
            </a:r>
          </a:p>
          <a:p>
            <a:pPr marL="0" indent="0">
              <a:buNone/>
            </a:pPr>
            <a:r>
              <a:rPr lang="en-US" sz="2100" dirty="0" smtClean="0">
                <a:latin typeface="Bookman Old Style" pitchFamily="18" charset="0"/>
                <a:hlinkClick r:id="rId3" action="ppaction://hlinksldjump"/>
              </a:rPr>
              <a:t>6. </a:t>
            </a:r>
            <a:r>
              <a:rPr lang="en-US" sz="2100" dirty="0" err="1" smtClean="0">
                <a:latin typeface="Bookman Old Style" pitchFamily="18" charset="0"/>
                <a:hlinkClick r:id="rId3" action="ppaction://hlinksldjump"/>
              </a:rPr>
              <a:t>i</a:t>
            </a:r>
            <a:r>
              <a:rPr lang="en-US" sz="2100" dirty="0" smtClean="0">
                <a:latin typeface="Bookman Old Style" pitchFamily="18" charset="0"/>
                <a:hlinkClick r:id="rId3" action="ppaction://hlinksldjump"/>
              </a:rPr>
              <a:t>, t, s, e, s, I, c, n, t  </a:t>
            </a:r>
          </a:p>
          <a:p>
            <a:pPr marL="0" indent="0">
              <a:buNone/>
            </a:pPr>
            <a:r>
              <a:rPr lang="en-US" sz="2100" dirty="0" smtClean="0">
                <a:latin typeface="Bookman Old Style" pitchFamily="18" charset="0"/>
                <a:hlinkClick r:id="rId3" action="ppaction://hlinksldjump"/>
              </a:rPr>
              <a:t>7. c, u, o, t, n, r, y </a:t>
            </a:r>
          </a:p>
          <a:p>
            <a:pPr marL="0" indent="0">
              <a:buNone/>
            </a:pPr>
            <a:r>
              <a:rPr lang="en-US" sz="2100" dirty="0" smtClean="0">
                <a:latin typeface="Bookman Old Style" pitchFamily="18" charset="0"/>
                <a:hlinkClick r:id="rId3" action="ppaction://hlinksldjump"/>
              </a:rPr>
              <a:t>8. </a:t>
            </a:r>
            <a:r>
              <a:rPr lang="en-US" sz="2100" dirty="0" err="1" smtClean="0">
                <a:latin typeface="Bookman Old Style" pitchFamily="18" charset="0"/>
                <a:hlinkClick r:id="rId3" action="ppaction://hlinksldjump"/>
              </a:rPr>
              <a:t>i</a:t>
            </a:r>
            <a:r>
              <a:rPr lang="en-US" sz="2100" dirty="0" smtClean="0">
                <a:latin typeface="Bookman Old Style" pitchFamily="18" charset="0"/>
                <a:hlinkClick r:id="rId3" action="ppaction://hlinksldjump"/>
              </a:rPr>
              <a:t>, t, w, r, e, r    </a:t>
            </a:r>
            <a:endParaRPr lang="en-US" sz="2100" dirty="0" smtClean="0">
              <a:latin typeface="Bookman Old Style" pitchFamily="18" charset="0"/>
            </a:endParaRPr>
          </a:p>
          <a:p>
            <a:pPr marL="0" indent="0">
              <a:buNone/>
            </a:pPr>
            <a:endParaRPr lang="en-US" sz="2100" dirty="0" smtClean="0">
              <a:latin typeface="Bookman Old Style" pitchFamily="18" charset="0"/>
            </a:endParaRPr>
          </a:p>
          <a:p>
            <a:pPr marL="0" indent="0">
              <a:buNone/>
            </a:pPr>
            <a:r>
              <a:rPr lang="en-US" sz="4000" dirty="0" smtClean="0">
                <a:latin typeface="Monotype Corsiva" pitchFamily="66" charset="0"/>
              </a:rPr>
              <a:t>b)</a:t>
            </a:r>
            <a:r>
              <a:rPr lang="en-US" sz="4000" dirty="0" smtClean="0">
                <a:latin typeface="Bookman Old Style" pitchFamily="18" charset="0"/>
              </a:rPr>
              <a:t> </a:t>
            </a:r>
            <a:r>
              <a:rPr lang="en-US" sz="2100" dirty="0" smtClean="0">
                <a:latin typeface="Bookman Old Style" pitchFamily="18" charset="0"/>
              </a:rPr>
              <a:t>Match the two parts </a:t>
            </a:r>
            <a:r>
              <a:rPr lang="en-US" sz="2100" dirty="0" smtClean="0">
                <a:latin typeface="Bookman Old Style" pitchFamily="18" charset="0"/>
              </a:rPr>
              <a:t>and you’ll </a:t>
            </a:r>
            <a:r>
              <a:rPr lang="en-US" sz="2100" dirty="0" smtClean="0">
                <a:latin typeface="Bookman Old Style" pitchFamily="18" charset="0"/>
              </a:rPr>
              <a:t>get the </a:t>
            </a:r>
            <a:r>
              <a:rPr lang="en-US" sz="2100" dirty="0" smtClean="0">
                <a:latin typeface="Bookman Old Style" pitchFamily="18" charset="0"/>
              </a:rPr>
              <a:t>rhyme. Try </a:t>
            </a:r>
            <a:r>
              <a:rPr lang="en-US" sz="2100" dirty="0" smtClean="0">
                <a:latin typeface="Bookman Old Style" pitchFamily="18" charset="0"/>
              </a:rPr>
              <a:t>to guess this famous person. </a:t>
            </a:r>
          </a:p>
          <a:p>
            <a:pPr marL="457200" indent="-457200">
              <a:buAutoNum type="arabicPeriod"/>
            </a:pPr>
            <a:r>
              <a:rPr lang="en-US" sz="2100" dirty="0" smtClean="0">
                <a:latin typeface="Bookman Old Style" pitchFamily="18" charset="0"/>
              </a:rPr>
              <a:t>He </a:t>
            </a:r>
            <a:r>
              <a:rPr lang="en-US" sz="2100" dirty="0" smtClean="0">
                <a:latin typeface="Bookman Old Style" pitchFamily="18" charset="0"/>
              </a:rPr>
              <a:t>is the best                        </a:t>
            </a:r>
            <a:r>
              <a:rPr lang="en-US" sz="2100" dirty="0" smtClean="0">
                <a:latin typeface="Bookman Old Style" pitchFamily="18" charset="0"/>
              </a:rPr>
              <a:t>         a) was a champion many </a:t>
            </a:r>
            <a:r>
              <a:rPr lang="en-US" sz="2100" dirty="0" smtClean="0">
                <a:latin typeface="Bookman Old Style" pitchFamily="18" charset="0"/>
              </a:rPr>
              <a:t>times</a:t>
            </a:r>
            <a:r>
              <a:rPr lang="en-US" sz="2100" dirty="0" smtClean="0">
                <a:latin typeface="Bookman Old Style" pitchFamily="18" charset="0"/>
              </a:rPr>
              <a:t>           </a:t>
            </a:r>
            <a:endParaRPr lang="en-US" sz="2100" dirty="0" smtClean="0">
              <a:latin typeface="Bookman Old Style" pitchFamily="18" charset="0"/>
            </a:endParaRPr>
          </a:p>
          <a:p>
            <a:pPr marL="0" indent="0">
              <a:buNone/>
            </a:pPr>
            <a:r>
              <a:rPr lang="en-US" sz="2100" dirty="0" smtClean="0">
                <a:latin typeface="Bookman Old Style" pitchFamily="18" charset="0"/>
              </a:rPr>
              <a:t>2. The gracious skater on the ice   </a:t>
            </a:r>
            <a:r>
              <a:rPr lang="en-US" sz="2100" dirty="0" smtClean="0">
                <a:latin typeface="Bookman Old Style" pitchFamily="18" charset="0"/>
              </a:rPr>
              <a:t>       </a:t>
            </a:r>
            <a:r>
              <a:rPr lang="en-US" sz="2100" dirty="0" smtClean="0">
                <a:latin typeface="Bookman Old Style" pitchFamily="18" charset="0"/>
              </a:rPr>
              <a:t>b) </a:t>
            </a:r>
            <a:r>
              <a:rPr lang="en-US" sz="2100" dirty="0" smtClean="0">
                <a:latin typeface="Bookman Old Style" pitchFamily="18" charset="0"/>
              </a:rPr>
              <a:t>playing </a:t>
            </a:r>
            <a:r>
              <a:rPr lang="en-US" sz="2100" dirty="0" smtClean="0">
                <a:latin typeface="Bookman Old Style" pitchFamily="18" charset="0"/>
              </a:rPr>
              <a:t>chess</a:t>
            </a:r>
            <a:endParaRPr lang="en-US" sz="2100" dirty="0" smtClean="0">
              <a:latin typeface="Bookman Old Style" pitchFamily="18" charset="0"/>
            </a:endParaRPr>
          </a:p>
          <a:p>
            <a:pPr marL="0" indent="0">
              <a:buNone/>
            </a:pPr>
            <a:r>
              <a:rPr lang="en-US" sz="2100" dirty="0" smtClean="0">
                <a:latin typeface="Bookman Old Style" pitchFamily="18" charset="0"/>
              </a:rPr>
              <a:t>3. A clever person and prudent   </a:t>
            </a:r>
            <a:r>
              <a:rPr lang="en-US" sz="2100" dirty="0" smtClean="0">
                <a:latin typeface="Bookman Old Style" pitchFamily="18" charset="0"/>
              </a:rPr>
              <a:t>          </a:t>
            </a:r>
            <a:r>
              <a:rPr lang="en-US" sz="2100" dirty="0" smtClean="0">
                <a:latin typeface="Bookman Old Style" pitchFamily="18" charset="0"/>
              </a:rPr>
              <a:t>c</a:t>
            </a:r>
            <a:r>
              <a:rPr lang="en-US" sz="2100" dirty="0" smtClean="0">
                <a:latin typeface="Bookman Old Style" pitchFamily="18" charset="0"/>
              </a:rPr>
              <a:t>) every season can </a:t>
            </a:r>
            <a:r>
              <a:rPr lang="en-US" sz="2100" dirty="0" smtClean="0">
                <a:latin typeface="Bookman Old Style" pitchFamily="18" charset="0"/>
              </a:rPr>
              <a:t>create</a:t>
            </a:r>
            <a:endParaRPr lang="en-US" sz="2100" dirty="0" smtClean="0">
              <a:latin typeface="Bookman Old Style" pitchFamily="18" charset="0"/>
            </a:endParaRPr>
          </a:p>
          <a:p>
            <a:pPr marL="0" indent="0">
              <a:buNone/>
            </a:pPr>
            <a:r>
              <a:rPr lang="en-US" sz="2100" dirty="0" smtClean="0">
                <a:latin typeface="Bookman Old Style" pitchFamily="18" charset="0"/>
              </a:rPr>
              <a:t>4.  She sings with such éclat    </a:t>
            </a:r>
            <a:r>
              <a:rPr lang="en-US" sz="2100" dirty="0" smtClean="0">
                <a:latin typeface="Bookman Old Style" pitchFamily="18" charset="0"/>
              </a:rPr>
              <a:t>           </a:t>
            </a:r>
            <a:r>
              <a:rPr lang="en-US" sz="2100" dirty="0" smtClean="0">
                <a:latin typeface="Bookman Old Style" pitchFamily="18" charset="0"/>
              </a:rPr>
              <a:t> d) </a:t>
            </a:r>
            <a:r>
              <a:rPr lang="en-US" sz="2100" dirty="0" smtClean="0">
                <a:latin typeface="Bookman Old Style" pitchFamily="18" charset="0"/>
              </a:rPr>
              <a:t>the Russian mister </a:t>
            </a:r>
            <a:r>
              <a:rPr lang="en-US" sz="2100" dirty="0" smtClean="0">
                <a:latin typeface="Bookman Old Style" pitchFamily="18" charset="0"/>
              </a:rPr>
              <a:t>president</a:t>
            </a:r>
            <a:endParaRPr lang="en-US" sz="2100" dirty="0" smtClean="0">
              <a:latin typeface="Bookman Old Style" pitchFamily="18" charset="0"/>
            </a:endParaRPr>
          </a:p>
          <a:p>
            <a:pPr marL="0" indent="0">
              <a:buNone/>
            </a:pPr>
            <a:r>
              <a:rPr lang="en-US" sz="2100" dirty="0" smtClean="0">
                <a:latin typeface="Bookman Old Style" pitchFamily="18" charset="0"/>
              </a:rPr>
              <a:t>5. Striking clothes up- </a:t>
            </a:r>
            <a:r>
              <a:rPr lang="en-US" sz="2100" dirty="0" smtClean="0">
                <a:latin typeface="Bookman Old Style" pitchFamily="18" charset="0"/>
              </a:rPr>
              <a:t>to-date              </a:t>
            </a:r>
            <a:r>
              <a:rPr lang="en-US" sz="2100" dirty="0" smtClean="0">
                <a:latin typeface="Bookman Old Style" pitchFamily="18" charset="0"/>
              </a:rPr>
              <a:t>e</a:t>
            </a:r>
            <a:r>
              <a:rPr lang="en-US" sz="2100" dirty="0" smtClean="0">
                <a:latin typeface="Bookman Old Style" pitchFamily="18" charset="0"/>
              </a:rPr>
              <a:t>) the legend </a:t>
            </a:r>
            <a:r>
              <a:rPr lang="en-US" sz="2100" dirty="0" err="1" smtClean="0">
                <a:latin typeface="Bookman Old Style" pitchFamily="18" charset="0"/>
              </a:rPr>
              <a:t>Alla</a:t>
            </a:r>
            <a:endParaRPr lang="en-US" sz="2100" dirty="0" smtClean="0">
              <a:latin typeface="Bookman Old Style" pitchFamily="18" charset="0"/>
            </a:endParaRPr>
          </a:p>
          <a:p>
            <a:pPr marL="0" indent="0">
              <a:buNone/>
            </a:pPr>
            <a:endParaRPr lang="en-US" sz="2100" dirty="0" smtClean="0">
              <a:latin typeface="Bookman Old Style" pitchFamily="18" charset="0"/>
            </a:endParaRPr>
          </a:p>
          <a:p>
            <a:pPr marL="0" indent="0">
              <a:buNone/>
            </a:pPr>
            <a:r>
              <a:rPr lang="en-US" sz="2100" dirty="0" smtClean="0">
                <a:latin typeface="Bookman Old Style" pitchFamily="18" charset="0"/>
              </a:rPr>
              <a:t>        </a:t>
            </a:r>
          </a:p>
          <a:p>
            <a:pPr marL="0" indent="0">
              <a:buNone/>
            </a:pPr>
            <a:endParaRPr lang="en-US" sz="2000" dirty="0" smtClean="0"/>
          </a:p>
          <a:p>
            <a:endParaRPr lang="ru-RU" dirty="0"/>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Управляющая кнопка: назад 5">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237080714"/>
      </p:ext>
    </p:extLst>
  </p:cSld>
  <p:clrMapOvr>
    <a:masterClrMapping/>
  </p:clrMapOvr>
  <p:transition spd="slow"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28596" y="142852"/>
            <a:ext cx="8229600" cy="1143000"/>
          </a:xfrm>
        </p:spPr>
        <p:txBody>
          <a:bodyPr>
            <a:normAutofit fontScale="90000"/>
          </a:bodyPr>
          <a:lstStyle/>
          <a:p>
            <a:r>
              <a:rPr lang="en-US" dirty="0" smtClean="0">
                <a:solidFill>
                  <a:schemeClr val="accent2">
                    <a:lumMod val="75000"/>
                  </a:schemeClr>
                </a:solidFill>
                <a:latin typeface="Bookman Old Style" pitchFamily="18" charset="0"/>
              </a:rPr>
              <a:t>Results</a:t>
            </a:r>
            <a:br>
              <a:rPr lang="en-US" dirty="0" smtClean="0">
                <a:solidFill>
                  <a:schemeClr val="accent2">
                    <a:lumMod val="75000"/>
                  </a:schemeClr>
                </a:solidFill>
                <a:latin typeface="Bookman Old Style" pitchFamily="18" charset="0"/>
              </a:rPr>
            </a:br>
            <a:r>
              <a:rPr lang="en-US" dirty="0" smtClean="0">
                <a:solidFill>
                  <a:schemeClr val="accent2">
                    <a:lumMod val="75000"/>
                  </a:schemeClr>
                </a:solidFill>
                <a:latin typeface="Bookman Old Style" pitchFamily="18" charset="0"/>
              </a:rPr>
              <a:t>Homework</a:t>
            </a:r>
            <a:endParaRPr lang="ru-RU" dirty="0">
              <a:solidFill>
                <a:schemeClr val="accent2">
                  <a:lumMod val="75000"/>
                </a:schemeClr>
              </a:solidFill>
              <a:latin typeface="Bookman Old Style" pitchFamily="18" charset="0"/>
            </a:endParaRPr>
          </a:p>
        </p:txBody>
      </p:sp>
      <p:sp>
        <p:nvSpPr>
          <p:cNvPr id="3" name="Объект 2"/>
          <p:cNvSpPr>
            <a:spLocks noGrp="1"/>
          </p:cNvSpPr>
          <p:nvPr>
            <p:ph idx="1"/>
          </p:nvPr>
        </p:nvSpPr>
        <p:spPr>
          <a:xfrm>
            <a:off x="457200" y="1600200"/>
            <a:ext cx="8229600" cy="5043510"/>
          </a:xfrm>
        </p:spPr>
        <p:txBody>
          <a:bodyPr>
            <a:normAutofit fontScale="70000" lnSpcReduction="20000"/>
          </a:bodyPr>
          <a:lstStyle/>
          <a:p>
            <a:pPr marL="0" indent="0">
              <a:buNone/>
            </a:pPr>
            <a:r>
              <a:rPr lang="en-US" dirty="0" smtClean="0">
                <a:latin typeface="Bookman Old Style" pitchFamily="18" charset="0"/>
              </a:rPr>
              <a:t>I like the way you worked today. </a:t>
            </a:r>
            <a:endParaRPr lang="en-US" dirty="0" smtClean="0">
              <a:latin typeface="Bookman Old Style" pitchFamily="18" charset="0"/>
            </a:endParaRPr>
          </a:p>
          <a:p>
            <a:pPr marL="0" indent="0">
              <a:buNone/>
            </a:pPr>
            <a:endParaRPr lang="en-US" dirty="0" smtClean="0">
              <a:latin typeface="Bookman Old Style" pitchFamily="18" charset="0"/>
            </a:endParaRPr>
          </a:p>
          <a:p>
            <a:pPr marL="0" indent="0" algn="just">
              <a:buNone/>
            </a:pPr>
            <a:r>
              <a:rPr lang="en-US" dirty="0" smtClean="0">
                <a:latin typeface="Bookman Old Style" pitchFamily="18" charset="0"/>
              </a:rPr>
              <a:t>Russia </a:t>
            </a:r>
            <a:r>
              <a:rPr lang="en-US" dirty="0" smtClean="0">
                <a:latin typeface="Bookman Old Style" pitchFamily="18" charset="0"/>
              </a:rPr>
              <a:t>is famous for its outstanding people in the past, nowadays, and perhaps in the future. </a:t>
            </a:r>
            <a:r>
              <a:rPr lang="en-US" dirty="0" smtClean="0">
                <a:latin typeface="Bookman Old Style" pitchFamily="18" charset="0"/>
              </a:rPr>
              <a:t>Would </a:t>
            </a:r>
            <a:r>
              <a:rPr lang="en-US" dirty="0" smtClean="0">
                <a:latin typeface="Bookman Old Style" pitchFamily="18" charset="0"/>
              </a:rPr>
              <a:t>you like to be famous? How do you think will the future depend on our generation and their deeds will influence on civilization? </a:t>
            </a:r>
          </a:p>
          <a:p>
            <a:pPr marL="0" indent="0" algn="ctr">
              <a:buNone/>
            </a:pPr>
            <a:endParaRPr lang="en-US" dirty="0" smtClean="0">
              <a:latin typeface="Bookman Old Style" pitchFamily="18" charset="0"/>
            </a:endParaRPr>
          </a:p>
          <a:p>
            <a:pPr marL="0" indent="0" algn="ctr">
              <a:buNone/>
            </a:pPr>
            <a:r>
              <a:rPr lang="en-US" u="sng" dirty="0" smtClean="0">
                <a:solidFill>
                  <a:schemeClr val="accent2">
                    <a:lumMod val="75000"/>
                  </a:schemeClr>
                </a:solidFill>
                <a:latin typeface="Bookman Old Style" pitchFamily="18" charset="0"/>
              </a:rPr>
              <a:t>Your home task will be:</a:t>
            </a:r>
          </a:p>
          <a:p>
            <a:pPr marL="0" indent="0" algn="ctr">
              <a:buNone/>
            </a:pPr>
            <a:r>
              <a:rPr lang="en-US" dirty="0" smtClean="0">
                <a:latin typeface="Bookman Old Style" pitchFamily="18" charset="0"/>
              </a:rPr>
              <a:t> to write a composition based on this theme. </a:t>
            </a:r>
          </a:p>
          <a:p>
            <a:pPr marL="0" indent="0">
              <a:buNone/>
            </a:pPr>
            <a:endParaRPr lang="en-US" dirty="0" smtClean="0">
              <a:latin typeface="Bookman Old Style" pitchFamily="18" charset="0"/>
            </a:endParaRPr>
          </a:p>
          <a:p>
            <a:pPr marL="0" indent="0" algn="ctr">
              <a:buNone/>
            </a:pPr>
            <a:r>
              <a:rPr lang="en-US" sz="5100" dirty="0" smtClean="0">
                <a:latin typeface="Bradley Hand ITC" pitchFamily="66" charset="0"/>
              </a:rPr>
              <a:t>Thank you for your work. </a:t>
            </a:r>
          </a:p>
          <a:p>
            <a:pPr marL="0" indent="0" algn="ctr">
              <a:buNone/>
            </a:pPr>
            <a:r>
              <a:rPr lang="en-US" sz="5100" dirty="0" smtClean="0">
                <a:latin typeface="Bradley Hand ITC" pitchFamily="66" charset="0"/>
              </a:rPr>
              <a:t>The lesson is over, </a:t>
            </a:r>
          </a:p>
          <a:p>
            <a:pPr marL="0" indent="0" algn="ctr">
              <a:buNone/>
            </a:pPr>
            <a:r>
              <a:rPr lang="en-US" sz="5100" dirty="0" smtClean="0">
                <a:latin typeface="Bradley Hand ITC" pitchFamily="66" charset="0"/>
              </a:rPr>
              <a:t>I wish you good luck! </a:t>
            </a:r>
            <a:endParaRPr lang="ru-RU" sz="5100" dirty="0">
              <a:latin typeface="Bookman Old Style" pitchFamily="18" charset="0"/>
            </a:endParaRPr>
          </a:p>
        </p:txBody>
      </p:sp>
      <p:sp>
        <p:nvSpPr>
          <p:cNvPr id="5" name="Управляющая кнопка: назад 4">
            <a:hlinkClick r:id="" action="ppaction://hlinkshowjump?jump=previousslide" highlightClick="1"/>
          </p:cNvPr>
          <p:cNvSpPr/>
          <p:nvPr/>
        </p:nvSpPr>
        <p:spPr>
          <a:xfrm>
            <a:off x="8001024"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6" name="Управляющая кнопка: домой 5">
            <a:hlinkClick r:id="" action="ppaction://hlinkshowjump?jump=endshow" highlightClick="1"/>
          </p:cNvPr>
          <p:cNvSpPr/>
          <p:nvPr/>
        </p:nvSpPr>
        <p:spPr>
          <a:xfrm>
            <a:off x="8643966" y="6500834"/>
            <a:ext cx="500034" cy="357166"/>
          </a:xfrm>
          <a:prstGeom prst="actionButtonHome">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3740176763"/>
      </p:ext>
    </p:extLst>
  </p:cSld>
  <p:clrMapOvr>
    <a:masterClrMapping/>
  </p:clrMapOvr>
  <p:transition spd="slow"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Дом\Рабочий стол\148071774.jpg"/>
          <p:cNvPicPr>
            <a:picLocks noChangeAspect="1" noChangeArrowheads="1"/>
          </p:cNvPicPr>
          <p:nvPr/>
        </p:nvPicPr>
        <p:blipFill>
          <a:blip r:embed="rId2"/>
          <a:srcRect/>
          <a:stretch>
            <a:fillRect/>
          </a:stretch>
        </p:blipFill>
        <p:spPr bwMode="auto">
          <a:xfrm>
            <a:off x="0" y="-214338"/>
            <a:ext cx="9144000" cy="7072338"/>
          </a:xfrm>
          <a:prstGeom prst="rect">
            <a:avLst/>
          </a:prstGeom>
          <a:noFill/>
        </p:spPr>
      </p:pic>
      <p:sp>
        <p:nvSpPr>
          <p:cNvPr id="4" name="Управляющая кнопка: назад 3">
            <a:hlinkClick r:id="rId3" action="ppaction://hlinksldjump" highlightClick="1"/>
          </p:cNvPr>
          <p:cNvSpPr/>
          <p:nvPr/>
        </p:nvSpPr>
        <p:spPr>
          <a:xfrm>
            <a:off x="850105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075" name="Rectangle 3"/>
          <p:cNvSpPr>
            <a:spLocks noChangeArrowheads="1"/>
          </p:cNvSpPr>
          <p:nvPr/>
        </p:nvSpPr>
        <p:spPr bwMode="auto">
          <a:xfrm>
            <a:off x="1500166" y="1214422"/>
            <a:ext cx="278608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famous</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space</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de-DE"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founder</a:t>
            </a: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flight</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fr-FR"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astronaut</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scientist</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country</a:t>
            </a:r>
            <a:endParaRPr kumimoji="0" lang="ru-RU" sz="2000" b="0" i="0" u="none" strike="noStrike" cap="none" normalizeH="0" baseline="0" dirty="0" smtClean="0">
              <a:ln>
                <a:noFill/>
              </a:ln>
              <a:solidFill>
                <a:schemeClr val="tx1"/>
              </a:solidFill>
              <a:effectLst/>
              <a:latin typeface="Monotype Corsiva" pitchFamily="66" charset="0"/>
            </a:endParaRPr>
          </a:p>
          <a:p>
            <a:pPr marL="0" marR="0" lvl="0" indent="450850" algn="l" defTabSz="914400" rtl="0" eaLnBrk="0" fontAlgn="base" latinLnBrk="0" hangingPunct="0">
              <a:lnSpc>
                <a:spcPct val="100000"/>
              </a:lnSpc>
              <a:spcBef>
                <a:spcPct val="0"/>
              </a:spcBef>
              <a:spcAft>
                <a:spcPct val="0"/>
              </a:spcAft>
              <a:buClrTx/>
              <a:buSzTx/>
              <a:buFont typeface="+mj-lt"/>
              <a:buAutoNum type="arabicPeriod"/>
              <a:tabLst>
                <a:tab pos="450850" algn="l"/>
              </a:tabLst>
            </a:pPr>
            <a:r>
              <a:rPr kumimoji="0" lang="en-US" sz="3200" b="0" i="0" u="none" strike="noStrike" cap="none" normalizeH="0" baseline="0" dirty="0" smtClean="0">
                <a:ln>
                  <a:noFill/>
                </a:ln>
                <a:solidFill>
                  <a:srgbClr val="00000A"/>
                </a:solidFill>
                <a:effectLst/>
                <a:latin typeface="Harrington" pitchFamily="82" charset="0"/>
                <a:ea typeface="DejaVu Sans"/>
                <a:cs typeface="Times New Roman" pitchFamily="18" charset="0"/>
              </a:rPr>
              <a:t>writer</a:t>
            </a:r>
            <a:endParaRPr kumimoji="0" lang="en-US" sz="3600" b="0" i="0" u="none" strike="noStrike" cap="none" normalizeH="0" baseline="0" dirty="0" smtClean="0">
              <a:ln>
                <a:noFill/>
              </a:ln>
              <a:solidFill>
                <a:schemeClr val="tx1"/>
              </a:solidFill>
              <a:effectLst/>
              <a:latin typeface="Harrington" pitchFamily="82" charset="0"/>
            </a:endParaRPr>
          </a:p>
        </p:txBody>
      </p:sp>
      <p:pic>
        <p:nvPicPr>
          <p:cNvPr id="3076" name="Picture 4" descr="C:\Documents and Settings\Дом\Рабочий стол\very-well-done-owl-stamper-x011--446-p.jpg"/>
          <p:cNvPicPr>
            <a:picLocks noChangeAspect="1" noChangeArrowheads="1"/>
          </p:cNvPicPr>
          <p:nvPr/>
        </p:nvPicPr>
        <p:blipFill>
          <a:blip r:embed="rId4"/>
          <a:srcRect r="8197"/>
          <a:stretch>
            <a:fillRect/>
          </a:stretch>
        </p:blipFill>
        <p:spPr bwMode="auto">
          <a:xfrm>
            <a:off x="3857620" y="1285860"/>
            <a:ext cx="4000528" cy="4357718"/>
          </a:xfrm>
          <a:prstGeom prst="rect">
            <a:avLst/>
          </a:prstGeom>
          <a:noFill/>
        </p:spPr>
      </p:pic>
    </p:spTree>
  </p:cSld>
  <p:clrMapOvr>
    <a:masterClrMapping/>
  </p:clrMapOvr>
  <p:transition spd="slow"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14282" y="214290"/>
            <a:ext cx="3071802" cy="4741128"/>
          </a:xfrm>
        </p:spPr>
        <p:txBody>
          <a:bodyPr>
            <a:normAutofit/>
          </a:bodyPr>
          <a:lstStyle/>
          <a:p>
            <a:r>
              <a:rPr lang="ru-RU" dirty="0" smtClean="0"/>
              <a:t/>
            </a:r>
            <a:br>
              <a:rPr lang="ru-RU" dirty="0" smtClean="0"/>
            </a:br>
            <a:r>
              <a:rPr lang="ru-RU" sz="2000" dirty="0" smtClean="0">
                <a:latin typeface="Bookman Old Style" pitchFamily="18" charset="0"/>
              </a:rPr>
              <a:t>Тип урока</a:t>
            </a:r>
            <a:r>
              <a:rPr lang="ru-RU" sz="2000" dirty="0" smtClean="0">
                <a:latin typeface="Bookman Old Style" pitchFamily="18" charset="0"/>
              </a:rPr>
              <a:t>:</a:t>
            </a:r>
            <a:br>
              <a:rPr lang="ru-RU" sz="2000" dirty="0" smtClean="0">
                <a:latin typeface="Bookman Old Style" pitchFamily="18" charset="0"/>
              </a:rPr>
            </a:br>
            <a:r>
              <a:rPr lang="ru-RU" sz="2000" dirty="0" smtClean="0">
                <a:solidFill>
                  <a:schemeClr val="accent2">
                    <a:lumMod val="75000"/>
                  </a:schemeClr>
                </a:solidFill>
                <a:latin typeface="Bookman Old Style" pitchFamily="18" charset="0"/>
              </a:rPr>
              <a:t> </a:t>
            </a:r>
            <a:r>
              <a:rPr lang="ru-RU" sz="2300" dirty="0" smtClean="0">
                <a:solidFill>
                  <a:schemeClr val="accent2">
                    <a:lumMod val="75000"/>
                  </a:schemeClr>
                </a:solidFill>
                <a:latin typeface="Bookman Old Style" pitchFamily="18" charset="0"/>
              </a:rPr>
              <a:t>комбинированный</a:t>
            </a:r>
            <a:r>
              <a:rPr lang="ru-RU" sz="2400" dirty="0" smtClean="0">
                <a:solidFill>
                  <a:schemeClr val="accent2">
                    <a:lumMod val="75000"/>
                  </a:schemeClr>
                </a:solidFill>
                <a:latin typeface="Bookman Old Style" pitchFamily="18" charset="0"/>
              </a:rPr>
              <a:t/>
            </a:r>
            <a:br>
              <a:rPr lang="ru-RU" sz="2400" dirty="0" smtClean="0">
                <a:solidFill>
                  <a:schemeClr val="accent2">
                    <a:lumMod val="75000"/>
                  </a:schemeClr>
                </a:solidFill>
                <a:latin typeface="Bookman Old Style" pitchFamily="18" charset="0"/>
              </a:rPr>
            </a:br>
            <a:r>
              <a:rPr lang="ru-RU" sz="2400" dirty="0" smtClean="0">
                <a:latin typeface="Bookman Old Style" pitchFamily="18" charset="0"/>
              </a:rPr>
              <a:t/>
            </a:r>
            <a:br>
              <a:rPr lang="ru-RU" sz="2400" dirty="0" smtClean="0">
                <a:latin typeface="Bookman Old Style" pitchFamily="18" charset="0"/>
              </a:rPr>
            </a:br>
            <a:r>
              <a:rPr lang="ru-RU" sz="2000" dirty="0" smtClean="0">
                <a:latin typeface="Bookman Old Style" pitchFamily="18" charset="0"/>
              </a:rPr>
              <a:t>Форма</a:t>
            </a:r>
            <a:r>
              <a:rPr lang="ru-RU" sz="2000" dirty="0" smtClean="0">
                <a:latin typeface="Bookman Old Style" pitchFamily="18" charset="0"/>
              </a:rPr>
              <a:t>: </a:t>
            </a:r>
            <a:r>
              <a:rPr lang="ru-RU" sz="2400" dirty="0" smtClean="0">
                <a:latin typeface="Bookman Old Style" pitchFamily="18" charset="0"/>
              </a:rPr>
              <a:t/>
            </a:r>
            <a:br>
              <a:rPr lang="ru-RU" sz="2400" dirty="0" smtClean="0">
                <a:latin typeface="Bookman Old Style" pitchFamily="18" charset="0"/>
              </a:rPr>
            </a:br>
            <a:r>
              <a:rPr lang="ru-RU" sz="2300" dirty="0" smtClean="0">
                <a:solidFill>
                  <a:schemeClr val="accent2">
                    <a:lumMod val="75000"/>
                  </a:schemeClr>
                </a:solidFill>
                <a:latin typeface="Bookman Old Style" pitchFamily="18" charset="0"/>
              </a:rPr>
              <a:t>Урок </a:t>
            </a:r>
            <a:r>
              <a:rPr lang="ru-RU" sz="2300" dirty="0" smtClean="0">
                <a:solidFill>
                  <a:schemeClr val="accent2">
                    <a:lumMod val="75000"/>
                  </a:schemeClr>
                </a:solidFill>
                <a:latin typeface="Bookman Old Style" pitchFamily="18" charset="0"/>
              </a:rPr>
              <a:t>- практикум</a:t>
            </a:r>
            <a:r>
              <a:rPr lang="ru-RU" dirty="0" smtClean="0"/>
              <a:t/>
            </a:r>
            <a:br>
              <a:rPr lang="ru-RU" dirty="0" smtClean="0"/>
            </a:br>
            <a:endParaRPr lang="ru-RU" dirty="0"/>
          </a:p>
        </p:txBody>
      </p:sp>
      <p:sp>
        <p:nvSpPr>
          <p:cNvPr id="3" name="Объект 2"/>
          <p:cNvSpPr>
            <a:spLocks noGrp="1"/>
          </p:cNvSpPr>
          <p:nvPr>
            <p:ph idx="1"/>
          </p:nvPr>
        </p:nvSpPr>
        <p:spPr>
          <a:xfrm>
            <a:off x="3357554" y="214290"/>
            <a:ext cx="5572164" cy="6500858"/>
          </a:xfrm>
        </p:spPr>
        <p:txBody>
          <a:bodyPr>
            <a:noAutofit/>
          </a:bodyPr>
          <a:lstStyle/>
          <a:p>
            <a:pPr marL="0" indent="0">
              <a:buNone/>
            </a:pPr>
            <a:r>
              <a:rPr lang="ru-RU" sz="1600" b="1" u="sng" dirty="0" smtClean="0">
                <a:latin typeface="Bookman Old Style" pitchFamily="18" charset="0"/>
              </a:rPr>
              <a:t>Задачи:</a:t>
            </a:r>
          </a:p>
          <a:p>
            <a:pPr marL="0" indent="0">
              <a:buNone/>
            </a:pPr>
            <a:r>
              <a:rPr lang="ru-RU" sz="1600" u="dotted" dirty="0" smtClean="0">
                <a:latin typeface="Bookman Old Style" pitchFamily="18" charset="0"/>
              </a:rPr>
              <a:t>Социокультурный аспект: </a:t>
            </a:r>
            <a:r>
              <a:rPr lang="ru-RU" sz="1600" dirty="0" smtClean="0">
                <a:latin typeface="Bookman Old Style" pitchFamily="18" charset="0"/>
              </a:rPr>
              <a:t>формировать и поддерживать интерес знаний этнокультурного компонента.</a:t>
            </a:r>
          </a:p>
          <a:p>
            <a:pPr marL="0" indent="0">
              <a:buNone/>
            </a:pPr>
            <a:r>
              <a:rPr lang="ru-RU" sz="1600" u="sng" dirty="0" smtClean="0">
                <a:latin typeface="Bookman Old Style" pitchFamily="18" charset="0"/>
              </a:rPr>
              <a:t>1)</a:t>
            </a:r>
            <a:r>
              <a:rPr lang="en-US" sz="1600" u="sng" dirty="0" smtClean="0">
                <a:latin typeface="Bookman Old Style" pitchFamily="18" charset="0"/>
              </a:rPr>
              <a:t> </a:t>
            </a:r>
            <a:r>
              <a:rPr lang="ru-RU" sz="1600" u="sng" dirty="0" smtClean="0">
                <a:latin typeface="Bookman Old Style" pitchFamily="18" charset="0"/>
              </a:rPr>
              <a:t>Учебный:</a:t>
            </a:r>
            <a:r>
              <a:rPr lang="ru-RU" sz="1600" dirty="0" smtClean="0">
                <a:latin typeface="Bookman Old Style" pitchFamily="18" charset="0"/>
              </a:rPr>
              <a:t> формировать чтение с извлечением информации.</a:t>
            </a:r>
          </a:p>
          <a:p>
            <a:pPr marL="0" indent="0">
              <a:buNone/>
            </a:pPr>
            <a:r>
              <a:rPr lang="ru-RU" sz="1600" u="sng" dirty="0" smtClean="0">
                <a:latin typeface="Bookman Old Style" pitchFamily="18" charset="0"/>
              </a:rPr>
              <a:t>2)</a:t>
            </a:r>
            <a:r>
              <a:rPr lang="en-US" sz="1600" u="sng" dirty="0" smtClean="0">
                <a:latin typeface="Bookman Old Style" pitchFamily="18" charset="0"/>
              </a:rPr>
              <a:t> </a:t>
            </a:r>
            <a:r>
              <a:rPr lang="ru-RU" sz="1600" u="sng" dirty="0" smtClean="0">
                <a:latin typeface="Bookman Old Style" pitchFamily="18" charset="0"/>
              </a:rPr>
              <a:t>Развивающий: </a:t>
            </a:r>
            <a:r>
              <a:rPr lang="ru-RU" sz="1600" dirty="0" smtClean="0">
                <a:latin typeface="Bookman Old Style" pitchFamily="18" charset="0"/>
              </a:rPr>
              <a:t>развивать речевые навыки с различными стратегиями, общий кругозор учащихся и их словарный запас.</a:t>
            </a:r>
          </a:p>
          <a:p>
            <a:pPr marL="0" indent="0">
              <a:buNone/>
            </a:pPr>
            <a:r>
              <a:rPr lang="ru-RU" sz="1600" u="sng" dirty="0" smtClean="0">
                <a:latin typeface="Bookman Old Style" pitchFamily="18" charset="0"/>
              </a:rPr>
              <a:t>3)</a:t>
            </a:r>
            <a:r>
              <a:rPr lang="en-US" sz="1600" u="sng" dirty="0" smtClean="0">
                <a:latin typeface="Bookman Old Style" pitchFamily="18" charset="0"/>
              </a:rPr>
              <a:t> </a:t>
            </a:r>
            <a:r>
              <a:rPr lang="ru-RU" sz="1600" u="sng" dirty="0" smtClean="0">
                <a:latin typeface="Bookman Old Style" pitchFamily="18" charset="0"/>
              </a:rPr>
              <a:t>Воспитательный: </a:t>
            </a:r>
            <a:r>
              <a:rPr lang="ru-RU" sz="1600" dirty="0" smtClean="0">
                <a:latin typeface="Bookman Old Style" pitchFamily="18" charset="0"/>
              </a:rPr>
              <a:t>стимулировать учащихся к самостоятельной работе, развивать умение работать в коллективе.</a:t>
            </a:r>
          </a:p>
          <a:p>
            <a:pPr marL="0" indent="0">
              <a:buNone/>
            </a:pPr>
            <a:r>
              <a:rPr lang="ru-RU" sz="1600" b="1" dirty="0" smtClean="0">
                <a:latin typeface="Bookman Old Style" pitchFamily="18" charset="0"/>
              </a:rPr>
              <a:t>Цели:</a:t>
            </a:r>
            <a:r>
              <a:rPr lang="ru-RU" sz="1600" dirty="0" smtClean="0">
                <a:latin typeface="Bookman Old Style" pitchFamily="18" charset="0"/>
              </a:rPr>
              <a:t> </a:t>
            </a:r>
            <a:endParaRPr lang="en-US" sz="1600" dirty="0" smtClean="0">
              <a:latin typeface="Bookman Old Style" pitchFamily="18" charset="0"/>
            </a:endParaRPr>
          </a:p>
          <a:p>
            <a:pPr marL="0" indent="0">
              <a:buNone/>
            </a:pPr>
            <a:r>
              <a:rPr lang="ru-RU" sz="1600" u="sng" dirty="0" smtClean="0">
                <a:latin typeface="Bookman Old Style" pitchFamily="18" charset="0"/>
              </a:rPr>
              <a:t>Образовательная:</a:t>
            </a:r>
            <a:r>
              <a:rPr lang="ru-RU" sz="1600" dirty="0" smtClean="0">
                <a:latin typeface="Bookman Old Style" pitchFamily="18" charset="0"/>
              </a:rPr>
              <a:t> организовать деятельность учащихся по говорению и восприятию, формировать умение выделять главное.</a:t>
            </a:r>
          </a:p>
          <a:p>
            <a:pPr marL="0" indent="0">
              <a:buNone/>
            </a:pPr>
            <a:r>
              <a:rPr lang="ru-RU" sz="1600" u="sng" dirty="0" smtClean="0">
                <a:latin typeface="Bookman Old Style" pitchFamily="18" charset="0"/>
              </a:rPr>
              <a:t>Развивающая:</a:t>
            </a:r>
            <a:r>
              <a:rPr lang="ru-RU" sz="1600" dirty="0" smtClean="0">
                <a:latin typeface="Bookman Old Style" pitchFamily="18" charset="0"/>
              </a:rPr>
              <a:t> развивать умение учащихся улучшать говорение, обучать анализировать;</a:t>
            </a:r>
          </a:p>
          <a:p>
            <a:pPr marL="0" indent="0">
              <a:buNone/>
            </a:pPr>
            <a:r>
              <a:rPr lang="ru-RU" sz="1600" dirty="0" smtClean="0">
                <a:latin typeface="Bookman Old Style" pitchFamily="18" charset="0"/>
              </a:rPr>
              <a:t>- развивать применение творческих способностей;</a:t>
            </a:r>
          </a:p>
          <a:p>
            <a:pPr marL="0" indent="0">
              <a:buNone/>
            </a:pPr>
            <a:r>
              <a:rPr lang="ru-RU" sz="1600" dirty="0" smtClean="0">
                <a:latin typeface="Bookman Old Style" pitchFamily="18" charset="0"/>
              </a:rPr>
              <a:t>- развивать умение работать над поставленной задачей.</a:t>
            </a:r>
          </a:p>
          <a:p>
            <a:pPr marL="0" indent="0">
              <a:buNone/>
            </a:pPr>
            <a:r>
              <a:rPr lang="ru-RU" sz="1600" u="sng" dirty="0" smtClean="0">
                <a:latin typeface="Bookman Old Style" pitchFamily="18" charset="0"/>
              </a:rPr>
              <a:t>Воспитательная: </a:t>
            </a:r>
            <a:r>
              <a:rPr lang="ru-RU" sz="1600" dirty="0" smtClean="0">
                <a:latin typeface="Bookman Old Style" pitchFamily="18" charset="0"/>
              </a:rPr>
              <a:t>воспитать интерес и патриотизм к родной стране ее культуре, ценностям.</a:t>
            </a:r>
          </a:p>
          <a:p>
            <a:endParaRPr lang="ru-RU" sz="1600" dirty="0"/>
          </a:p>
        </p:txBody>
      </p:sp>
      <p:sp>
        <p:nvSpPr>
          <p:cNvPr id="6" name="Управляющая кнопка: далее 5">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2919996248"/>
      </p:ext>
    </p:extLst>
  </p:cSld>
  <p:clrMapOvr>
    <a:masterClrMapping/>
  </p:clrMapOvr>
  <p:transition spd="slow"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642910" y="642918"/>
            <a:ext cx="8072462" cy="4555093"/>
          </a:xfrm>
          <a:prstGeom prst="rect">
            <a:avLst/>
          </a:prstGeom>
        </p:spPr>
        <p:txBody>
          <a:bodyPr wrap="square">
            <a:spAutoFit/>
          </a:bodyPr>
          <a:lstStyle/>
          <a:p>
            <a:r>
              <a:rPr lang="ru-RU" b="1" dirty="0" smtClean="0">
                <a:solidFill>
                  <a:schemeClr val="accent2">
                    <a:lumMod val="75000"/>
                  </a:schemeClr>
                </a:solidFill>
                <a:latin typeface="Bookman Old Style" pitchFamily="18" charset="0"/>
              </a:rPr>
              <a:t>Используемые методы: </a:t>
            </a:r>
          </a:p>
          <a:p>
            <a:pPr>
              <a:buFont typeface="Wingdings" pitchFamily="2" charset="2"/>
              <a:buChar char="Ø"/>
            </a:pPr>
            <a:r>
              <a:rPr lang="ru-RU" sz="1600" dirty="0" smtClean="0">
                <a:latin typeface="Bookman Old Style" pitchFamily="18" charset="0"/>
              </a:rPr>
              <a:t>Методы организации и осуществления познавательной деятельности:</a:t>
            </a:r>
          </a:p>
          <a:p>
            <a:pPr>
              <a:buFont typeface="Wingdings" pitchFamily="2" charset="2"/>
              <a:buChar char="Ø"/>
            </a:pPr>
            <a:r>
              <a:rPr lang="ru-RU" sz="1600" dirty="0" smtClean="0">
                <a:latin typeface="Bookman Old Style" pitchFamily="18" charset="0"/>
              </a:rPr>
              <a:t>По источникам передачи и восприятия учебной информации: словесные (беседа, объяснение), наглядные (иллюстрации, слайды), практические (упражнения)</a:t>
            </a:r>
          </a:p>
          <a:p>
            <a:pPr>
              <a:buFont typeface="Wingdings" pitchFamily="2" charset="2"/>
              <a:buChar char="Ø"/>
            </a:pPr>
            <a:r>
              <a:rPr lang="ru-RU" sz="1600" dirty="0" smtClean="0">
                <a:latin typeface="Bookman Old Style" pitchFamily="18" charset="0"/>
              </a:rPr>
              <a:t>По логике передачи и восприятия: индуктивные, дедуктивные</a:t>
            </a:r>
          </a:p>
          <a:p>
            <a:pPr>
              <a:buFont typeface="Wingdings" pitchFamily="2" charset="2"/>
              <a:buChar char="Ø"/>
            </a:pPr>
            <a:r>
              <a:rPr lang="ru-RU" sz="1600" dirty="0" smtClean="0">
                <a:latin typeface="Bookman Old Style" pitchFamily="18" charset="0"/>
              </a:rPr>
              <a:t>По характеру познавательной деятельности: репродуктивный, частично-поисковый</a:t>
            </a:r>
          </a:p>
          <a:p>
            <a:pPr>
              <a:buFont typeface="Wingdings" pitchFamily="2" charset="2"/>
              <a:buChar char="Ø"/>
            </a:pPr>
            <a:r>
              <a:rPr lang="ru-RU" sz="1600" dirty="0" smtClean="0">
                <a:latin typeface="Bookman Old Style" pitchFamily="18" charset="0"/>
              </a:rPr>
              <a:t>По способу организации учебной деятельности: совместная работа, работа в парах, самостоятельная работа</a:t>
            </a:r>
          </a:p>
          <a:p>
            <a:endParaRPr lang="ru-RU" sz="1600" dirty="0" smtClean="0">
              <a:latin typeface="Bookman Old Style" pitchFamily="18" charset="0"/>
            </a:endParaRPr>
          </a:p>
          <a:p>
            <a:r>
              <a:rPr lang="ru-RU" sz="1600" dirty="0" smtClean="0">
                <a:latin typeface="Bookman Old Style" pitchFamily="18" charset="0"/>
              </a:rPr>
              <a:t>Методы </a:t>
            </a:r>
            <a:r>
              <a:rPr lang="ru-RU" sz="1600" dirty="0" smtClean="0">
                <a:latin typeface="Bookman Old Style" pitchFamily="18" charset="0"/>
              </a:rPr>
              <a:t>стимулирования и мотивации учебно-познавательной деятельности:</a:t>
            </a:r>
          </a:p>
          <a:p>
            <a:r>
              <a:rPr lang="ru-RU" sz="1600" dirty="0" smtClean="0">
                <a:latin typeface="Bookman Old Style" pitchFamily="18" charset="0"/>
              </a:rPr>
              <a:t>Создание эмоционально-нравственных ситуаций, учебные дискуссии, монологи</a:t>
            </a:r>
          </a:p>
          <a:p>
            <a:endParaRPr lang="ru-RU" sz="1600" dirty="0" smtClean="0">
              <a:latin typeface="Bookman Old Style" pitchFamily="18" charset="0"/>
            </a:endParaRPr>
          </a:p>
          <a:p>
            <a:r>
              <a:rPr lang="ru-RU" sz="1600" dirty="0" smtClean="0">
                <a:latin typeface="Bookman Old Style" pitchFamily="18" charset="0"/>
              </a:rPr>
              <a:t>Методы </a:t>
            </a:r>
            <a:r>
              <a:rPr lang="ru-RU" sz="1600" dirty="0" smtClean="0">
                <a:latin typeface="Bookman Old Style" pitchFamily="18" charset="0"/>
              </a:rPr>
              <a:t>контроля и самоконтроля: </a:t>
            </a:r>
          </a:p>
          <a:p>
            <a:r>
              <a:rPr lang="ru-RU" sz="1600" dirty="0" smtClean="0">
                <a:latin typeface="Bookman Old Style" pitchFamily="18" charset="0"/>
              </a:rPr>
              <a:t>Фронтальный, индивидуальный</a:t>
            </a:r>
          </a:p>
        </p:txBody>
      </p:sp>
      <p:pic>
        <p:nvPicPr>
          <p:cNvPr id="4099" name="Picture 3" descr="C:\Documents and Settings\Дом\Рабочий стол\148071774.jpg"/>
          <p:cNvPicPr>
            <a:picLocks noChangeAspect="1" noChangeArrowheads="1"/>
          </p:cNvPicPr>
          <p:nvPr/>
        </p:nvPicPr>
        <p:blipFill>
          <a:blip r:embed="rId3"/>
          <a:srcRect t="18307" b="-686"/>
          <a:stretch>
            <a:fillRect/>
          </a:stretch>
        </p:blipFill>
        <p:spPr bwMode="auto">
          <a:xfrm>
            <a:off x="4357686" y="4929198"/>
            <a:ext cx="4786314" cy="1428760"/>
          </a:xfrm>
          <a:prstGeom prst="rect">
            <a:avLst/>
          </a:prstGeom>
          <a:noFill/>
        </p:spPr>
      </p:pic>
      <p:sp>
        <p:nvSpPr>
          <p:cNvPr id="3" name="Объект 2"/>
          <p:cNvSpPr>
            <a:spLocks noGrp="1"/>
          </p:cNvSpPr>
          <p:nvPr>
            <p:ph idx="1"/>
          </p:nvPr>
        </p:nvSpPr>
        <p:spPr>
          <a:xfrm>
            <a:off x="4429124" y="4929198"/>
            <a:ext cx="4714876" cy="1597285"/>
          </a:xfrm>
        </p:spPr>
        <p:txBody>
          <a:bodyPr>
            <a:normAutofit/>
          </a:bodyPr>
          <a:lstStyle/>
          <a:p>
            <a:pPr marL="0" indent="0">
              <a:buNone/>
            </a:pPr>
            <a:r>
              <a:rPr lang="ru-RU" sz="1600" b="1" dirty="0" smtClean="0">
                <a:solidFill>
                  <a:schemeClr val="accent2">
                    <a:lumMod val="75000"/>
                  </a:schemeClr>
                </a:solidFill>
                <a:latin typeface="Bookman Old Style" pitchFamily="18" charset="0"/>
              </a:rPr>
              <a:t>Оснащение:</a:t>
            </a:r>
            <a:r>
              <a:rPr lang="ru-RU" sz="1600" dirty="0" smtClean="0">
                <a:latin typeface="Bookman Old Style" pitchFamily="18" charset="0"/>
              </a:rPr>
              <a:t> интерактивная доска </a:t>
            </a:r>
            <a:r>
              <a:rPr lang="ru-RU" sz="1600" dirty="0" smtClean="0">
                <a:latin typeface="Bookman Old Style" pitchFamily="18" charset="0"/>
              </a:rPr>
              <a:t>(задания  </a:t>
            </a:r>
            <a:r>
              <a:rPr lang="ru-RU" sz="1600" dirty="0" smtClean="0">
                <a:latin typeface="Bookman Old Style" pitchFamily="18" charset="0"/>
              </a:rPr>
              <a:t>с лексическими единицами и грамматическими структурами), тексты, портрет, презентация «Известные люди»,  «М. В. Ломоносов».</a:t>
            </a:r>
          </a:p>
          <a:p>
            <a:pPr marL="0" indent="0">
              <a:buNone/>
            </a:pPr>
            <a:endParaRPr lang="ru-RU" dirty="0" smtClean="0"/>
          </a:p>
          <a:p>
            <a:pPr marL="0" indent="0">
              <a:buNone/>
            </a:pPr>
            <a:endParaRPr lang="ru-RU" b="1" dirty="0"/>
          </a:p>
          <a:p>
            <a:endParaRPr lang="ru-RU" dirty="0"/>
          </a:p>
        </p:txBody>
      </p:sp>
      <p:sp>
        <p:nvSpPr>
          <p:cNvPr id="7" name="Управляющая кнопка: назад 6">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Управляющая кнопка: далее 7">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316357149"/>
      </p:ext>
    </p:extLst>
  </p:cSld>
  <p:clrMapOvr>
    <a:masterClrMapping/>
  </p:clrMapOvr>
  <p:transition spd="slow"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Объект 2"/>
          <p:cNvSpPr>
            <a:spLocks noGrp="1"/>
          </p:cNvSpPr>
          <p:nvPr>
            <p:ph idx="1"/>
          </p:nvPr>
        </p:nvSpPr>
        <p:spPr>
          <a:xfrm>
            <a:off x="457200" y="500042"/>
            <a:ext cx="8229600" cy="5626121"/>
          </a:xfrm>
        </p:spPr>
        <p:txBody>
          <a:bodyPr>
            <a:normAutofit fontScale="92500" lnSpcReduction="20000"/>
          </a:bodyPr>
          <a:lstStyle/>
          <a:p>
            <a:pPr marL="0" indent="0" algn="ctr">
              <a:buNone/>
            </a:pPr>
            <a:r>
              <a:rPr lang="ru-RU" sz="2300" b="1" dirty="0" smtClean="0">
                <a:solidFill>
                  <a:schemeClr val="accent2">
                    <a:lumMod val="75000"/>
                  </a:schemeClr>
                </a:solidFill>
                <a:latin typeface="Bookman Old Style" pitchFamily="18" charset="0"/>
              </a:rPr>
              <a:t>Структура урока:</a:t>
            </a:r>
          </a:p>
          <a:p>
            <a:pPr marL="0" indent="0">
              <a:buNone/>
            </a:pPr>
            <a:r>
              <a:rPr lang="ru-RU" sz="2300" dirty="0" smtClean="0">
                <a:latin typeface="Bookman Old Style" pitchFamily="18" charset="0"/>
              </a:rPr>
              <a:t>1. Организационный момент   </a:t>
            </a:r>
          </a:p>
          <a:p>
            <a:pPr marL="0" indent="0">
              <a:buNone/>
            </a:pPr>
            <a:r>
              <a:rPr lang="ru-RU" sz="2300" dirty="0" smtClean="0">
                <a:latin typeface="Bookman Old Style" pitchFamily="18" charset="0"/>
              </a:rPr>
              <a:t>    a) Постановка целей и задач урока                              </a:t>
            </a:r>
          </a:p>
          <a:p>
            <a:pPr marL="0" indent="0">
              <a:buNone/>
            </a:pPr>
            <a:r>
              <a:rPr lang="ru-RU" sz="2300" dirty="0" smtClean="0">
                <a:latin typeface="Bookman Old Style" pitchFamily="18" charset="0"/>
              </a:rPr>
              <a:t>    b) Речевая зарядка</a:t>
            </a:r>
          </a:p>
          <a:p>
            <a:pPr marL="0" indent="0">
              <a:buNone/>
            </a:pPr>
            <a:r>
              <a:rPr lang="ru-RU" sz="2300" dirty="0" smtClean="0">
                <a:latin typeface="Bookman Old Style" pitchFamily="18" charset="0"/>
              </a:rPr>
              <a:t>2. Актуализация, систематизация опорных знаний.             </a:t>
            </a:r>
          </a:p>
          <a:p>
            <a:pPr marL="0" indent="0">
              <a:buNone/>
            </a:pPr>
            <a:r>
              <a:rPr lang="ru-RU" sz="2300" i="1" dirty="0" smtClean="0">
                <a:latin typeface="Bookman Old Style" pitchFamily="18" charset="0"/>
              </a:rPr>
              <a:t>     </a:t>
            </a:r>
            <a:r>
              <a:rPr lang="ru-RU" sz="2200" dirty="0" smtClean="0">
                <a:latin typeface="Bookman Old Style" pitchFamily="18" charset="0"/>
              </a:rPr>
              <a:t>Дискуссия по теме урока    </a:t>
            </a:r>
            <a:endParaRPr lang="ru-RU" sz="2300" dirty="0" smtClean="0">
              <a:latin typeface="Bookman Old Style" pitchFamily="18" charset="0"/>
            </a:endParaRPr>
          </a:p>
          <a:p>
            <a:pPr marL="0" indent="0">
              <a:buNone/>
            </a:pPr>
            <a:r>
              <a:rPr lang="ru-RU" sz="2300" dirty="0" smtClean="0">
                <a:latin typeface="Bookman Old Style" pitchFamily="18" charset="0"/>
              </a:rPr>
              <a:t>3. Просмотр презентации                                </a:t>
            </a:r>
          </a:p>
          <a:p>
            <a:pPr marL="0" indent="0">
              <a:buNone/>
            </a:pPr>
            <a:r>
              <a:rPr lang="ru-RU" sz="2300" dirty="0" smtClean="0">
                <a:latin typeface="Bookman Old Style" pitchFamily="18" charset="0"/>
              </a:rPr>
              <a:t>4. Работа с текстом</a:t>
            </a:r>
          </a:p>
          <a:p>
            <a:pPr marL="0" indent="0">
              <a:buNone/>
            </a:pPr>
            <a:r>
              <a:rPr lang="ru-RU" sz="2300" dirty="0" smtClean="0">
                <a:latin typeface="Bookman Old Style" pitchFamily="18" charset="0"/>
              </a:rPr>
              <a:t>    </a:t>
            </a:r>
            <a:r>
              <a:rPr lang="ru-RU" sz="2300" dirty="0" err="1" smtClean="0">
                <a:latin typeface="Bookman Old Style" pitchFamily="18" charset="0"/>
              </a:rPr>
              <a:t>a</a:t>
            </a:r>
            <a:r>
              <a:rPr lang="ru-RU" sz="2300" dirty="0" smtClean="0">
                <a:latin typeface="Bookman Old Style" pitchFamily="18" charset="0"/>
              </a:rPr>
              <a:t>) Выполнение задания</a:t>
            </a:r>
          </a:p>
          <a:p>
            <a:pPr marL="0" indent="0">
              <a:buNone/>
            </a:pPr>
            <a:r>
              <a:rPr lang="ru-RU" sz="2300" dirty="0" smtClean="0">
                <a:latin typeface="Bookman Old Style" pitchFamily="18" charset="0"/>
              </a:rPr>
              <a:t>5. Портфолио известных людей</a:t>
            </a:r>
          </a:p>
          <a:p>
            <a:pPr marL="0" indent="0">
              <a:buNone/>
            </a:pPr>
            <a:r>
              <a:rPr lang="ru-RU" sz="2300" dirty="0" smtClean="0">
                <a:latin typeface="Bookman Old Style" pitchFamily="18" charset="0"/>
              </a:rPr>
              <a:t>6. Лексический практикум</a:t>
            </a:r>
          </a:p>
          <a:p>
            <a:pPr marL="0" indent="0">
              <a:buNone/>
            </a:pPr>
            <a:r>
              <a:rPr lang="ru-RU" sz="2300" dirty="0" smtClean="0">
                <a:latin typeface="Bookman Old Style" pitchFamily="18" charset="0"/>
              </a:rPr>
              <a:t>7. Выполнение творческого задания</a:t>
            </a:r>
          </a:p>
          <a:p>
            <a:pPr marL="0" indent="0">
              <a:buNone/>
            </a:pPr>
            <a:r>
              <a:rPr lang="ru-RU" sz="2300" dirty="0">
                <a:latin typeface="Bookman Old Style" pitchFamily="18" charset="0"/>
              </a:rPr>
              <a:t>8</a:t>
            </a:r>
            <a:r>
              <a:rPr lang="ru-RU" sz="2300" dirty="0" smtClean="0">
                <a:latin typeface="Bookman Old Style" pitchFamily="18" charset="0"/>
              </a:rPr>
              <a:t>. Заключительный этап           </a:t>
            </a:r>
          </a:p>
          <a:p>
            <a:pPr marL="0" indent="0">
              <a:buNone/>
            </a:pPr>
            <a:r>
              <a:rPr lang="ru-RU" sz="2300" dirty="0" smtClean="0">
                <a:latin typeface="Bookman Old Style" pitchFamily="18" charset="0"/>
              </a:rPr>
              <a:t>     a) Рефлексия</a:t>
            </a:r>
          </a:p>
          <a:p>
            <a:pPr marL="0" indent="0">
              <a:buNone/>
            </a:pPr>
            <a:r>
              <a:rPr lang="ru-RU" sz="2300" dirty="0" smtClean="0">
                <a:latin typeface="Bookman Old Style" pitchFamily="18" charset="0"/>
              </a:rPr>
              <a:t>     </a:t>
            </a:r>
            <a:r>
              <a:rPr lang="ru-RU" sz="2300" dirty="0" err="1" smtClean="0">
                <a:latin typeface="Bookman Old Style" pitchFamily="18" charset="0"/>
              </a:rPr>
              <a:t>b</a:t>
            </a:r>
            <a:r>
              <a:rPr lang="ru-RU" sz="2300" dirty="0" smtClean="0">
                <a:latin typeface="Bookman Old Style" pitchFamily="18" charset="0"/>
              </a:rPr>
              <a:t>) Итоги урока                                             </a:t>
            </a:r>
          </a:p>
          <a:p>
            <a:pPr marL="0" indent="0">
              <a:buNone/>
            </a:pPr>
            <a:r>
              <a:rPr lang="ru-RU" sz="2300" dirty="0" smtClean="0">
                <a:latin typeface="Bookman Old Style" pitchFamily="18" charset="0"/>
              </a:rPr>
              <a:t>     </a:t>
            </a:r>
            <a:r>
              <a:rPr lang="ru-RU" sz="2300" dirty="0" err="1" smtClean="0">
                <a:latin typeface="Bookman Old Style" pitchFamily="18" charset="0"/>
              </a:rPr>
              <a:t>c</a:t>
            </a:r>
            <a:r>
              <a:rPr lang="ru-RU" sz="2300" dirty="0" smtClean="0">
                <a:latin typeface="Bookman Old Style" pitchFamily="18" charset="0"/>
              </a:rPr>
              <a:t>) Домашнее задание </a:t>
            </a:r>
          </a:p>
          <a:p>
            <a:endParaRPr lang="ru-RU" dirty="0">
              <a:latin typeface="Bookman Old Style" pitchFamily="18" charset="0"/>
            </a:endParaRPr>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Управляющая кнопка: назад 5">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651470657"/>
      </p:ext>
    </p:extLst>
  </p:cSld>
  <p:clrMapOvr>
    <a:masterClrMapping/>
  </p:clrMapOvr>
  <p:transition spd="slow"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a:bodyPr>
          <a:lstStyle/>
          <a:p>
            <a:r>
              <a:rPr lang="en-US" dirty="0" smtClean="0">
                <a:solidFill>
                  <a:schemeClr val="accent2">
                    <a:lumMod val="75000"/>
                  </a:schemeClr>
                </a:solidFill>
                <a:latin typeface="Bookman Old Style" pitchFamily="18" charset="0"/>
              </a:rPr>
              <a:t>Introduction</a:t>
            </a:r>
            <a:endParaRPr lang="ru-RU" dirty="0">
              <a:solidFill>
                <a:schemeClr val="accent2">
                  <a:lumMod val="75000"/>
                </a:schemeClr>
              </a:solidFill>
              <a:latin typeface="Bookman Old Style" pitchFamily="18" charset="0"/>
            </a:endParaRPr>
          </a:p>
        </p:txBody>
      </p:sp>
      <p:sp>
        <p:nvSpPr>
          <p:cNvPr id="3" name="Объект 2"/>
          <p:cNvSpPr>
            <a:spLocks noGrp="1"/>
          </p:cNvSpPr>
          <p:nvPr>
            <p:ph idx="1"/>
          </p:nvPr>
        </p:nvSpPr>
        <p:spPr>
          <a:xfrm>
            <a:off x="857224" y="1500174"/>
            <a:ext cx="7543824" cy="3686187"/>
          </a:xfrm>
        </p:spPr>
        <p:txBody>
          <a:bodyPr>
            <a:normAutofit fontScale="85000" lnSpcReduction="20000"/>
          </a:bodyPr>
          <a:lstStyle/>
          <a:p>
            <a:pPr marL="0" indent="0">
              <a:buNone/>
            </a:pPr>
            <a:r>
              <a:rPr lang="en-US" sz="2800" dirty="0" smtClean="0">
                <a:latin typeface="Bookman Old Style" pitchFamily="18" charset="0"/>
              </a:rPr>
              <a:t>Today we`ll speak about </a:t>
            </a:r>
            <a:r>
              <a:rPr lang="en-US" sz="3500" u="dotted" dirty="0" smtClean="0">
                <a:latin typeface="Monotype Corsiva" pitchFamily="66" charset="0"/>
              </a:rPr>
              <a:t>«People we are proud of». </a:t>
            </a:r>
            <a:endParaRPr lang="en-US" sz="2800" u="dotted" dirty="0" smtClean="0">
              <a:latin typeface="Monotype Corsiva" pitchFamily="66" charset="0"/>
            </a:endParaRPr>
          </a:p>
          <a:p>
            <a:pPr marL="0" indent="0">
              <a:buNone/>
            </a:pPr>
            <a:endParaRPr lang="en-US" sz="2800" dirty="0" smtClean="0">
              <a:latin typeface="Bookman Old Style" pitchFamily="18" charset="0"/>
            </a:endParaRPr>
          </a:p>
          <a:p>
            <a:pPr marL="0" indent="0" algn="just">
              <a:buNone/>
            </a:pPr>
            <a:r>
              <a:rPr lang="en-US" sz="2800" dirty="0" smtClean="0">
                <a:latin typeface="Bookman Old Style" pitchFamily="18" charset="0"/>
              </a:rPr>
              <a:t>The main aim is not only to improve your language skills describing some interesting facts but also to develop logic.  </a:t>
            </a:r>
            <a:endParaRPr lang="ru-RU" sz="2800" dirty="0" smtClean="0">
              <a:latin typeface="Bookman Old Style" pitchFamily="18" charset="0"/>
            </a:endParaRPr>
          </a:p>
          <a:p>
            <a:pPr marL="0" indent="0" algn="just">
              <a:buNone/>
            </a:pPr>
            <a:endParaRPr lang="ru-RU" sz="2800" dirty="0" smtClean="0">
              <a:latin typeface="Bookman Old Style" pitchFamily="18" charset="0"/>
            </a:endParaRPr>
          </a:p>
          <a:p>
            <a:pPr marL="0" indent="0" algn="just">
              <a:buNone/>
            </a:pPr>
            <a:r>
              <a:rPr lang="en-US" sz="2800" dirty="0" smtClean="0">
                <a:latin typeface="Bookman Old Style" pitchFamily="18" charset="0"/>
              </a:rPr>
              <a:t>We </a:t>
            </a:r>
            <a:r>
              <a:rPr lang="en-US" sz="2800" dirty="0" smtClean="0">
                <a:latin typeface="Bookman Old Style" pitchFamily="18" charset="0"/>
              </a:rPr>
              <a:t>have got the best opportunity to mention the outstanding names of our Motherland from its ancient foundation, including the different centuries. </a:t>
            </a:r>
          </a:p>
          <a:p>
            <a:pPr marL="0" indent="0">
              <a:buNone/>
            </a:pPr>
            <a:endParaRPr lang="ru-RU" dirty="0"/>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Управляющая кнопка: назад 5">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53320453"/>
      </p:ext>
    </p:extLst>
  </p:cSld>
  <p:clrMapOvr>
    <a:masterClrMapping/>
  </p:clrMapOvr>
  <p:transition spd="slow"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922114"/>
          </a:xfrm>
        </p:spPr>
        <p:txBody>
          <a:bodyPr/>
          <a:lstStyle/>
          <a:p>
            <a:r>
              <a:rPr lang="en-US" dirty="0" smtClean="0">
                <a:solidFill>
                  <a:schemeClr val="accent2">
                    <a:lumMod val="75000"/>
                  </a:schemeClr>
                </a:solidFill>
                <a:latin typeface="Bookman Old Style" pitchFamily="18" charset="0"/>
              </a:rPr>
              <a:t>Pre-reading activity</a:t>
            </a:r>
            <a:endParaRPr lang="ru-RU" dirty="0">
              <a:solidFill>
                <a:schemeClr val="accent2">
                  <a:lumMod val="75000"/>
                </a:schemeClr>
              </a:solidFill>
              <a:latin typeface="Bookman Old Style" pitchFamily="18" charset="0"/>
            </a:endParaRPr>
          </a:p>
        </p:txBody>
      </p:sp>
      <p:sp>
        <p:nvSpPr>
          <p:cNvPr id="3" name="Объект 2"/>
          <p:cNvSpPr>
            <a:spLocks noGrp="1"/>
          </p:cNvSpPr>
          <p:nvPr>
            <p:ph idx="1"/>
          </p:nvPr>
        </p:nvSpPr>
        <p:spPr/>
        <p:txBody>
          <a:bodyPr>
            <a:normAutofit/>
          </a:bodyPr>
          <a:lstStyle/>
          <a:p>
            <a:pPr marL="0" indent="0" algn="just">
              <a:buNone/>
            </a:pPr>
            <a:r>
              <a:rPr lang="en-US" sz="2000" dirty="0" smtClean="0">
                <a:latin typeface="Bookman Old Style" pitchFamily="18" charset="0"/>
              </a:rPr>
              <a:t>Try to guess and name </a:t>
            </a:r>
            <a:r>
              <a:rPr lang="en-GB" sz="2000" dirty="0" smtClean="0">
                <a:latin typeface="Bookman Old Style" pitchFamily="18" charset="0"/>
              </a:rPr>
              <a:t>Russian people who made a</a:t>
            </a:r>
            <a:r>
              <a:rPr lang="en-US" sz="2000" dirty="0" smtClean="0">
                <a:latin typeface="Bookman Old Style" pitchFamily="18" charset="0"/>
              </a:rPr>
              <a:t> </a:t>
            </a:r>
            <a:r>
              <a:rPr lang="en-US" sz="2000" dirty="0" smtClean="0">
                <a:latin typeface="Bookman Old Style" pitchFamily="18" charset="0"/>
              </a:rPr>
              <a:t>major </a:t>
            </a:r>
            <a:r>
              <a:rPr lang="en-US" sz="2000" dirty="0" smtClean="0">
                <a:latin typeface="Bookman Old Style" pitchFamily="18" charset="0"/>
              </a:rPr>
              <a:t>contribution to the </a:t>
            </a:r>
            <a:r>
              <a:rPr lang="en-US" sz="2000" dirty="0" smtClean="0">
                <a:latin typeface="Bookman Old Style" pitchFamily="18" charset="0"/>
              </a:rPr>
              <a:t>development of the world science and culture, </a:t>
            </a:r>
            <a:r>
              <a:rPr lang="en-US" sz="2000" dirty="0" smtClean="0">
                <a:latin typeface="Bookman Old Style" pitchFamily="18" charset="0"/>
              </a:rPr>
              <a:t>literature,  </a:t>
            </a:r>
            <a:r>
              <a:rPr lang="en-US" sz="2000" dirty="0" smtClean="0">
                <a:latin typeface="Bookman Old Style" pitchFamily="18" charset="0"/>
              </a:rPr>
              <a:t>music  and painting </a:t>
            </a:r>
            <a:r>
              <a:rPr lang="en-US" sz="2000" dirty="0" smtClean="0">
                <a:latin typeface="Bookman Old Style" pitchFamily="18" charset="0"/>
              </a:rPr>
              <a:t>. </a:t>
            </a:r>
            <a:endParaRPr lang="ru-RU" sz="2000" dirty="0">
              <a:latin typeface="Bookman Old Style" pitchFamily="18" charset="0"/>
            </a:endParaRPr>
          </a:p>
          <a:p>
            <a:pPr marL="0" lvl="0" indent="0">
              <a:buNone/>
            </a:pPr>
            <a:endParaRPr lang="en-US" sz="2000" dirty="0" smtClean="0">
              <a:latin typeface="Bookman Old Style" pitchFamily="18" charset="0"/>
            </a:endParaRPr>
          </a:p>
          <a:p>
            <a:pPr marL="0" lvl="0" indent="0">
              <a:buNone/>
            </a:pPr>
            <a:r>
              <a:rPr lang="en-US" sz="2400" dirty="0" smtClean="0">
                <a:latin typeface="Bookman Old Style" pitchFamily="18" charset="0"/>
              </a:rPr>
              <a:t>1)He </a:t>
            </a:r>
            <a:r>
              <a:rPr lang="en-US" sz="2400" dirty="0">
                <a:latin typeface="Bookman Old Style" pitchFamily="18" charset="0"/>
              </a:rPr>
              <a:t>built a new capital on the </a:t>
            </a:r>
            <a:r>
              <a:rPr lang="en-US" sz="2400" dirty="0" smtClean="0">
                <a:latin typeface="Bookman Old Style" pitchFamily="18" charset="0"/>
              </a:rPr>
              <a:t>Neva-river</a:t>
            </a:r>
            <a:r>
              <a:rPr lang="en-US" sz="2400" dirty="0">
                <a:latin typeface="Bookman Old Style" pitchFamily="18" charset="0"/>
              </a:rPr>
              <a:t>. </a:t>
            </a:r>
            <a:endParaRPr lang="ru-RU" sz="2400" dirty="0">
              <a:latin typeface="Bookman Old Style" pitchFamily="18" charset="0"/>
            </a:endParaRPr>
          </a:p>
          <a:p>
            <a:pPr marL="0" lvl="0" indent="0">
              <a:buNone/>
            </a:pPr>
            <a:r>
              <a:rPr lang="en-US" sz="2400" dirty="0" smtClean="0">
                <a:latin typeface="Bookman Old Style" pitchFamily="18" charset="0"/>
              </a:rPr>
              <a:t>2)The </a:t>
            </a:r>
            <a:r>
              <a:rPr lang="en-US" sz="2400" dirty="0">
                <a:latin typeface="Bookman Old Style" pitchFamily="18" charset="0"/>
              </a:rPr>
              <a:t>founder of Moscow state </a:t>
            </a:r>
            <a:r>
              <a:rPr lang="en-US" sz="2400" dirty="0" smtClean="0">
                <a:latin typeface="Bookman Old Style" pitchFamily="18" charset="0"/>
              </a:rPr>
              <a:t>University.</a:t>
            </a:r>
            <a:endParaRPr lang="ru-RU" sz="2400" dirty="0">
              <a:latin typeface="Bookman Old Style" pitchFamily="18" charset="0"/>
            </a:endParaRPr>
          </a:p>
          <a:p>
            <a:pPr marL="0" lvl="0" indent="0">
              <a:buNone/>
            </a:pPr>
            <a:r>
              <a:rPr lang="en-US" sz="2400" dirty="0" smtClean="0">
                <a:latin typeface="Bookman Old Style" pitchFamily="18" charset="0"/>
              </a:rPr>
              <a:t>3)His </a:t>
            </a:r>
            <a:r>
              <a:rPr lang="en-US" sz="2400" dirty="0">
                <a:latin typeface="Bookman Old Style" pitchFamily="18" charset="0"/>
              </a:rPr>
              <a:t>flight began a new era in space. </a:t>
            </a:r>
            <a:endParaRPr lang="ru-RU" sz="2400" dirty="0">
              <a:latin typeface="Bookman Old Style" pitchFamily="18" charset="0"/>
            </a:endParaRPr>
          </a:p>
          <a:p>
            <a:pPr marL="0" lvl="0" indent="0">
              <a:buNone/>
            </a:pPr>
            <a:r>
              <a:rPr lang="en-US" sz="2400" dirty="0" smtClean="0">
                <a:latin typeface="Bookman Old Style" pitchFamily="18" charset="0"/>
              </a:rPr>
              <a:t>4)The first </a:t>
            </a:r>
            <a:r>
              <a:rPr lang="en-US" sz="2400" dirty="0">
                <a:latin typeface="Bookman Old Style" pitchFamily="18" charset="0"/>
              </a:rPr>
              <a:t>female cosmonaut in space. </a:t>
            </a:r>
            <a:endParaRPr lang="ru-RU" sz="2400" dirty="0">
              <a:latin typeface="Bookman Old Style" pitchFamily="18" charset="0"/>
            </a:endParaRPr>
          </a:p>
          <a:p>
            <a:pPr marL="0" lvl="0" indent="0">
              <a:buNone/>
            </a:pPr>
            <a:r>
              <a:rPr lang="en-US" sz="2400" dirty="0" smtClean="0">
                <a:latin typeface="Bookman Old Style" pitchFamily="18" charset="0"/>
              </a:rPr>
              <a:t>5)Radio </a:t>
            </a:r>
            <a:r>
              <a:rPr lang="en-US" sz="2400" dirty="0">
                <a:latin typeface="Bookman Old Style" pitchFamily="18" charset="0"/>
              </a:rPr>
              <a:t>was invented </a:t>
            </a:r>
            <a:r>
              <a:rPr lang="en-US" sz="2400" dirty="0" smtClean="0">
                <a:latin typeface="Bookman Old Style" pitchFamily="18" charset="0"/>
              </a:rPr>
              <a:t>by _____.</a:t>
            </a:r>
            <a:endParaRPr lang="ru-RU" sz="2400" dirty="0">
              <a:latin typeface="Bookman Old Style" pitchFamily="18" charset="0"/>
            </a:endParaRPr>
          </a:p>
          <a:p>
            <a:pPr marL="0" indent="0">
              <a:buNone/>
            </a:pPr>
            <a:endParaRPr lang="ru-RU" dirty="0"/>
          </a:p>
          <a:p>
            <a:endParaRPr lang="ru-RU" dirty="0"/>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Управляющая кнопка: назад 5">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525672853"/>
      </p:ext>
    </p:extLst>
  </p:cSld>
  <p:clrMapOvr>
    <a:masterClrMapping/>
  </p:clrMapOvr>
  <p:transition spd="slow"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Объект 2"/>
          <p:cNvSpPr>
            <a:spLocks noGrp="1"/>
          </p:cNvSpPr>
          <p:nvPr>
            <p:ph idx="1"/>
          </p:nvPr>
        </p:nvSpPr>
        <p:spPr>
          <a:xfrm>
            <a:off x="2428860" y="1214398"/>
            <a:ext cx="6357982" cy="5643602"/>
          </a:xfrm>
        </p:spPr>
        <p:txBody>
          <a:bodyPr>
            <a:normAutofit fontScale="40000" lnSpcReduction="20000"/>
          </a:bodyPr>
          <a:lstStyle/>
          <a:p>
            <a:pPr marL="0" indent="0" algn="just">
              <a:buNone/>
            </a:pPr>
            <a:r>
              <a:rPr lang="en-US" sz="4000" i="1" dirty="0" smtClean="0">
                <a:latin typeface="Bookman Old Style" pitchFamily="18" charset="0"/>
              </a:rPr>
              <a:t>Let’s </a:t>
            </a:r>
            <a:r>
              <a:rPr lang="en-US" sz="4000" i="1" dirty="0" smtClean="0">
                <a:latin typeface="Bookman Old Style" pitchFamily="18" charset="0"/>
              </a:rPr>
              <a:t>read the text about the famous Russian scientist. </a:t>
            </a:r>
            <a:endParaRPr lang="ru-RU" sz="4000" i="1" dirty="0" smtClean="0">
              <a:latin typeface="Bookman Old Style" pitchFamily="18" charset="0"/>
            </a:endParaRPr>
          </a:p>
          <a:p>
            <a:pPr marL="0" indent="0" algn="just">
              <a:buNone/>
            </a:pPr>
            <a:endParaRPr lang="en-US" dirty="0" smtClean="0">
              <a:latin typeface="Times New Roman" pitchFamily="18" charset="0"/>
              <a:cs typeface="Times New Roman" pitchFamily="18" charset="0"/>
            </a:endParaRPr>
          </a:p>
          <a:p>
            <a:pPr marL="0" indent="0" algn="just">
              <a:lnSpc>
                <a:spcPct val="140000"/>
              </a:lnSpc>
              <a:buNone/>
            </a:pPr>
            <a:r>
              <a:rPr lang="en-US" sz="4000" dirty="0" smtClean="0">
                <a:latin typeface="Bookman Old Style" pitchFamily="18" charset="0"/>
                <a:cs typeface="Times New Roman" pitchFamily="18" charset="0"/>
              </a:rPr>
              <a:t>M.V</a:t>
            </a:r>
            <a:r>
              <a:rPr lang="en-US" sz="4000" dirty="0" smtClean="0">
                <a:latin typeface="Bookman Old Style" pitchFamily="18" charset="0"/>
                <a:cs typeface="Times New Roman" pitchFamily="18" charset="0"/>
              </a:rPr>
              <a:t>. </a:t>
            </a:r>
            <a:r>
              <a:rPr lang="en-US" sz="4000" dirty="0" err="1" smtClean="0">
                <a:latin typeface="Bookman Old Style" pitchFamily="18" charset="0"/>
                <a:cs typeface="Times New Roman" pitchFamily="18" charset="0"/>
              </a:rPr>
              <a:t>Lomonosov</a:t>
            </a:r>
            <a:r>
              <a:rPr lang="en-US" sz="4000" dirty="0" smtClean="0">
                <a:latin typeface="Bookman Old Style" pitchFamily="18" charset="0"/>
                <a:cs typeface="Times New Roman" pitchFamily="18" charset="0"/>
              </a:rPr>
              <a:t> was born in 1711 near Archangelsk in the north of Russia. When a boy he didn't go to school as there were no school where he lived. Instead he studied Russian grammar and arithmetic on his own while helping fishermen at sea. In 1730 young Mikhail went to Moscow to get a regular education. In 1731 he became an academy student. He made wonderful progress and in 1731 won a scholarship to university of Marburg, Germany. There he worked in the field of sciences and also wrote lyric poetry. In 1745he returned to Saint Petersburg and was appointed professor of chemistry at the Academy of Sciences. Working there he organized a laboratory and made a lot of discoveries in chemistry and physics. He is also known as a reformer of the Russian language and a contributor to Russian literature. In 1757 he became a </a:t>
            </a:r>
            <a:r>
              <a:rPr lang="en-US" sz="4000" dirty="0" err="1" smtClean="0">
                <a:latin typeface="Bookman Old Style" pitchFamily="18" charset="0"/>
                <a:cs typeface="Times New Roman" pitchFamily="18" charset="0"/>
              </a:rPr>
              <a:t>councillor</a:t>
            </a:r>
            <a:r>
              <a:rPr lang="en-US" sz="4000" dirty="0" smtClean="0">
                <a:latin typeface="Bookman Old Style" pitchFamily="18" charset="0"/>
                <a:cs typeface="Times New Roman" pitchFamily="18" charset="0"/>
              </a:rPr>
              <a:t> of Moscow University </a:t>
            </a:r>
            <a:r>
              <a:rPr lang="en-US" sz="4000" dirty="0" smtClean="0">
                <a:latin typeface="Bookman Old Style" pitchFamily="18" charset="0"/>
                <a:cs typeface="Times New Roman" pitchFamily="18" charset="0"/>
              </a:rPr>
              <a:t>which </a:t>
            </a:r>
            <a:r>
              <a:rPr lang="en-US" sz="4000" dirty="0" smtClean="0">
                <a:latin typeface="Bookman Old Style" pitchFamily="18" charset="0"/>
                <a:cs typeface="Times New Roman" pitchFamily="18" charset="0"/>
              </a:rPr>
              <a:t>he had helped to found. </a:t>
            </a:r>
            <a:endParaRPr lang="ru-RU" sz="4000" dirty="0">
              <a:latin typeface="Bookman Old Style" pitchFamily="18" charset="0"/>
              <a:cs typeface="Times New Roman" pitchFamily="18" charset="0"/>
            </a:endParaRPr>
          </a:p>
        </p:txBody>
      </p:sp>
      <p:sp>
        <p:nvSpPr>
          <p:cNvPr id="4" name="Прямоугольник 3"/>
          <p:cNvSpPr/>
          <p:nvPr/>
        </p:nvSpPr>
        <p:spPr>
          <a:xfrm>
            <a:off x="642910" y="0"/>
            <a:ext cx="8064896" cy="1508105"/>
          </a:xfrm>
          <a:prstGeom prst="rect">
            <a:avLst/>
          </a:prstGeom>
        </p:spPr>
        <p:txBody>
          <a:bodyPr wrap="square">
            <a:spAutoFit/>
          </a:bodyPr>
          <a:lstStyle/>
          <a:p>
            <a:endParaRPr lang="en-US" sz="2800" dirty="0" smtClean="0"/>
          </a:p>
          <a:p>
            <a:pPr algn="ctr"/>
            <a:r>
              <a:rPr lang="en-US" sz="4400" dirty="0" smtClean="0">
                <a:solidFill>
                  <a:schemeClr val="accent2">
                    <a:lumMod val="75000"/>
                  </a:schemeClr>
                </a:solidFill>
                <a:latin typeface="Bookman Old Style" pitchFamily="18" charset="0"/>
              </a:rPr>
              <a:t>While-reading activity</a:t>
            </a:r>
          </a:p>
          <a:p>
            <a:endParaRPr lang="en-US" sz="2000" dirty="0" smtClean="0">
              <a:solidFill>
                <a:schemeClr val="accent2">
                  <a:lumMod val="75000"/>
                </a:schemeClr>
              </a:solidFill>
              <a:latin typeface="Bookman Old Style" pitchFamily="18" charset="0"/>
            </a:endParaRPr>
          </a:p>
        </p:txBody>
      </p:sp>
      <p:sp>
        <p:nvSpPr>
          <p:cNvPr id="6" name="Управляющая кнопка: далее 5">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Прямоугольник 7"/>
          <p:cNvSpPr/>
          <p:nvPr/>
        </p:nvSpPr>
        <p:spPr>
          <a:xfrm>
            <a:off x="357158" y="2500306"/>
            <a:ext cx="1857356" cy="1954381"/>
          </a:xfrm>
          <a:prstGeom prst="rect">
            <a:avLst/>
          </a:prstGeom>
        </p:spPr>
        <p:txBody>
          <a:bodyPr wrap="square">
            <a:spAutoFit/>
          </a:bodyPr>
          <a:lstStyle/>
          <a:p>
            <a:pPr algn="ctr">
              <a:spcBef>
                <a:spcPts val="7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200" dirty="0" smtClean="0">
                <a:solidFill>
                  <a:schemeClr val="accent2">
                    <a:lumMod val="75000"/>
                  </a:schemeClr>
                </a:solidFill>
                <a:latin typeface="Bradley Hand ITC" pitchFamily="66" charset="0"/>
              </a:rPr>
              <a:t>Purpose:</a:t>
            </a:r>
          </a:p>
          <a:p>
            <a:pPr algn="ctr">
              <a:spcBef>
                <a:spcPts val="6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2800" dirty="0" smtClean="0">
                <a:solidFill>
                  <a:srgbClr val="000000"/>
                </a:solidFill>
                <a:latin typeface="Bradley Hand ITC" pitchFamily="66" charset="0"/>
              </a:rPr>
              <a:t>To practice reading for gist</a:t>
            </a:r>
            <a:endParaRPr lang="ru-RU" sz="2800" dirty="0">
              <a:solidFill>
                <a:srgbClr val="000000"/>
              </a:solidFill>
              <a:latin typeface="Arial" charset="0"/>
            </a:endParaRPr>
          </a:p>
        </p:txBody>
      </p:sp>
    </p:spTree>
    <p:extLst>
      <p:ext uri="{BB962C8B-B14F-4D97-AF65-F5344CB8AC3E}">
        <p14:creationId xmlns:p14="http://schemas.microsoft.com/office/powerpoint/2010/main" xmlns="" val="4200629805"/>
      </p:ext>
    </p:extLst>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en-US" dirty="0" smtClean="0">
                <a:solidFill>
                  <a:schemeClr val="accent2">
                    <a:lumMod val="75000"/>
                  </a:schemeClr>
                </a:solidFill>
                <a:latin typeface="Bookman Old Style" pitchFamily="18" charset="0"/>
              </a:rPr>
              <a:t>Post-reading </a:t>
            </a:r>
            <a:r>
              <a:rPr lang="en-US" dirty="0" smtClean="0">
                <a:solidFill>
                  <a:schemeClr val="accent2">
                    <a:lumMod val="75000"/>
                  </a:schemeClr>
                </a:solidFill>
                <a:latin typeface="Bookman Old Style" pitchFamily="18" charset="0"/>
              </a:rPr>
              <a:t>activities</a:t>
            </a:r>
            <a:endParaRPr lang="ru-RU" dirty="0">
              <a:solidFill>
                <a:schemeClr val="accent2">
                  <a:lumMod val="75000"/>
                </a:schemeClr>
              </a:solidFill>
              <a:latin typeface="Bookman Old Style" pitchFamily="18" charset="0"/>
            </a:endParaRPr>
          </a:p>
        </p:txBody>
      </p:sp>
      <p:sp>
        <p:nvSpPr>
          <p:cNvPr id="3" name="Объект 2"/>
          <p:cNvSpPr>
            <a:spLocks noGrp="1"/>
          </p:cNvSpPr>
          <p:nvPr>
            <p:ph idx="1"/>
          </p:nvPr>
        </p:nvSpPr>
        <p:spPr>
          <a:xfrm>
            <a:off x="571472" y="1571612"/>
            <a:ext cx="8229600" cy="4525963"/>
          </a:xfrm>
        </p:spPr>
        <p:txBody>
          <a:bodyPr>
            <a:normAutofit fontScale="77500" lnSpcReduction="20000"/>
          </a:bodyPr>
          <a:lstStyle/>
          <a:p>
            <a:pPr marL="0" indent="0">
              <a:buNone/>
            </a:pPr>
            <a:r>
              <a:rPr lang="ru-RU" sz="3100" dirty="0" smtClean="0">
                <a:latin typeface="Monotype Corsiva" pitchFamily="66" charset="0"/>
              </a:rPr>
              <a:t>№</a:t>
            </a:r>
            <a:r>
              <a:rPr lang="en-US" sz="3100" dirty="0" smtClean="0">
                <a:latin typeface="Monotype Corsiva" pitchFamily="66" charset="0"/>
              </a:rPr>
              <a:t>1. </a:t>
            </a:r>
            <a:r>
              <a:rPr lang="en-US" sz="3100" dirty="0" smtClean="0">
                <a:latin typeface="Bookman Old Style" pitchFamily="18" charset="0"/>
              </a:rPr>
              <a:t>Say </a:t>
            </a:r>
            <a:r>
              <a:rPr lang="en-US" sz="3100" i="1" dirty="0" smtClean="0">
                <a:latin typeface="Bookman Old Style" pitchFamily="18" charset="0"/>
              </a:rPr>
              <a:t>True/False</a:t>
            </a:r>
            <a:endParaRPr lang="en-US" sz="3100" i="1" dirty="0" smtClean="0">
              <a:latin typeface="Bookman Old Style" pitchFamily="18" charset="0"/>
            </a:endParaRPr>
          </a:p>
          <a:p>
            <a:pPr>
              <a:buNone/>
            </a:pPr>
            <a:endParaRPr lang="en-US" sz="2900" dirty="0" smtClean="0">
              <a:latin typeface="Bookman Old Style" pitchFamily="18" charset="0"/>
            </a:endParaRPr>
          </a:p>
          <a:p>
            <a:pPr>
              <a:buNone/>
            </a:pPr>
            <a:r>
              <a:rPr lang="en-US" sz="2900" dirty="0" smtClean="0">
                <a:latin typeface="Bookman Old Style" pitchFamily="18" charset="0"/>
              </a:rPr>
              <a:t>1</a:t>
            </a:r>
            <a:r>
              <a:rPr lang="en-US" sz="2900" dirty="0" smtClean="0">
                <a:latin typeface="Bookman Old Style" pitchFamily="18" charset="0"/>
              </a:rPr>
              <a:t>.	</a:t>
            </a:r>
            <a:r>
              <a:rPr lang="en-US" sz="2900" dirty="0" err="1" smtClean="0">
                <a:latin typeface="Bookman Old Style" pitchFamily="18" charset="0"/>
              </a:rPr>
              <a:t>Lomonosov</a:t>
            </a:r>
            <a:r>
              <a:rPr lang="en-US" sz="2900" dirty="0" smtClean="0">
                <a:latin typeface="Bookman Old Style" pitchFamily="18" charset="0"/>
              </a:rPr>
              <a:t> was born in the south of Russia.</a:t>
            </a:r>
          </a:p>
          <a:p>
            <a:pPr>
              <a:buNone/>
            </a:pPr>
            <a:r>
              <a:rPr lang="en-US" sz="2900" dirty="0" smtClean="0">
                <a:latin typeface="Bookman Old Style" pitchFamily="18" charset="0"/>
              </a:rPr>
              <a:t>2.	In childhood he went to school.</a:t>
            </a:r>
          </a:p>
          <a:p>
            <a:pPr>
              <a:buNone/>
            </a:pPr>
            <a:r>
              <a:rPr lang="en-US" sz="2900" dirty="0" smtClean="0">
                <a:latin typeface="Bookman Old Style" pitchFamily="18" charset="0"/>
              </a:rPr>
              <a:t>3.	In 1731 young Mikhail went to Petersburg to get regular education.</a:t>
            </a:r>
          </a:p>
          <a:p>
            <a:pPr>
              <a:buNone/>
            </a:pPr>
            <a:r>
              <a:rPr lang="en-US" sz="2900" dirty="0" smtClean="0">
                <a:latin typeface="Bookman Old Style" pitchFamily="18" charset="0"/>
              </a:rPr>
              <a:t>1.	In 1731 he became an academy student.</a:t>
            </a:r>
          </a:p>
          <a:p>
            <a:pPr>
              <a:buNone/>
            </a:pPr>
            <a:r>
              <a:rPr lang="en-US" sz="2900" dirty="0" smtClean="0">
                <a:latin typeface="Bookman Old Style" pitchFamily="18" charset="0"/>
              </a:rPr>
              <a:t>5.	He made wonderful progress.</a:t>
            </a:r>
          </a:p>
          <a:p>
            <a:pPr>
              <a:buNone/>
            </a:pPr>
            <a:r>
              <a:rPr lang="en-US" sz="2900" dirty="0" smtClean="0">
                <a:latin typeface="Bookman Old Style" pitchFamily="18" charset="0"/>
              </a:rPr>
              <a:t>6.	In Saint Petersburg </a:t>
            </a:r>
            <a:r>
              <a:rPr lang="en-US" sz="2900" dirty="0" err="1" smtClean="0">
                <a:latin typeface="Bookman Old Style" pitchFamily="18" charset="0"/>
              </a:rPr>
              <a:t>Lomonosov</a:t>
            </a:r>
            <a:r>
              <a:rPr lang="en-US" sz="2900" dirty="0" smtClean="0">
                <a:latin typeface="Bookman Old Style" pitchFamily="18" charset="0"/>
              </a:rPr>
              <a:t> was </a:t>
            </a:r>
            <a:r>
              <a:rPr lang="en-US" sz="2900" dirty="0" smtClean="0">
                <a:latin typeface="Bookman Old Style" pitchFamily="18" charset="0"/>
              </a:rPr>
              <a:t>appointed </a:t>
            </a:r>
            <a:r>
              <a:rPr lang="en-US" sz="2900" dirty="0" smtClean="0">
                <a:latin typeface="Bookman Old Style" pitchFamily="18" charset="0"/>
              </a:rPr>
              <a:t>professor of chemistry at the Academy of Sciences</a:t>
            </a:r>
          </a:p>
          <a:p>
            <a:pPr>
              <a:buNone/>
            </a:pPr>
            <a:r>
              <a:rPr lang="en-US" sz="2900" dirty="0" smtClean="0">
                <a:latin typeface="Bookman Old Style" pitchFamily="18" charset="0"/>
              </a:rPr>
              <a:t>7.	He organized a  lab and made a lot of discoveries in chemistry and physics.</a:t>
            </a:r>
          </a:p>
          <a:p>
            <a:pPr>
              <a:buNone/>
            </a:pPr>
            <a:r>
              <a:rPr lang="en-US" sz="2900" dirty="0" smtClean="0">
                <a:latin typeface="Bookman Old Style" pitchFamily="18" charset="0"/>
              </a:rPr>
              <a:t>8.	</a:t>
            </a:r>
            <a:r>
              <a:rPr lang="en-US" sz="2900" dirty="0" err="1" smtClean="0">
                <a:latin typeface="Bookman Old Style" pitchFamily="18" charset="0"/>
              </a:rPr>
              <a:t>Lomonosov</a:t>
            </a:r>
            <a:r>
              <a:rPr lang="en-US" sz="2900" dirty="0" smtClean="0">
                <a:latin typeface="Bookman Old Style" pitchFamily="18" charset="0"/>
              </a:rPr>
              <a:t> is a reformer of the Russian language.</a:t>
            </a:r>
            <a:endParaRPr lang="ru-RU" sz="2900" dirty="0">
              <a:latin typeface="Bookman Old Style" pitchFamily="18" charset="0"/>
            </a:endParaRPr>
          </a:p>
        </p:txBody>
      </p:sp>
      <p:sp>
        <p:nvSpPr>
          <p:cNvPr id="5" name="Управляющая кнопка: далее 4">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6" name="Управляющая кнопка: назад 5">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1088065155"/>
      </p:ext>
    </p:extLst>
  </p:cSld>
  <p:clrMapOvr>
    <a:masterClrMapping/>
  </p:clrMapOvr>
  <p:transition spd="slow"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Дом\Рабочий стол\6397007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ru-RU" dirty="0" smtClean="0">
                <a:latin typeface="Monotype Corsiva" pitchFamily="66" charset="0"/>
              </a:rPr>
              <a:t>№</a:t>
            </a:r>
            <a:r>
              <a:rPr lang="en-US" dirty="0" smtClean="0">
                <a:latin typeface="Monotype Corsiva" pitchFamily="66" charset="0"/>
              </a:rPr>
              <a:t>2. </a:t>
            </a:r>
            <a:r>
              <a:rPr lang="en-US" sz="4000" dirty="0" smtClean="0">
                <a:latin typeface="Bookman Old Style" pitchFamily="18" charset="0"/>
              </a:rPr>
              <a:t>Fill in the </a:t>
            </a:r>
            <a:r>
              <a:rPr lang="en-US" sz="4000" dirty="0" smtClean="0">
                <a:latin typeface="Bookman Old Style" pitchFamily="18" charset="0"/>
              </a:rPr>
              <a:t>table</a:t>
            </a:r>
            <a:endParaRPr lang="ru-RU" sz="4000" dirty="0">
              <a:latin typeface="Bookman Old Style"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xmlns="" val="1659975470"/>
              </p:ext>
            </p:extLst>
          </p:nvPr>
        </p:nvGraphicFramePr>
        <p:xfrm>
          <a:off x="500034" y="1785926"/>
          <a:ext cx="8229600" cy="313944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algn="ctr"/>
                      <a:endParaRPr lang="en-US" dirty="0" smtClean="0">
                        <a:latin typeface="Bookman Old Style" pitchFamily="18" charset="0"/>
                      </a:endParaRPr>
                    </a:p>
                    <a:p>
                      <a:pPr algn="ctr"/>
                      <a:r>
                        <a:rPr lang="en-US" dirty="0" smtClean="0">
                          <a:latin typeface="Bookman Old Style" pitchFamily="18" charset="0"/>
                        </a:rPr>
                        <a:t>Name</a:t>
                      </a:r>
                      <a:endParaRPr lang="ru-RU" dirty="0">
                        <a:latin typeface="Bookman Old Style" pitchFamily="18" charset="0"/>
                      </a:endParaRPr>
                    </a:p>
                  </a:txBody>
                  <a:tcPr/>
                </a:tc>
                <a:tc>
                  <a:txBody>
                    <a:bodyPr/>
                    <a:lstStyle/>
                    <a:p>
                      <a:pPr algn="ctr"/>
                      <a:r>
                        <a:rPr lang="en-US" dirty="0" smtClean="0">
                          <a:latin typeface="Bookman Old Style" pitchFamily="18" charset="0"/>
                        </a:rPr>
                        <a:t>Lived,</a:t>
                      </a:r>
                    </a:p>
                    <a:p>
                      <a:pPr algn="ctr"/>
                      <a:r>
                        <a:rPr lang="en-US" dirty="0" smtClean="0">
                          <a:latin typeface="Bookman Old Style" pitchFamily="18" charset="0"/>
                        </a:rPr>
                        <a:t>Lives</a:t>
                      </a:r>
                    </a:p>
                    <a:p>
                      <a:pPr algn="ctr"/>
                      <a:endParaRPr lang="ru-RU" dirty="0">
                        <a:latin typeface="Bookman Old Style" pitchFamily="18" charset="0"/>
                      </a:endParaRPr>
                    </a:p>
                  </a:txBody>
                  <a:tcPr/>
                </a:tc>
                <a:tc>
                  <a:txBody>
                    <a:bodyPr/>
                    <a:lstStyle/>
                    <a:p>
                      <a:pPr algn="ctr"/>
                      <a:endParaRPr lang="en-US" dirty="0" smtClean="0">
                        <a:latin typeface="Bookman Old Style" pitchFamily="18" charset="0"/>
                      </a:endParaRPr>
                    </a:p>
                    <a:p>
                      <a:pPr algn="ctr"/>
                      <a:r>
                        <a:rPr lang="en-US" dirty="0" smtClean="0">
                          <a:latin typeface="Bookman Old Style" pitchFamily="18" charset="0"/>
                        </a:rPr>
                        <a:t>Did, does</a:t>
                      </a:r>
                      <a:endParaRPr lang="ru-RU" dirty="0">
                        <a:latin typeface="Bookman Old Style" pitchFamily="18" charset="0"/>
                      </a:endParaRPr>
                    </a:p>
                  </a:txBody>
                  <a:tcPr/>
                </a:tc>
                <a:tc>
                  <a:txBody>
                    <a:bodyPr/>
                    <a:lstStyle/>
                    <a:p>
                      <a:pPr algn="ctr"/>
                      <a:r>
                        <a:rPr lang="en-US" dirty="0" smtClean="0">
                          <a:latin typeface="Bookman Old Style" pitchFamily="18" charset="0"/>
                        </a:rPr>
                        <a:t>Why was it so important</a:t>
                      </a:r>
                      <a:endParaRPr lang="ru-RU" dirty="0">
                        <a:latin typeface="Bookman Old Style" pitchFamily="18" charset="0"/>
                      </a:endParaRPr>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370840">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
        <p:nvSpPr>
          <p:cNvPr id="6" name="Управляющая кнопка: далее 5">
            <a:hlinkClick r:id="" action="ppaction://hlinkshowjump?jump=nextslide" highlightClick="1"/>
          </p:cNvPr>
          <p:cNvSpPr/>
          <p:nvPr/>
        </p:nvSpPr>
        <p:spPr>
          <a:xfrm>
            <a:off x="8501058" y="6500834"/>
            <a:ext cx="642942" cy="357166"/>
          </a:xfrm>
          <a:prstGeom prst="actionButtonForwardNext">
            <a:avLst/>
          </a:prstGeom>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7" name="Управляющая кнопка: назад 6">
            <a:hlinkClick r:id="" action="ppaction://hlinkshowjump?jump=previousslide" highlightClick="1"/>
          </p:cNvPr>
          <p:cNvSpPr/>
          <p:nvPr/>
        </p:nvSpPr>
        <p:spPr>
          <a:xfrm>
            <a:off x="7858148" y="6500834"/>
            <a:ext cx="642942" cy="357166"/>
          </a:xfrm>
          <a:prstGeom prst="actionButtonBackPrevious">
            <a:avLst/>
          </a:prstGeom>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1076853099"/>
      </p:ext>
    </p:extLst>
  </p:cSld>
  <p:clrMapOvr>
    <a:masterClrMapping/>
  </p:clrMapOvr>
  <p:transition spd="slow" advClick="0"/>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TotalTime>
  <Words>977</Words>
  <Application>Microsoft Office PowerPoint</Application>
  <PresentationFormat>Экран (4:3)</PresentationFormat>
  <Paragraphs>124</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Урок английского языка   7 класс</vt:lpstr>
      <vt:lpstr> Тип урока:  комбинированный  Форма:  Урок - практикум </vt:lpstr>
      <vt:lpstr>Слайд 3</vt:lpstr>
      <vt:lpstr>Слайд 4</vt:lpstr>
      <vt:lpstr>Introduction</vt:lpstr>
      <vt:lpstr>Pre-reading activity</vt:lpstr>
      <vt:lpstr>Слайд 7</vt:lpstr>
      <vt:lpstr>Post-reading activities</vt:lpstr>
      <vt:lpstr>№2. Fill in the table</vt:lpstr>
      <vt:lpstr>  </vt:lpstr>
      <vt:lpstr>Results Homework</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английского языка 7 класс</dc:title>
  <dc:creator>Афаг</dc:creator>
  <cp:lastModifiedBy>Владелец</cp:lastModifiedBy>
  <cp:revision>33</cp:revision>
  <dcterms:created xsi:type="dcterms:W3CDTF">2012-01-28T06:57:10Z</dcterms:created>
  <dcterms:modified xsi:type="dcterms:W3CDTF">2012-01-29T12:04:58Z</dcterms:modified>
</cp:coreProperties>
</file>