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60" r:id="rId4"/>
    <p:sldId id="261" r:id="rId5"/>
    <p:sldId id="275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4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001B6D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D65894-54DC-4666-8B73-A1A343CA662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865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CEEFE8-6AE4-477E-8065-1D034814F5C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419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F9492B-22AD-4D02-AAF2-B51F7FD0A2A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672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DCC38E-E908-48A3-AFE5-0B5416525C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573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1A9DD4-C69D-4A3A-8674-A86A9C1EB24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7388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1A4053-F72D-4103-A49C-50296ADB669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852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AAF83A-65AA-42D3-AFE6-E7D2B4FC5A9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900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BD16E2-42EC-4CD1-884A-37DA27B4528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903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59E9EF-2263-4C41-B0B2-40D041BD26B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896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EA4EF3-1B66-425C-9AA1-D526D783601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370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796B01-953B-4F71-8A83-515060C3C86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711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6B9F4C-BA92-4AEC-8633-158FEEBC5578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81036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ЗамУВР\Desktop\1245008153_hj003_350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191"/>
            <a:ext cx="9156509" cy="6867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1657" y="2636912"/>
            <a:ext cx="8571577" cy="193899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spc="300" dirty="0" smtClean="0">
                <a:ln w="1143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Программа «Гармония» </a:t>
            </a:r>
          </a:p>
          <a:p>
            <a:pPr algn="ctr"/>
            <a:r>
              <a:rPr lang="ru-RU" sz="2400" b="1" spc="300" dirty="0" smtClean="0">
                <a:ln w="1143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как </a:t>
            </a:r>
            <a:r>
              <a:rPr lang="ru-RU" sz="2400" b="1" spc="300" dirty="0" err="1" smtClean="0">
                <a:ln w="1143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здоровьесберегающая</a:t>
            </a:r>
            <a:r>
              <a:rPr lang="ru-RU" sz="2400" b="1" spc="300" dirty="0" smtClean="0">
                <a:ln w="1143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</a:p>
          <a:p>
            <a:pPr algn="ctr"/>
            <a:r>
              <a:rPr lang="ru-RU" sz="2400" b="1" spc="300" dirty="0" err="1" smtClean="0">
                <a:ln w="1143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воспитательно</a:t>
            </a:r>
            <a:r>
              <a:rPr lang="ru-RU" sz="2400" b="1" spc="300" dirty="0" smtClean="0">
                <a:ln w="1143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-образовательная система: </a:t>
            </a:r>
          </a:p>
          <a:p>
            <a:pPr algn="ctr"/>
            <a:r>
              <a:rPr lang="ru-RU" sz="2400" b="1" spc="300" dirty="0" smtClean="0">
                <a:ln w="1143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структура, современные </a:t>
            </a:r>
          </a:p>
          <a:p>
            <a:pPr algn="ctr"/>
            <a:r>
              <a:rPr lang="ru-RU" sz="2400" b="1" spc="300" dirty="0" smtClean="0">
                <a:ln w="1143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технологии, критерии эффективности </a:t>
            </a:r>
            <a:endParaRPr lang="ru-RU" sz="2400" b="1" cap="none" spc="300" dirty="0">
              <a:ln w="11430" cmpd="sng">
                <a:solidFill>
                  <a:srgbClr val="00206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31840" y="657251"/>
            <a:ext cx="543945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spc="300" dirty="0" smtClean="0">
                <a:ln w="11430" cmpd="sng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001B6D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</a:t>
            </a:r>
            <a:r>
              <a:rPr lang="ru-RU" b="1" cap="none" spc="300" dirty="0" smtClean="0">
                <a:ln w="11430" cmpd="sng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001B6D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униципальное автономное  дошкольное </a:t>
            </a:r>
          </a:p>
          <a:p>
            <a:pPr algn="ctr"/>
            <a:r>
              <a:rPr lang="ru-RU" b="1" cap="none" spc="300" dirty="0" smtClean="0">
                <a:ln w="11430" cmpd="sng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001B6D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образовательное учреждение </a:t>
            </a:r>
          </a:p>
          <a:p>
            <a:pPr algn="ctr"/>
            <a:r>
              <a:rPr lang="ru-RU" b="1" spc="300" dirty="0" smtClean="0">
                <a:ln w="11430" cmpd="sng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001B6D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детский сад №8 «Огонёк»</a:t>
            </a:r>
            <a:r>
              <a:rPr lang="ru-RU" b="1" cap="none" spc="300" dirty="0" smtClean="0">
                <a:ln w="11430" cmpd="sng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001B6D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endParaRPr lang="ru-RU" b="1" cap="none" spc="300" dirty="0">
              <a:ln w="11430" cmpd="sng">
                <a:solidFill>
                  <a:srgbClr val="00B0F0"/>
                </a:solidFill>
                <a:prstDash val="solid"/>
                <a:miter lim="800000"/>
              </a:ln>
              <a:solidFill>
                <a:srgbClr val="001B6D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79912" y="5445224"/>
            <a:ext cx="130516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spc="300" dirty="0" smtClean="0">
                <a:ln w="11430" cmpd="sng">
                  <a:solidFill>
                    <a:srgbClr val="001B6D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glow rad="45500">
                    <a:srgbClr val="6666FF">
                      <a:satMod val="220000"/>
                      <a:alpha val="35000"/>
                    </a:srgbClr>
                  </a:glow>
                </a:effectLst>
              </a:rPr>
              <a:t>Сургут</a:t>
            </a:r>
          </a:p>
          <a:p>
            <a:pPr algn="ctr"/>
            <a:r>
              <a:rPr lang="ru-RU" sz="2000" b="1" spc="300" dirty="0" smtClean="0">
                <a:ln w="11430" cmpd="sng">
                  <a:solidFill>
                    <a:srgbClr val="001B6D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glow rad="45500">
                    <a:srgbClr val="6666FF">
                      <a:satMod val="220000"/>
                      <a:alpha val="35000"/>
                    </a:srgbClr>
                  </a:glow>
                </a:effectLst>
              </a:rPr>
              <a:t>2015 </a:t>
            </a:r>
            <a:endParaRPr lang="ru-RU" sz="2000" dirty="0">
              <a:ln w="11430" cmpd="sng">
                <a:solidFill>
                  <a:srgbClr val="001B6D"/>
                </a:solidFill>
                <a:prstDash val="solid"/>
                <a:miter lim="800000"/>
              </a:ln>
              <a:solidFill>
                <a:srgbClr val="00B0F0"/>
              </a:solidFill>
            </a:endParaRPr>
          </a:p>
        </p:txBody>
      </p:sp>
      <p:pic>
        <p:nvPicPr>
          <p:cNvPr id="1026" name="Picture 2" descr="C:\Users\User\Desktop\183363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39726"/>
            <a:ext cx="1872208" cy="1835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16017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548680"/>
            <a:ext cx="8064895" cy="193899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C0000"/>
                </a:solidFill>
                <a:latin typeface="Times New Roman"/>
                <a:ea typeface="Calibri"/>
              </a:rPr>
              <a:t>П</a:t>
            </a:r>
            <a:r>
              <a:rPr lang="ru-RU" sz="2400" b="1" dirty="0" smtClean="0">
                <a:solidFill>
                  <a:srgbClr val="CC0000"/>
                </a:solidFill>
                <a:latin typeface="Times New Roman"/>
                <a:ea typeface="Calibri"/>
              </a:rPr>
              <a:t>ознавательно-развивающий центр «Безопасный </a:t>
            </a:r>
            <a:r>
              <a:rPr lang="ru-RU" sz="2400" b="1" dirty="0">
                <a:solidFill>
                  <a:srgbClr val="CC0000"/>
                </a:solidFill>
                <a:latin typeface="Times New Roman"/>
                <a:ea typeface="Calibri"/>
              </a:rPr>
              <a:t>мир ребенка» </a:t>
            </a:r>
            <a:endParaRPr lang="ru-RU" sz="2400" b="1" dirty="0" smtClean="0">
              <a:solidFill>
                <a:srgbClr val="CC0000"/>
              </a:solidFill>
              <a:latin typeface="Times New Roman"/>
              <a:ea typeface="Calibri"/>
            </a:endParaRPr>
          </a:p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/>
                <a:ea typeface="Calibri"/>
              </a:rPr>
              <a:t>-</a:t>
            </a:r>
            <a:r>
              <a:rPr lang="ru-RU" sz="2400" b="1" dirty="0">
                <a:solidFill>
                  <a:srgbClr val="0070C0"/>
                </a:solidFill>
                <a:latin typeface="Times New Roman"/>
                <a:ea typeface="Calibri"/>
              </a:rPr>
              <a:t> </a:t>
            </a:r>
            <a:r>
              <a:rPr lang="ru-RU" sz="2400" b="1" dirty="0" smtClean="0">
                <a:solidFill>
                  <a:srgbClr val="0070C0"/>
                </a:solidFill>
                <a:latin typeface="Times New Roman"/>
                <a:ea typeface="Calibri"/>
              </a:rPr>
              <a:t>повышение уровня  </a:t>
            </a:r>
            <a:r>
              <a:rPr lang="ru-RU" sz="2400" b="1" dirty="0">
                <a:solidFill>
                  <a:srgbClr val="0070C0"/>
                </a:solidFill>
                <a:latin typeface="Times New Roman"/>
                <a:ea typeface="Calibri"/>
              </a:rPr>
              <a:t>начально-ключевой компетентности по безопасности на дороге и в окружающем мире.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7170" name="Picture 2" descr="C:\Users\User\Desktop\картин\p234_33-parta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3131840" y="3288991"/>
            <a:ext cx="3456384" cy="3072342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33845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фото\IMG_046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72816"/>
            <a:ext cx="5182754" cy="3887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86676" y="260648"/>
            <a:ext cx="83529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n>
                  <a:solidFill>
                    <a:srgbClr val="CC0000"/>
                  </a:solidFill>
                </a:ln>
                <a:solidFill>
                  <a:srgbClr val="001B6D"/>
                </a:solidFill>
                <a:latin typeface="Times New Roman"/>
                <a:ea typeface="Calibri"/>
              </a:rPr>
              <a:t>Ежегодный спортивный праздник </a:t>
            </a:r>
          </a:p>
          <a:p>
            <a:pPr algn="ctr"/>
            <a:r>
              <a:rPr lang="ru-RU" sz="3200" dirty="0" smtClean="0">
                <a:ln>
                  <a:solidFill>
                    <a:srgbClr val="CC0000"/>
                  </a:solidFill>
                </a:ln>
                <a:solidFill>
                  <a:srgbClr val="001B6D"/>
                </a:solidFill>
                <a:latin typeface="Times New Roman"/>
                <a:ea typeface="Calibri"/>
              </a:rPr>
              <a:t>«</a:t>
            </a:r>
            <a:r>
              <a:rPr lang="ru-RU" sz="3200" dirty="0">
                <a:ln>
                  <a:solidFill>
                    <a:srgbClr val="CC0000"/>
                  </a:solidFill>
                </a:ln>
                <a:solidFill>
                  <a:srgbClr val="001B6D"/>
                </a:solidFill>
                <a:latin typeface="Times New Roman"/>
                <a:ea typeface="Calibri"/>
              </a:rPr>
              <a:t>Папа, мама, я – спортивная семья»</a:t>
            </a:r>
            <a:endParaRPr lang="ru-RU" sz="3200" dirty="0">
              <a:ln>
                <a:solidFill>
                  <a:srgbClr val="CC0000"/>
                </a:solidFill>
              </a:ln>
              <a:solidFill>
                <a:srgbClr val="001B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8841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фото\DSCN216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710513"/>
            <a:ext cx="4896544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332656"/>
            <a:ext cx="8174033" cy="193899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Тренер спортивного клуба «Виктория» и </a:t>
            </a:r>
          </a:p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ведущий передачи «Вставай» Татьяна Истомина </a:t>
            </a:r>
          </a:p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с воспитанниками группы </a:t>
            </a:r>
          </a:p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старшего дошкольного возраста 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«Машенька»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4565167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фото\DSCN21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81" y="346686"/>
            <a:ext cx="4355976" cy="3266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User\Desktop\фото\DSCN21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596470"/>
            <a:ext cx="4198327" cy="3148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82904" y="4755343"/>
            <a:ext cx="371928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C0000"/>
                </a:solidFill>
              </a:rPr>
              <a:t>Спортивные награды 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C0000"/>
                </a:solidFill>
              </a:rPr>
              <a:t>Татьяны Истоминой</a:t>
            </a:r>
            <a:endParaRPr lang="ru-RU" sz="2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C0000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89009" y="836712"/>
            <a:ext cx="3953326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C0000"/>
                </a:solidFill>
                <a:effectLst/>
              </a:rPr>
              <a:t>Воспитанники </a:t>
            </a:r>
          </a:p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C0000"/>
                </a:solidFill>
                <a:effectLst/>
              </a:rPr>
              <a:t>группы </a:t>
            </a:r>
          </a:p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C0000"/>
                </a:solidFill>
                <a:effectLst/>
              </a:rPr>
              <a:t>старшего </a:t>
            </a:r>
          </a:p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C0000"/>
                </a:solidFill>
                <a:effectLst/>
              </a:rPr>
              <a:t>дошкольного возраста </a:t>
            </a:r>
          </a:p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C0000"/>
                </a:solidFill>
                <a:effectLst/>
              </a:rPr>
              <a:t>«Машенька»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C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274747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esktop\фото\_DSC25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370" y="2142530"/>
            <a:ext cx="4199268" cy="2799511"/>
          </a:xfrm>
          <a:prstGeom prst="rect">
            <a:avLst/>
          </a:prstGeom>
          <a:noFill/>
          <a:ln w="38100">
            <a:solidFill>
              <a:srgbClr val="001B6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User\Desktop\фото\DSC_02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3789040"/>
            <a:ext cx="4181985" cy="2799511"/>
          </a:xfrm>
          <a:prstGeom prst="rect">
            <a:avLst/>
          </a:prstGeom>
          <a:noFill/>
          <a:ln w="28575">
            <a:solidFill>
              <a:srgbClr val="001B6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47664" y="550421"/>
            <a:ext cx="6625533" cy="64633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solidFill>
                  <a:srgbClr val="CC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Малые Олимпийские игры</a:t>
            </a:r>
            <a:endParaRPr lang="ru-RU" sz="3600" b="1" cap="none" spc="0" dirty="0">
              <a:ln w="1905"/>
              <a:solidFill>
                <a:srgbClr val="CC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161353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Desktop\фото\IMG_20140516_0954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166" y="476672"/>
            <a:ext cx="4398776" cy="2474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User\Desktop\фото\DSCN16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258391"/>
            <a:ext cx="4416489" cy="3312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649703" y="836712"/>
            <a:ext cx="264687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День здоровья </a:t>
            </a:r>
          </a:p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детском саду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494308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\IMG_19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060847"/>
            <a:ext cx="4104456" cy="3065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C:\Users\User\Desktop\фото\IMG_195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2324" y="3643706"/>
            <a:ext cx="3970515" cy="2965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6" y="404664"/>
            <a:ext cx="6994222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Экскурсия группы старшего </a:t>
            </a:r>
          </a:p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дошкольного возраста «Яблонька» </a:t>
            </a:r>
          </a:p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в пожарную часть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480973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C:\Users\User\Desktop\фото\IMG_029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010" y="4077072"/>
            <a:ext cx="3384376" cy="2256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C:\Users\User\Desktop\фото\IMG_029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66" y="788705"/>
            <a:ext cx="3528392" cy="2352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18265" y="980795"/>
            <a:ext cx="5025735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28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Тематические недели: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«Витаминный калейдоскоп», 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«Если хочешь быть здоров»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13320" name="Picture 8" descr="C:\Users\User\Desktop\фото\DSC_014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1042" y="4101990"/>
            <a:ext cx="3299390" cy="2208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1927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1846250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7" y="2492896"/>
            <a:ext cx="8568953" cy="3170099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342900" indent="-342900" algn="ctr">
              <a:lnSpc>
                <a:spcPct val="150000"/>
              </a:lnSpc>
              <a:spcAft>
                <a:spcPts val="0"/>
              </a:spcAft>
            </a:pPr>
            <a:r>
              <a:rPr lang="ru-RU" sz="2000" b="1" dirty="0" smtClean="0">
                <a:ln w="50800"/>
                <a:solidFill>
                  <a:srgbClr val="FF0000"/>
                </a:solidFill>
              </a:rPr>
              <a:t>     Цель программы «Гармония»:</a:t>
            </a:r>
            <a:r>
              <a:rPr lang="ru-RU" sz="2000" b="1" dirty="0" smtClean="0">
                <a:ln w="50800"/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</a:p>
          <a:p>
            <a:pPr marL="342900" indent="-342900" algn="just">
              <a:lnSpc>
                <a:spcPct val="150000"/>
              </a:lnSpc>
              <a:spcAft>
                <a:spcPts val="0"/>
              </a:spcAft>
            </a:pPr>
            <a:r>
              <a:rPr lang="ru-RU" sz="2000" b="1" dirty="0" smtClean="0">
                <a:ln w="50800"/>
                <a:solidFill>
                  <a:srgbClr val="001B6D"/>
                </a:solidFill>
                <a:latin typeface="Times New Roman"/>
                <a:ea typeface="Times New Roman"/>
                <a:cs typeface="Times New Roman"/>
              </a:rPr>
              <a:t>     обеспечение </a:t>
            </a:r>
            <a:r>
              <a:rPr lang="ru-RU" sz="2000" b="1" dirty="0">
                <a:ln w="50800"/>
                <a:solidFill>
                  <a:srgbClr val="001B6D"/>
                </a:solidFill>
                <a:latin typeface="Times New Roman"/>
                <a:ea typeface="Times New Roman"/>
                <a:cs typeface="Times New Roman"/>
              </a:rPr>
              <a:t>комплексного системного подхода к </a:t>
            </a:r>
            <a:r>
              <a:rPr lang="ru-RU" sz="2000" b="1" dirty="0" smtClean="0">
                <a:ln w="50800"/>
                <a:solidFill>
                  <a:srgbClr val="001B6D"/>
                </a:solidFill>
                <a:latin typeface="Times New Roman"/>
                <a:ea typeface="Times New Roman"/>
                <a:cs typeface="Times New Roman"/>
              </a:rPr>
              <a:t>использованию </a:t>
            </a:r>
            <a:r>
              <a:rPr lang="ru-RU" sz="2000" b="1" dirty="0" err="1" smtClean="0">
                <a:ln w="50800"/>
                <a:solidFill>
                  <a:srgbClr val="001B6D"/>
                </a:solidFill>
                <a:latin typeface="Times New Roman"/>
                <a:ea typeface="Times New Roman"/>
                <a:cs typeface="Times New Roman"/>
              </a:rPr>
              <a:t>здоровьеформирующих</a:t>
            </a:r>
            <a:r>
              <a:rPr lang="ru-RU" sz="2000" b="1" dirty="0" smtClean="0">
                <a:ln w="50800"/>
                <a:solidFill>
                  <a:srgbClr val="001B6D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dirty="0">
                <a:ln w="50800"/>
                <a:solidFill>
                  <a:srgbClr val="001B6D"/>
                </a:solidFill>
                <a:latin typeface="Times New Roman"/>
                <a:ea typeface="Times New Roman"/>
                <a:cs typeface="Times New Roman"/>
              </a:rPr>
              <a:t>технологий в образовательном пространстве дошкольного учреждения, создание условий, </a:t>
            </a:r>
            <a:r>
              <a:rPr lang="ru-RU" sz="2000" b="1" dirty="0" smtClean="0">
                <a:ln w="50800"/>
                <a:solidFill>
                  <a:srgbClr val="001B6D"/>
                </a:solidFill>
                <a:latin typeface="Times New Roman"/>
                <a:ea typeface="Times New Roman"/>
                <a:cs typeface="Times New Roman"/>
              </a:rPr>
              <a:t>формирование ценностных установок на здоровье, здоровый образ жизни и самореализацию личности.</a:t>
            </a:r>
            <a:endParaRPr lang="ru-RU" sz="2000" b="1" dirty="0">
              <a:ln w="50800"/>
              <a:solidFill>
                <a:srgbClr val="001B6D"/>
              </a:solidFill>
              <a:latin typeface="Calibri"/>
              <a:ea typeface="Calibri"/>
              <a:cs typeface="Times New Roman"/>
            </a:endParaRPr>
          </a:p>
          <a:p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endParaRPr lang="ru-RU" sz="2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96551" y="404664"/>
            <a:ext cx="5400601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   </a:t>
            </a:r>
            <a:endParaRPr lang="ru-RU" sz="2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14260" y="404664"/>
            <a:ext cx="3915505" cy="138499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Mistral" pitchFamily="66" charset="0"/>
              </a:rPr>
              <a:t>«Здоровье </a:t>
            </a:r>
            <a:r>
              <a:rPr kumimoji="0" lang="ru-RU" sz="2800" b="1" i="0" u="none" strike="noStrike" kern="0" cap="none" spc="0" normalizeH="0" baseline="0" noProof="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Mistral" pitchFamily="66" charset="0"/>
              </a:rPr>
              <a:t>– не все, </a:t>
            </a:r>
            <a:r>
              <a:rPr kumimoji="0" lang="ru-RU" sz="2800" b="1" i="0" u="none" strike="noStrike" kern="0" cap="none" spc="0" normalizeH="0" noProof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Mistral" pitchFamily="66" charset="0"/>
              </a:rPr>
              <a:t> </a:t>
            </a:r>
            <a:r>
              <a:rPr kumimoji="0" lang="ru-RU" sz="2800" b="1" i="0" u="none" strike="noStrike" kern="0" cap="none" spc="0" normalizeH="0" baseline="0" noProof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Mistral" pitchFamily="66" charset="0"/>
              </a:rPr>
              <a:t>но </a:t>
            </a:r>
            <a:r>
              <a:rPr kumimoji="0" lang="ru-RU" sz="2800" b="1" i="0" u="none" strike="noStrike" kern="0" cap="none" spc="0" normalizeH="0" baseline="0" noProof="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Mistral" pitchFamily="66" charset="0"/>
              </a:rPr>
              <a:t>все без здоровья – </a:t>
            </a:r>
            <a:r>
              <a:rPr kumimoji="0" lang="ru-RU" sz="2800" b="1" i="0" u="none" strike="noStrike" kern="0" cap="none" spc="0" normalizeH="0" baseline="0" noProof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Mistral" pitchFamily="66" charset="0"/>
              </a:rPr>
              <a:t>ничто»  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0" cap="none" spc="0" normalizeH="0" baseline="0" noProof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Mistral" pitchFamily="66" charset="0"/>
              </a:rPr>
              <a:t>Сократ  </a:t>
            </a:r>
            <a:endParaRPr kumimoji="0" lang="ru-RU" sz="2800" b="1" i="1" u="none" strike="noStrike" kern="0" cap="none" spc="0" normalizeH="0" baseline="0" noProof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Mistral" pitchFamily="66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82216"/>
            <a:ext cx="1846250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56030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568952" cy="614014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indent="-342900"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Задачи:</a:t>
            </a:r>
            <a:endParaRPr lang="ru-RU" sz="2400" b="1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SzPts val="800"/>
              <a:buFont typeface="Wingdings" pitchFamily="2" charset="2"/>
              <a:buChar char="Ø"/>
            </a:pPr>
            <a:r>
              <a:rPr lang="ru-RU" sz="14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формирование культуры здоровья, как компонента общей культуры, среди всех субъектов образовательного процесса (воспитанников, педагогов, родителей) через внедрение </a:t>
            </a:r>
            <a:r>
              <a:rPr lang="ru-RU" sz="1400" b="1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здоровьеформирующих</a:t>
            </a:r>
            <a:r>
              <a:rPr lang="ru-RU" sz="14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образовательных технологий;</a:t>
            </a:r>
            <a:endParaRPr lang="ru-RU" sz="1400" b="1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SzPts val="800"/>
              <a:buFont typeface="Wingdings" pitchFamily="2" charset="2"/>
              <a:buChar char="Ø"/>
            </a:pPr>
            <a:r>
              <a:rPr lang="ru-RU" sz="14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обеспечение в образовательном учреждении оптимального сочетания оздоровительно-профилактической, физкультурной, познавательной деятельности детей на основе современных научных подходов </a:t>
            </a:r>
            <a:r>
              <a:rPr lang="ru-RU" sz="1400" b="1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здоровьеформирующей</a:t>
            </a:r>
            <a:r>
              <a:rPr lang="ru-RU" sz="14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педагогики;</a:t>
            </a:r>
            <a:endParaRPr lang="ru-RU" sz="1400" b="1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SzPts val="800"/>
              <a:buFont typeface="Wingdings" pitchFamily="2" charset="2"/>
              <a:buChar char="Ø"/>
            </a:pPr>
            <a:r>
              <a:rPr lang="ru-RU" sz="14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разработка и реализация комплекса профилактических и оздоровительных мероприятий в рамках ДОУ для сохранения и укрепления здоровья детей; </a:t>
            </a:r>
            <a:endParaRPr lang="ru-RU" sz="1400" b="1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SzPts val="800"/>
              <a:buFont typeface="Wingdings" pitchFamily="2" charset="2"/>
              <a:buChar char="Ø"/>
            </a:pPr>
            <a:r>
              <a:rPr lang="ru-RU" sz="14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организация и проведение мониторинга организации образовательного процесса, условий обучения и воспитания в целях оценки их </a:t>
            </a:r>
            <a:r>
              <a:rPr lang="ru-RU" sz="1400" b="1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здоровьесберегающего</a:t>
            </a:r>
            <a:r>
              <a:rPr lang="ru-RU" sz="14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потенциала;</a:t>
            </a:r>
            <a:endParaRPr lang="ru-RU" sz="1400" b="1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SzPts val="800"/>
              <a:buFont typeface="Wingdings" pitchFamily="2" charset="2"/>
              <a:buChar char="Ø"/>
            </a:pPr>
            <a:r>
              <a:rPr lang="ru-RU" sz="14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организация системы повышения квалификации педагогических кадров МАДОУ №8 «Огонек» к работе в условиях </a:t>
            </a:r>
            <a:r>
              <a:rPr lang="ru-RU" sz="1400" b="1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здоровьеформирующей</a:t>
            </a:r>
            <a:r>
              <a:rPr lang="ru-RU" sz="14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 педагогики;</a:t>
            </a:r>
            <a:endParaRPr lang="ru-RU" sz="1400" b="1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SzPts val="800"/>
              <a:buFont typeface="Wingdings" pitchFamily="2" charset="2"/>
              <a:buChar char="Ø"/>
            </a:pPr>
            <a:r>
              <a:rPr lang="ru-RU" sz="14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содействие администрации и педагогическому коллективу образовательного учреждения в создании условий, гарантирующих охрану и укрепление физического, психического и социального здоровья воспитанников;</a:t>
            </a:r>
            <a:endParaRPr lang="ru-RU" sz="1400" b="1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SzPts val="800"/>
              <a:buFont typeface="Wingdings" pitchFamily="2" charset="2"/>
              <a:buChar char="Ø"/>
            </a:pPr>
            <a:r>
              <a:rPr lang="ru-RU" sz="14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обеспечение взаимосвязи всех участников образовательного процесса в решении вопросов формирования и укрепления здоровья дошкольников.</a:t>
            </a:r>
            <a:endParaRPr lang="ru-RU" sz="1400" b="1" dirty="0">
              <a:solidFill>
                <a:srgbClr val="00206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511527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0323"/>
            <a:ext cx="1847850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79629" y="2967335"/>
            <a:ext cx="18473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endParaRPr lang="ru-RU" sz="2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79629" y="476673"/>
            <a:ext cx="4196827" cy="7078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Актуальность</a:t>
            </a:r>
            <a:endParaRPr lang="ru-RU" sz="40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5745" y="1767006"/>
            <a:ext cx="8272498" cy="230832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Укрепление 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здоровья населения, снижение заболеваемости, формирование здорового образа жизни, увеличение продолжительности жизни и активного творческого периода - важнейшие социально-экономические задачи, стоящие перед государством, здравоохранением и каждым человеком.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2050" name="Picture 2" descr="C:\Users\User\Desktop\Новая папка\мой проект\фото и картинки для проекта\9-05_children\49107388_Subscription_XL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293096"/>
            <a:ext cx="2928509" cy="2005078"/>
          </a:xfrm>
          <a:prstGeom prst="rect">
            <a:avLst/>
          </a:prstGeom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27960837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81231" y="332656"/>
            <a:ext cx="594746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C0000"/>
                </a:solidFill>
                <a:effectLst/>
              </a:rPr>
              <a:t>Основные направления программы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C0000"/>
              </a:solidFill>
              <a:effectLst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55576" y="2323728"/>
            <a:ext cx="2692439" cy="139330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45720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</a:rPr>
              <a:t>Физкультурно –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</a:rPr>
              <a:t>оздоровительный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</a:rPr>
              <a:t>центр 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</a:rPr>
              <a:t>«Олимпийские резервы»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562988" y="2323728"/>
            <a:ext cx="2808312" cy="139330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45720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</a:rPr>
              <a:t>Коррекционно – развивающий центр «</a:t>
            </a:r>
            <a:r>
              <a:rPr kumimoji="0" lang="ru-RU" b="1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</a:rPr>
              <a:t>Говоруша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</a:rPr>
              <a:t>»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54410" y="4797152"/>
            <a:ext cx="2692439" cy="151216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45720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</a:rPr>
              <a:t>Художественно – эстетический центр</a:t>
            </a:r>
          </a:p>
          <a:p>
            <a:pPr marL="45720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</a:rPr>
              <a:t>«Музыка здоровья»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580112" y="4797152"/>
            <a:ext cx="2808312" cy="151216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457200" marR="0" lvl="0" indent="0" algn="ctr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</a:rPr>
              <a:t>Познавательно-развивающий центр «Безопасный мир»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717032"/>
            <a:ext cx="1847850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Стрелка вниз 8"/>
          <p:cNvSpPr/>
          <p:nvPr/>
        </p:nvSpPr>
        <p:spPr>
          <a:xfrm>
            <a:off x="1135357" y="1268759"/>
            <a:ext cx="484632" cy="780469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2964096" y="1268758"/>
            <a:ext cx="484632" cy="762385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5021918" y="1268757"/>
            <a:ext cx="484632" cy="740689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6965143" y="1268756"/>
            <a:ext cx="484632" cy="741223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5348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620688"/>
            <a:ext cx="7560840" cy="46489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ln>
                  <a:solidFill>
                    <a:srgbClr val="CC0000"/>
                  </a:solidFill>
                </a:ln>
                <a:solidFill>
                  <a:schemeClr val="bg2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Коррекционно-развивающий </a:t>
            </a:r>
            <a:r>
              <a:rPr lang="ru-RU" sz="2800" dirty="0">
                <a:ln>
                  <a:solidFill>
                    <a:srgbClr val="CC0000"/>
                  </a:solidFill>
                </a:ln>
                <a:solidFill>
                  <a:schemeClr val="bg2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центр «</a:t>
            </a:r>
            <a:r>
              <a:rPr lang="ru-RU" sz="2800" dirty="0" err="1">
                <a:ln>
                  <a:solidFill>
                    <a:srgbClr val="CC0000"/>
                  </a:solidFill>
                </a:ln>
                <a:solidFill>
                  <a:schemeClr val="bg2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Говоруша</a:t>
            </a:r>
            <a:r>
              <a:rPr lang="ru-RU" sz="2800" dirty="0" smtClean="0">
                <a:ln>
                  <a:solidFill>
                    <a:srgbClr val="CC0000"/>
                  </a:solidFill>
                </a:ln>
                <a:solidFill>
                  <a:schemeClr val="bg2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»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dirty="0" smtClean="0">
              <a:ln>
                <a:solidFill>
                  <a:srgbClr val="001B6D"/>
                </a:solidFill>
              </a:ln>
              <a:solidFill>
                <a:schemeClr val="bg2">
                  <a:lumMod val="60000"/>
                  <a:lumOff val="40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ln>
                  <a:solidFill>
                    <a:srgbClr val="001B6D"/>
                  </a:solidFill>
                </a:ln>
                <a:solidFill>
                  <a:schemeClr val="bg2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Цель - развитие </a:t>
            </a:r>
            <a:r>
              <a:rPr lang="ru-RU" sz="2400" dirty="0">
                <a:ln>
                  <a:solidFill>
                    <a:srgbClr val="001B6D"/>
                  </a:solidFill>
                </a:ln>
                <a:solidFill>
                  <a:schemeClr val="bg2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культуры речевого общения и коммуникативных способностей с использованием </a:t>
            </a:r>
            <a:r>
              <a:rPr lang="ru-RU" sz="2400" dirty="0" err="1">
                <a:ln>
                  <a:solidFill>
                    <a:srgbClr val="001B6D"/>
                  </a:solidFill>
                </a:ln>
                <a:solidFill>
                  <a:schemeClr val="bg2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здоровьесберегающих</a:t>
            </a:r>
            <a:r>
              <a:rPr lang="ru-RU" sz="2400" dirty="0">
                <a:ln>
                  <a:solidFill>
                    <a:srgbClr val="001B6D"/>
                  </a:solidFill>
                </a:ln>
                <a:solidFill>
                  <a:schemeClr val="bg2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 технологий: </a:t>
            </a:r>
            <a:endParaRPr lang="ru-RU" sz="2400" dirty="0" smtClean="0">
              <a:ln>
                <a:solidFill>
                  <a:srgbClr val="001B6D"/>
                </a:solidFill>
              </a:ln>
              <a:solidFill>
                <a:schemeClr val="bg2">
                  <a:lumMod val="60000"/>
                  <a:lumOff val="40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Ø"/>
            </a:pPr>
            <a:r>
              <a:rPr lang="ru-RU" sz="2400" dirty="0" smtClean="0">
                <a:ln>
                  <a:solidFill>
                    <a:srgbClr val="001B6D"/>
                  </a:solidFill>
                </a:ln>
                <a:solidFill>
                  <a:schemeClr val="bg2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артикуляционная </a:t>
            </a:r>
            <a:r>
              <a:rPr lang="ru-RU" sz="2400" dirty="0">
                <a:ln>
                  <a:solidFill>
                    <a:srgbClr val="001B6D"/>
                  </a:solidFill>
                </a:ln>
                <a:solidFill>
                  <a:schemeClr val="bg2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гимнастика, </a:t>
            </a:r>
            <a:endParaRPr lang="ru-RU" sz="2400" dirty="0" smtClean="0">
              <a:ln>
                <a:solidFill>
                  <a:srgbClr val="001B6D"/>
                </a:solidFill>
              </a:ln>
              <a:solidFill>
                <a:schemeClr val="bg2">
                  <a:lumMod val="60000"/>
                  <a:lumOff val="40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Ø"/>
            </a:pPr>
            <a:r>
              <a:rPr lang="ru-RU" sz="2400" dirty="0" smtClean="0">
                <a:ln>
                  <a:solidFill>
                    <a:srgbClr val="001B6D"/>
                  </a:solidFill>
                </a:ln>
                <a:solidFill>
                  <a:schemeClr val="bg2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дыхательные </a:t>
            </a:r>
            <a:r>
              <a:rPr lang="ru-RU" sz="2400" dirty="0">
                <a:ln>
                  <a:solidFill>
                    <a:srgbClr val="001B6D"/>
                  </a:solidFill>
                </a:ln>
                <a:solidFill>
                  <a:schemeClr val="bg2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гимнастика, </a:t>
            </a:r>
            <a:endParaRPr lang="ru-RU" sz="2400" dirty="0" smtClean="0">
              <a:ln>
                <a:solidFill>
                  <a:srgbClr val="001B6D"/>
                </a:solidFill>
              </a:ln>
              <a:solidFill>
                <a:schemeClr val="bg2">
                  <a:lumMod val="60000"/>
                  <a:lumOff val="40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Ø"/>
            </a:pPr>
            <a:r>
              <a:rPr lang="ru-RU" sz="2400" dirty="0" err="1" smtClean="0">
                <a:ln>
                  <a:solidFill>
                    <a:srgbClr val="001B6D"/>
                  </a:solidFill>
                </a:ln>
                <a:solidFill>
                  <a:schemeClr val="bg2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пантомические</a:t>
            </a:r>
            <a:r>
              <a:rPr lang="ru-RU" sz="2400" dirty="0" smtClean="0">
                <a:ln>
                  <a:solidFill>
                    <a:srgbClr val="001B6D"/>
                  </a:solidFill>
                </a:ln>
                <a:solidFill>
                  <a:schemeClr val="bg2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ln>
                  <a:solidFill>
                    <a:srgbClr val="001B6D"/>
                  </a:solidFill>
                </a:ln>
                <a:solidFill>
                  <a:schemeClr val="bg2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этюды, </a:t>
            </a:r>
            <a:endParaRPr lang="ru-RU" sz="2400" dirty="0" smtClean="0">
              <a:ln>
                <a:solidFill>
                  <a:srgbClr val="001B6D"/>
                </a:solidFill>
              </a:ln>
              <a:solidFill>
                <a:schemeClr val="bg2">
                  <a:lumMod val="60000"/>
                  <a:lumOff val="40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Ø"/>
            </a:pPr>
            <a:r>
              <a:rPr lang="ru-RU" sz="2400" dirty="0" smtClean="0">
                <a:ln>
                  <a:solidFill>
                    <a:srgbClr val="001B6D"/>
                  </a:solidFill>
                </a:ln>
                <a:solidFill>
                  <a:schemeClr val="bg2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речевые </a:t>
            </a:r>
            <a:r>
              <a:rPr lang="ru-RU" sz="2400" dirty="0">
                <a:ln>
                  <a:solidFill>
                    <a:srgbClr val="001B6D"/>
                  </a:solidFill>
                </a:ln>
                <a:solidFill>
                  <a:schemeClr val="bg2">
                    <a:lumMod val="60000"/>
                    <a:lumOff val="40000"/>
                  </a:schemeClr>
                </a:solidFill>
                <a:latin typeface="Times New Roman"/>
                <a:ea typeface="Calibri"/>
                <a:cs typeface="Times New Roman"/>
              </a:rPr>
              <a:t>игры. </a:t>
            </a:r>
            <a:endParaRPr lang="ru-RU" sz="2400" dirty="0">
              <a:ln>
                <a:solidFill>
                  <a:srgbClr val="001B6D"/>
                </a:solidFill>
              </a:ln>
              <a:solidFill>
                <a:schemeClr val="bg2">
                  <a:lumMod val="60000"/>
                  <a:lumOff val="40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3075" name="Picture 3" descr="C:\Users\User\Desktop\Новая папка\мой проект\children_set_4\children_set_4\children_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289" y="2852936"/>
            <a:ext cx="2467240" cy="3700971"/>
          </a:xfrm>
          <a:prstGeom prst="rect">
            <a:avLst/>
          </a:prstGeom>
          <a:noFill/>
          <a:ln w="28575">
            <a:solidFill>
              <a:srgbClr val="001B6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46438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92696"/>
            <a:ext cx="7848872" cy="3038589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n>
                  <a:solidFill>
                    <a:srgbClr val="CC0000"/>
                  </a:solidFill>
                </a:ln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Коррекционно-развивающий центр «Музыка здоровья» </a:t>
            </a:r>
            <a:r>
              <a:rPr lang="ru-RU" sz="2400" dirty="0">
                <a:ln>
                  <a:solidFill>
                    <a:srgbClr val="001B6D"/>
                  </a:solidFill>
                </a:ln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направлен на формирование здоровой, сильной, творческой жизнеспособной личности, а также особой среды «устойчивой духовности» как одного из важнейших факторов предупреждения </a:t>
            </a:r>
            <a:r>
              <a:rPr lang="ru-RU" sz="2400" dirty="0" smtClean="0">
                <a:ln>
                  <a:solidFill>
                    <a:srgbClr val="001B6D"/>
                  </a:solidFill>
                </a:ln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асоциального </a:t>
            </a:r>
            <a:r>
              <a:rPr lang="ru-RU" sz="2400" dirty="0">
                <a:ln>
                  <a:solidFill>
                    <a:srgbClr val="001B6D"/>
                  </a:solidFill>
                </a:ln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поведения и на развитие эмоциональной сферы, связанной с освоением различных видов музыкальной деятельности. </a:t>
            </a:r>
            <a:endParaRPr lang="ru-RU" sz="2400" dirty="0">
              <a:ln>
                <a:solidFill>
                  <a:srgbClr val="001B6D"/>
                </a:solidFill>
              </a:ln>
              <a:solidFill>
                <a:srgbClr val="FF00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4098" name="Picture 2" descr="C:\Users\User\Desktop\Новая папка\мой проект\фото и картинки для проекта\Stock_photo_2187\JPEG\1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914397"/>
            <a:ext cx="4032448" cy="259992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19157948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692696"/>
            <a:ext cx="7560840" cy="26138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Виды </a:t>
            </a:r>
            <a:r>
              <a:rPr lang="ru-RU" sz="2400" b="1" dirty="0" err="1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здоровьесберегающих</a:t>
            </a:r>
            <a:r>
              <a:rPr lang="ru-RU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технологий: </a:t>
            </a:r>
            <a:r>
              <a:rPr lang="ru-RU" sz="2400" b="1" dirty="0" err="1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вокалотерапия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, </a:t>
            </a: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дыхательная 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и артикуляционная гимнастика, </a:t>
            </a:r>
            <a:r>
              <a:rPr lang="ru-RU" sz="2400" b="1" dirty="0" err="1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логоритмика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,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ритмотерапия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, </a:t>
            </a: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игровой 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массаж, пальчиковая гимнастика, </a:t>
            </a:r>
            <a:r>
              <a:rPr lang="ru-RU" sz="2400" b="1" dirty="0" err="1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психогимнастические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игры, </a:t>
            </a:r>
            <a:r>
              <a:rPr lang="ru-RU" sz="2400" b="1" dirty="0" err="1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улыбкотерапия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, музыкальный аутотренинг.</a:t>
            </a:r>
            <a:endParaRPr lang="ru-RU" sz="2400" b="1" dirty="0">
              <a:solidFill>
                <a:srgbClr val="00206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5122" name="Picture 2" descr="C:\Users\User\Desktop\Новая папка\мой проект\фото и картинки для проекта\Stock_photo_2187\JPEG\1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729644"/>
            <a:ext cx="3871888" cy="2651275"/>
          </a:xfrm>
          <a:prstGeom prst="rect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14769533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620688"/>
            <a:ext cx="7488832" cy="193899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C0000"/>
                </a:solidFill>
                <a:latin typeface="Times New Roman"/>
                <a:ea typeface="Calibri"/>
              </a:rPr>
              <a:t>Физкультурно-оздоровительный  центр «Олимпийские </a:t>
            </a:r>
            <a:r>
              <a:rPr lang="ru-RU" sz="2400" b="1" dirty="0">
                <a:solidFill>
                  <a:srgbClr val="CC0000"/>
                </a:solidFill>
                <a:latin typeface="Times New Roman"/>
                <a:ea typeface="Calibri"/>
              </a:rPr>
              <a:t>резервы» </a:t>
            </a:r>
            <a:endParaRPr lang="ru-RU" sz="2400" b="1" dirty="0" smtClean="0">
              <a:solidFill>
                <a:srgbClr val="CC0000"/>
              </a:solidFill>
              <a:latin typeface="Times New Roman"/>
              <a:ea typeface="Calibri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1B6D"/>
                </a:solidFill>
                <a:latin typeface="Times New Roman"/>
                <a:ea typeface="Calibri"/>
              </a:rPr>
              <a:t>физические упражнения;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1B6D"/>
                </a:solidFill>
                <a:latin typeface="Times New Roman"/>
                <a:ea typeface="Calibri"/>
              </a:rPr>
              <a:t>подвижные игры; </a:t>
            </a:r>
            <a:endParaRPr lang="ru-RU" sz="2400" b="1" dirty="0">
              <a:solidFill>
                <a:srgbClr val="001B6D"/>
              </a:solidFill>
              <a:latin typeface="Times New Roman"/>
              <a:ea typeface="Calibri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b="1" dirty="0">
                <a:solidFill>
                  <a:srgbClr val="001B6D"/>
                </a:solidFill>
                <a:latin typeface="Times New Roman"/>
                <a:ea typeface="Calibri"/>
              </a:rPr>
              <a:t>р</a:t>
            </a:r>
            <a:r>
              <a:rPr lang="ru-RU" sz="2400" b="1" dirty="0" smtClean="0">
                <a:solidFill>
                  <a:srgbClr val="001B6D"/>
                </a:solidFill>
                <a:latin typeface="Times New Roman"/>
                <a:ea typeface="Calibri"/>
              </a:rPr>
              <a:t>итмопластика.</a:t>
            </a:r>
            <a:endParaRPr lang="ru-RU" sz="2400" b="1" dirty="0">
              <a:solidFill>
                <a:srgbClr val="001B6D"/>
              </a:solidFill>
            </a:endParaRPr>
          </a:p>
        </p:txBody>
      </p:sp>
      <p:pic>
        <p:nvPicPr>
          <p:cNvPr id="6146" name="Picture 2" descr="C:\Users\User\Desktop\843917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348479"/>
            <a:ext cx="3756143" cy="2720359"/>
          </a:xfrm>
          <a:prstGeom prst="rect">
            <a:avLst/>
          </a:prstGeom>
          <a:noFill/>
          <a:ln w="28575">
            <a:solidFill>
              <a:srgbClr val="001B6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2961952"/>
      </p:ext>
    </p:extLst>
  </p:cSld>
  <p:clrMapOvr>
    <a:masterClrMapping/>
  </p:clrMapOvr>
</p:sld>
</file>

<file path=ppt/theme/theme1.xml><?xml version="1.0" encoding="utf-8"?>
<a:theme xmlns:a="http://schemas.openxmlformats.org/drawingml/2006/main" name="Океан">
  <a:themeElements>
    <a:clrScheme name="Океан 2">
      <a:dk1>
        <a:srgbClr val="000066"/>
      </a:dk1>
      <a:lt1>
        <a:srgbClr val="FFFFFF"/>
      </a:lt1>
      <a:dk2>
        <a:srgbClr val="5D93FF"/>
      </a:dk2>
      <a:lt2>
        <a:srgbClr val="FFFFFF"/>
      </a:lt2>
      <a:accent1>
        <a:srgbClr val="6666FF"/>
      </a:accent1>
      <a:accent2>
        <a:srgbClr val="9999FF"/>
      </a:accent2>
      <a:accent3>
        <a:srgbClr val="B6C8FF"/>
      </a:accent3>
      <a:accent4>
        <a:srgbClr val="DADADA"/>
      </a:accent4>
      <a:accent5>
        <a:srgbClr val="B8B8FF"/>
      </a:accent5>
      <a:accent6>
        <a:srgbClr val="8A8AE7"/>
      </a:accent6>
      <a:hlink>
        <a:srgbClr val="FF3300"/>
      </a:hlink>
      <a:folHlink>
        <a:srgbClr val="FF9900"/>
      </a:folHlink>
    </a:clrScheme>
    <a:fontScheme name="Океан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</TotalTime>
  <Words>515</Words>
  <Application>Microsoft Office PowerPoint</Application>
  <PresentationFormat>Экран (4:3)</PresentationFormat>
  <Paragraphs>71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Океан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ЗамУВР</dc:creator>
  <cp:lastModifiedBy>ЗамУВР</cp:lastModifiedBy>
  <cp:revision>26</cp:revision>
  <dcterms:created xsi:type="dcterms:W3CDTF">2015-04-15T06:15:42Z</dcterms:created>
  <dcterms:modified xsi:type="dcterms:W3CDTF">2015-04-16T04:17:00Z</dcterms:modified>
</cp:coreProperties>
</file>