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7" r:id="rId3"/>
    <p:sldId id="287" r:id="rId4"/>
    <p:sldId id="290" r:id="rId5"/>
    <p:sldId id="281" r:id="rId6"/>
    <p:sldId id="291" r:id="rId7"/>
    <p:sldId id="292" r:id="rId8"/>
    <p:sldId id="294" r:id="rId9"/>
    <p:sldId id="295" r:id="rId10"/>
    <p:sldId id="296" r:id="rId11"/>
    <p:sldId id="26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30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B20FA1-ED71-426D-BA02-B4800FC2F6A0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4ED683-E425-417B-8E07-F87C5D9968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696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4ED683-E425-417B-8E07-F87C5D99681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24996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81537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35116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6777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3328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30933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2640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1321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70090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8009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916832"/>
            <a:ext cx="7772400" cy="3528392"/>
          </a:xfrm>
        </p:spPr>
        <p:txBody>
          <a:bodyPr>
            <a:normAutofit/>
          </a:bodyPr>
          <a:lstStyle/>
          <a:p>
            <a: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 итогах проведения муниципального этапа всероссийского олимпиады школьников и подготовке учащихся к региональному этапу всероссийской олимпиады школьников</a:t>
            </a:r>
            <a:b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07904" y="5661248"/>
            <a:ext cx="5104656" cy="960512"/>
          </a:xfrm>
        </p:spPr>
        <p:txBody>
          <a:bodyPr>
            <a:normAutofit fontScale="77500" lnSpcReduction="20000"/>
          </a:bodyPr>
          <a:lstStyle/>
          <a:p>
            <a:pPr algn="r"/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учитель физической культуры, руководитель ГМО, </a:t>
            </a:r>
          </a:p>
          <a:p>
            <a:pPr algn="r"/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Баева Ирина Викторовна</a:t>
            </a:r>
          </a:p>
          <a:p>
            <a:pPr algn="r"/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методист МАУ «Информационно-методический центр»</a:t>
            </a:r>
          </a:p>
          <a:p>
            <a:pPr algn="r"/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Еланцев Андрей Александрович, </a:t>
            </a:r>
          </a:p>
          <a:p>
            <a:pPr algn="r"/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тел. 52-56-70</a:t>
            </a:r>
          </a:p>
        </p:txBody>
      </p:sp>
    </p:spTree>
    <p:extLst>
      <p:ext uri="{BB962C8B-B14F-4D97-AF65-F5344CB8AC3E}">
        <p14:creationId xmlns:p14="http://schemas.microsoft.com/office/powerpoint/2010/main" val="30612819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902" y="-1643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Управляющая кнопка: &quot;В конец&quot; 7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FA805ADB-6582-45B6-BA92-CA2A45FFFBFC}"/>
              </a:ext>
            </a:extLst>
          </p:cNvPr>
          <p:cNvSpPr/>
          <p:nvPr/>
        </p:nvSpPr>
        <p:spPr>
          <a:xfrm>
            <a:off x="707803" y="930348"/>
            <a:ext cx="432048" cy="360040"/>
          </a:xfrm>
          <a:prstGeom prst="actionButtonEnd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2C9C1EF6-C673-4652-B210-8D80281BDEF7}"/>
              </a:ext>
            </a:extLst>
          </p:cNvPr>
          <p:cNvSpPr/>
          <p:nvPr/>
        </p:nvSpPr>
        <p:spPr>
          <a:xfrm>
            <a:off x="1280684" y="814694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 ЗАСЕДАНИЯ ГМО</a:t>
            </a:r>
          </a:p>
        </p:txBody>
      </p:sp>
      <p:sp>
        <p:nvSpPr>
          <p:cNvPr id="10" name="Управляющая кнопка: &quot;В конец&quot; 9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A072733C-C955-4C0F-AF75-A5139629F6F2}"/>
              </a:ext>
            </a:extLst>
          </p:cNvPr>
          <p:cNvSpPr/>
          <p:nvPr/>
        </p:nvSpPr>
        <p:spPr>
          <a:xfrm>
            <a:off x="683568" y="1569706"/>
            <a:ext cx="432048" cy="360040"/>
          </a:xfrm>
          <a:prstGeom prst="actionButtonEnd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F32F8FD-1A3A-486B-8E3C-EAE8CE2CE0D1}"/>
              </a:ext>
            </a:extLst>
          </p:cNvPr>
          <p:cNvSpPr/>
          <p:nvPr/>
        </p:nvSpPr>
        <p:spPr>
          <a:xfrm>
            <a:off x="1280683" y="1495852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ДИССЕМИНАЦИЯ ОПЫТА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6E2B0591-2426-4F36-A6D7-D67B4BFD6345}"/>
              </a:ext>
            </a:extLst>
          </p:cNvPr>
          <p:cNvSpPr/>
          <p:nvPr/>
        </p:nvSpPr>
        <p:spPr>
          <a:xfrm>
            <a:off x="1280682" y="2149679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ЭЛЕКТРОННОЕ ПОРТФОЛИО ПЕДАГОГА</a:t>
            </a:r>
          </a:p>
        </p:txBody>
      </p:sp>
      <p:sp>
        <p:nvSpPr>
          <p:cNvPr id="15" name="Управляющая кнопка: &quot;В конец&quot; 14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52817F95-18ED-48CE-B6E7-3242F0112064}"/>
              </a:ext>
            </a:extLst>
          </p:cNvPr>
          <p:cNvSpPr/>
          <p:nvPr/>
        </p:nvSpPr>
        <p:spPr>
          <a:xfrm>
            <a:off x="707803" y="2214067"/>
            <a:ext cx="432048" cy="360040"/>
          </a:xfrm>
          <a:prstGeom prst="actionButtonEnd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51059766-05D5-4953-9DDC-BD804C8BB4B2}"/>
              </a:ext>
            </a:extLst>
          </p:cNvPr>
          <p:cNvSpPr/>
          <p:nvPr/>
        </p:nvSpPr>
        <p:spPr>
          <a:xfrm>
            <a:off x="1280681" y="3508824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СПАРТАКИАДА ДОПРИЗЫВНОЙ МОЛОДЕЖИ «РЕЗЕРВ»</a:t>
            </a:r>
          </a:p>
        </p:txBody>
      </p:sp>
      <p:sp>
        <p:nvSpPr>
          <p:cNvPr id="18" name="Управляющая кнопка: &quot;В конец&quot; 17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EF8E23C5-086B-44E8-B88D-CED49A7155B4}"/>
              </a:ext>
            </a:extLst>
          </p:cNvPr>
          <p:cNvSpPr/>
          <p:nvPr/>
        </p:nvSpPr>
        <p:spPr>
          <a:xfrm>
            <a:off x="712660" y="2919276"/>
            <a:ext cx="432048" cy="360040"/>
          </a:xfrm>
          <a:prstGeom prst="actionButtonEnd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8DCF8366-911D-4F26-9868-1F59F985FAC5}"/>
              </a:ext>
            </a:extLst>
          </p:cNvPr>
          <p:cNvSpPr txBox="1">
            <a:spLocks/>
          </p:cNvSpPr>
          <p:nvPr/>
        </p:nvSpPr>
        <p:spPr>
          <a:xfrm>
            <a:off x="158205" y="-257824"/>
            <a:ext cx="8784975" cy="11930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ПЛАН ГМО НА 2 ПОЛУГОДИЕ 2020/21 УЧЕБНОГО ГОДА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387E852E-F163-4ADF-914A-027026FD9480}"/>
              </a:ext>
            </a:extLst>
          </p:cNvPr>
          <p:cNvSpPr/>
          <p:nvPr/>
        </p:nvSpPr>
        <p:spPr>
          <a:xfrm>
            <a:off x="1280681" y="2830837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РЕГИОНАЛЬНЫЙ ЭТАП ВОШ</a:t>
            </a:r>
          </a:p>
        </p:txBody>
      </p:sp>
      <p:sp>
        <p:nvSpPr>
          <p:cNvPr id="26" name="Управляющая кнопка: &quot;В конец&quot; 25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9CF692EF-A892-455E-BA32-6E12996C8CFE}"/>
              </a:ext>
            </a:extLst>
          </p:cNvPr>
          <p:cNvSpPr/>
          <p:nvPr/>
        </p:nvSpPr>
        <p:spPr>
          <a:xfrm>
            <a:off x="707803" y="3558644"/>
            <a:ext cx="432048" cy="360040"/>
          </a:xfrm>
          <a:prstGeom prst="actionButtonEnd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B19A2888-3494-41BC-9EF8-C5C317F4D424}"/>
              </a:ext>
            </a:extLst>
          </p:cNvPr>
          <p:cNvSpPr/>
          <p:nvPr/>
        </p:nvSpPr>
        <p:spPr>
          <a:xfrm>
            <a:off x="1292842" y="4216895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СМОТР СТРОЯ И ПЕСНИ</a:t>
            </a:r>
          </a:p>
        </p:txBody>
      </p:sp>
      <p:sp>
        <p:nvSpPr>
          <p:cNvPr id="19" name="Управляющая кнопка: &quot;В конец&quot; 18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E2FD85A5-DF9F-4A50-9FE1-625C52AB0359}"/>
              </a:ext>
            </a:extLst>
          </p:cNvPr>
          <p:cNvSpPr/>
          <p:nvPr/>
        </p:nvSpPr>
        <p:spPr>
          <a:xfrm>
            <a:off x="707803" y="4287654"/>
            <a:ext cx="432048" cy="360040"/>
          </a:xfrm>
          <a:prstGeom prst="actionButtonEnd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B410B5FC-3878-416F-862F-5A457E7B6433}"/>
              </a:ext>
            </a:extLst>
          </p:cNvPr>
          <p:cNvSpPr/>
          <p:nvPr/>
        </p:nvSpPr>
        <p:spPr>
          <a:xfrm>
            <a:off x="1292842" y="4906399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СОРЕВНОВАНИЯ ПО ПУЛЕВОЙ СТРЕЛЬБЕ</a:t>
            </a:r>
          </a:p>
        </p:txBody>
      </p:sp>
      <p:sp>
        <p:nvSpPr>
          <p:cNvPr id="21" name="Управляющая кнопка: &quot;В конец&quot; 20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DABD158A-EDA3-47C2-B200-340FADF08779}"/>
              </a:ext>
            </a:extLst>
          </p:cNvPr>
          <p:cNvSpPr/>
          <p:nvPr/>
        </p:nvSpPr>
        <p:spPr>
          <a:xfrm>
            <a:off x="707803" y="5005398"/>
            <a:ext cx="432048" cy="360040"/>
          </a:xfrm>
          <a:prstGeom prst="actionButtonEnd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27C899CF-047C-4C47-A2A4-A61F959D3768}"/>
              </a:ext>
            </a:extLst>
          </p:cNvPr>
          <p:cNvSpPr/>
          <p:nvPr/>
        </p:nvSpPr>
        <p:spPr>
          <a:xfrm>
            <a:off x="1280680" y="5576040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ШКОЛА БЕЗОПАСНОСТИ</a:t>
            </a:r>
          </a:p>
        </p:txBody>
      </p:sp>
      <p:sp>
        <p:nvSpPr>
          <p:cNvPr id="23" name="Управляющая кнопка: &quot;В конец&quot; 22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7463059F-A963-4E4B-9671-68E70A0710AD}"/>
              </a:ext>
            </a:extLst>
          </p:cNvPr>
          <p:cNvSpPr/>
          <p:nvPr/>
        </p:nvSpPr>
        <p:spPr>
          <a:xfrm>
            <a:off x="707803" y="5646799"/>
            <a:ext cx="432048" cy="360040"/>
          </a:xfrm>
          <a:prstGeom prst="actionButtonEnd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33493306-0BC7-446E-B504-36816300FCDD}"/>
              </a:ext>
            </a:extLst>
          </p:cNvPr>
          <p:cNvSpPr/>
          <p:nvPr/>
        </p:nvSpPr>
        <p:spPr>
          <a:xfrm>
            <a:off x="1280679" y="6216198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МОНИТОРИНГ УЧЕБНО-МАТЕРИАЛЬНОЙ БАЗЫ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Управляющая кнопка: &quot;В конец&quot; 26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98E283BB-B65B-473E-9066-839ABC476F2B}"/>
              </a:ext>
            </a:extLst>
          </p:cNvPr>
          <p:cNvSpPr/>
          <p:nvPr/>
        </p:nvSpPr>
        <p:spPr>
          <a:xfrm>
            <a:off x="708089" y="6288200"/>
            <a:ext cx="432048" cy="360040"/>
          </a:xfrm>
          <a:prstGeom prst="actionButtonEnd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5914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EV\Desktop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08920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489549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2A8DC823-8FFB-4F9B-A91A-B65D9407E4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427958"/>
              </p:ext>
            </p:extLst>
          </p:nvPr>
        </p:nvGraphicFramePr>
        <p:xfrm>
          <a:off x="1187624" y="1417638"/>
          <a:ext cx="6697229" cy="41800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0644">
                  <a:extLst>
                    <a:ext uri="{9D8B030D-6E8A-4147-A177-3AD203B41FA5}">
                      <a16:colId xmlns:a16="http://schemas.microsoft.com/office/drawing/2014/main" val="7532562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3904146709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267733840"/>
                    </a:ext>
                  </a:extLst>
                </a:gridCol>
                <a:gridCol w="1800201">
                  <a:extLst>
                    <a:ext uri="{9D8B030D-6E8A-4147-A177-3AD203B41FA5}">
                      <a16:colId xmlns:a16="http://schemas.microsoft.com/office/drawing/2014/main" val="403173463"/>
                    </a:ext>
                  </a:extLst>
                </a:gridCol>
              </a:tblGrid>
              <a:tr h="1296144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Параллель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участников </a:t>
                      </a:r>
                    </a:p>
                    <a:p>
                      <a:pPr algn="ctr" fontAlgn="ctr"/>
                      <a:r>
                        <a:rPr lang="ru-RU" sz="16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2020 году </a:t>
                      </a:r>
                    </a:p>
                    <a:p>
                      <a:pPr algn="ctr" fontAlgn="ctr"/>
                      <a:r>
                        <a:rPr lang="ru-RU" sz="16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(чел.)</a:t>
                      </a:r>
                      <a:endParaRPr lang="ru-RU" sz="16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участников </a:t>
                      </a:r>
                    </a:p>
                    <a:p>
                      <a:pPr algn="ctr" fontAlgn="ctr"/>
                      <a:r>
                        <a:rPr lang="ru-RU" sz="16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2021 году </a:t>
                      </a:r>
                      <a:endParaRPr lang="ru-RU" sz="16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71232465"/>
                  </a:ext>
                </a:extLst>
              </a:tr>
              <a:tr h="504056">
                <a:tc vMerge="1">
                  <a:txBody>
                    <a:bodyPr/>
                    <a:lstStyle/>
                    <a:p>
                      <a:pPr algn="ctr" fontAlgn="b"/>
                      <a:endParaRPr lang="ru-RU" sz="18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8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  <a:endParaRPr lang="ru-RU" sz="2000" dirty="0"/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000" dirty="0"/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1957256"/>
                  </a:ext>
                </a:extLst>
              </a:tr>
              <a:tr h="4433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7-8 классы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5247525"/>
                  </a:ext>
                </a:extLst>
              </a:tr>
              <a:tr h="74653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классы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7%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1551047"/>
                  </a:ext>
                </a:extLst>
              </a:tr>
              <a:tr h="74653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10-11 классы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3%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018574"/>
                  </a:ext>
                </a:extLst>
              </a:tr>
              <a:tr h="4433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9%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459797"/>
                  </a:ext>
                </a:extLst>
              </a:tr>
            </a:tbl>
          </a:graphicData>
        </a:graphic>
      </p:graphicFrame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AE565A69-5DBA-46A8-B2F1-24ACA1D16C00}"/>
              </a:ext>
            </a:extLst>
          </p:cNvPr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УЧАСТНИКИ МУНИЦИПАЛЬНОГО ЭТАПА</a:t>
            </a:r>
          </a:p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ВСЕРОССИЙСКОЙ ОЛИМПИАДЫ ШКОЛЬНИКОВ </a:t>
            </a:r>
          </a:p>
        </p:txBody>
      </p:sp>
    </p:spTree>
    <p:extLst>
      <p:ext uri="{BB962C8B-B14F-4D97-AF65-F5344CB8AC3E}">
        <p14:creationId xmlns:p14="http://schemas.microsoft.com/office/powerpoint/2010/main" val="223250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0208A0B1-C421-40B7-AD71-61543E8AE38B}"/>
              </a:ext>
            </a:extLst>
          </p:cNvPr>
          <p:cNvSpPr txBox="1">
            <a:spLocks/>
          </p:cNvSpPr>
          <p:nvPr/>
        </p:nvSpPr>
        <p:spPr>
          <a:xfrm>
            <a:off x="457199" y="199462"/>
            <a:ext cx="8229600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РЕЗУЛЬТАТЫ ВЫПОЛНЕНИЯ ОЛИМПИАДНЫХ ЗАДАНИЙ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Объект 5">
            <a:extLst>
              <a:ext uri="{FF2B5EF4-FFF2-40B4-BE49-F238E27FC236}">
                <a16:creationId xmlns:a16="http://schemas.microsoft.com/office/drawing/2014/main" id="{1EF24A4C-42BD-459B-B1DD-609DCF1B0A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1907019"/>
              </p:ext>
            </p:extLst>
          </p:nvPr>
        </p:nvGraphicFramePr>
        <p:xfrm>
          <a:off x="827584" y="1087838"/>
          <a:ext cx="7488827" cy="43231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00488">
                  <a:extLst>
                    <a:ext uri="{9D8B030D-6E8A-4147-A177-3AD203B41FA5}">
                      <a16:colId xmlns:a16="http://schemas.microsoft.com/office/drawing/2014/main" val="1366885058"/>
                    </a:ext>
                  </a:extLst>
                </a:gridCol>
                <a:gridCol w="511992">
                  <a:extLst>
                    <a:ext uri="{9D8B030D-6E8A-4147-A177-3AD203B41FA5}">
                      <a16:colId xmlns:a16="http://schemas.microsoft.com/office/drawing/2014/main" val="3485798340"/>
                    </a:ext>
                  </a:extLst>
                </a:gridCol>
                <a:gridCol w="570577">
                  <a:extLst>
                    <a:ext uri="{9D8B030D-6E8A-4147-A177-3AD203B41FA5}">
                      <a16:colId xmlns:a16="http://schemas.microsoft.com/office/drawing/2014/main" val="3933960353"/>
                    </a:ext>
                  </a:extLst>
                </a:gridCol>
                <a:gridCol w="570577">
                  <a:extLst>
                    <a:ext uri="{9D8B030D-6E8A-4147-A177-3AD203B41FA5}">
                      <a16:colId xmlns:a16="http://schemas.microsoft.com/office/drawing/2014/main" val="1778927675"/>
                    </a:ext>
                  </a:extLst>
                </a:gridCol>
                <a:gridCol w="570577">
                  <a:extLst>
                    <a:ext uri="{9D8B030D-6E8A-4147-A177-3AD203B41FA5}">
                      <a16:colId xmlns:a16="http://schemas.microsoft.com/office/drawing/2014/main" val="1923655732"/>
                    </a:ext>
                  </a:extLst>
                </a:gridCol>
                <a:gridCol w="570577">
                  <a:extLst>
                    <a:ext uri="{9D8B030D-6E8A-4147-A177-3AD203B41FA5}">
                      <a16:colId xmlns:a16="http://schemas.microsoft.com/office/drawing/2014/main" val="119739778"/>
                    </a:ext>
                  </a:extLst>
                </a:gridCol>
                <a:gridCol w="570577">
                  <a:extLst>
                    <a:ext uri="{9D8B030D-6E8A-4147-A177-3AD203B41FA5}">
                      <a16:colId xmlns:a16="http://schemas.microsoft.com/office/drawing/2014/main" val="126897161"/>
                    </a:ext>
                  </a:extLst>
                </a:gridCol>
                <a:gridCol w="570577">
                  <a:extLst>
                    <a:ext uri="{9D8B030D-6E8A-4147-A177-3AD203B41FA5}">
                      <a16:colId xmlns:a16="http://schemas.microsoft.com/office/drawing/2014/main" val="3566352940"/>
                    </a:ext>
                  </a:extLst>
                </a:gridCol>
                <a:gridCol w="570577">
                  <a:extLst>
                    <a:ext uri="{9D8B030D-6E8A-4147-A177-3AD203B41FA5}">
                      <a16:colId xmlns:a16="http://schemas.microsoft.com/office/drawing/2014/main" val="3389745569"/>
                    </a:ext>
                  </a:extLst>
                </a:gridCol>
                <a:gridCol w="570577">
                  <a:extLst>
                    <a:ext uri="{9D8B030D-6E8A-4147-A177-3AD203B41FA5}">
                      <a16:colId xmlns:a16="http://schemas.microsoft.com/office/drawing/2014/main" val="996246177"/>
                    </a:ext>
                  </a:extLst>
                </a:gridCol>
                <a:gridCol w="570577">
                  <a:extLst>
                    <a:ext uri="{9D8B030D-6E8A-4147-A177-3AD203B41FA5}">
                      <a16:colId xmlns:a16="http://schemas.microsoft.com/office/drawing/2014/main" val="1857646087"/>
                    </a:ext>
                  </a:extLst>
                </a:gridCol>
                <a:gridCol w="570577">
                  <a:extLst>
                    <a:ext uri="{9D8B030D-6E8A-4147-A177-3AD203B41FA5}">
                      <a16:colId xmlns:a16="http://schemas.microsoft.com/office/drawing/2014/main" val="1499215208"/>
                    </a:ext>
                  </a:extLst>
                </a:gridCol>
                <a:gridCol w="570577">
                  <a:extLst>
                    <a:ext uri="{9D8B030D-6E8A-4147-A177-3AD203B41FA5}">
                      <a16:colId xmlns:a16="http://schemas.microsoft.com/office/drawing/2014/main" val="1419890636"/>
                    </a:ext>
                  </a:extLst>
                </a:gridCol>
              </a:tblGrid>
              <a:tr h="1501901">
                <a:tc rowSpan="3"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Параллель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 fontAlgn="ctr"/>
                      <a:endParaRPr lang="ru-RU" sz="1400" b="1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ru-RU" sz="1400" b="1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выполнения олимпиадных заданий</a:t>
                      </a:r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0463192"/>
                  </a:ext>
                </a:extLst>
              </a:tr>
              <a:tr h="471229">
                <a:tc vMerge="1">
                  <a:txBody>
                    <a:bodyPr/>
                    <a:lstStyle/>
                    <a:p>
                      <a:pPr algn="ctr" fontAlgn="b"/>
                      <a:endParaRPr lang="ru-RU" sz="18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7-8 классы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классы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10-11 классы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9249740"/>
                  </a:ext>
                </a:extLst>
              </a:tr>
              <a:tr h="471229">
                <a:tc vMerge="1">
                  <a:txBody>
                    <a:bodyPr/>
                    <a:lstStyle/>
                    <a:p>
                      <a:pPr algn="ctr" fontAlgn="b"/>
                      <a:endParaRPr lang="ru-RU" sz="1800" b="0" i="0" u="none" strike="noStrike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30%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80%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80%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30%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80%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80%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30%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80%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80%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8408381"/>
                  </a:ext>
                </a:extLst>
              </a:tr>
              <a:tr h="68889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</a:p>
                    <a:p>
                      <a:pPr algn="ctr" fontAlgn="b"/>
                      <a:r>
                        <a:rPr lang="ru-RU" sz="1400" b="0" i="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(чел.)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70510" algn="l"/>
                        </a:tabLs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4575984"/>
                  </a:ext>
                </a:extLst>
              </a:tr>
              <a:tr h="74653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(чел.)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4625" indent="1588" algn="l">
                        <a:lnSpc>
                          <a:spcPct val="107000"/>
                        </a:lnSpc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6213" indent="0" algn="l">
                        <a:lnSpc>
                          <a:spcPct val="107000"/>
                        </a:lnSpc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6213" indent="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6213" indent="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0485"/>
                  </a:ext>
                </a:extLst>
              </a:tr>
              <a:tr h="4433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+3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+8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-12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+5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</a:t>
                      </a:r>
                    </a:p>
                  </a:txBody>
                  <a:tcPr marL="8381" marR="8381" marT="838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14318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3979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CA92B454-D617-4057-98DD-FC5C6D68D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8769"/>
            <a:ext cx="8229600" cy="779463"/>
          </a:xfrm>
        </p:spPr>
        <p:txBody>
          <a:bodyPr/>
          <a:lstStyle/>
          <a:p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ИТОГИ МУНИЦИПАЛЬНОГО ЭТАПА </a:t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ВСЕРОССИЙСКОЙ ОЛИМПИАДЫ ШКОЛЬНИКОВ</a:t>
            </a:r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DA29786C-9EFF-40EB-87CC-327E9DD2D2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630329"/>
              </p:ext>
            </p:extLst>
          </p:nvPr>
        </p:nvGraphicFramePr>
        <p:xfrm>
          <a:off x="457200" y="1268760"/>
          <a:ext cx="8363272" cy="50549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3069">
                  <a:extLst>
                    <a:ext uri="{9D8B030D-6E8A-4147-A177-3AD203B41FA5}">
                      <a16:colId xmlns:a16="http://schemas.microsoft.com/office/drawing/2014/main" val="3762294172"/>
                    </a:ext>
                  </a:extLst>
                </a:gridCol>
                <a:gridCol w="2512563">
                  <a:extLst>
                    <a:ext uri="{9D8B030D-6E8A-4147-A177-3AD203B41FA5}">
                      <a16:colId xmlns:a16="http://schemas.microsoft.com/office/drawing/2014/main" val="1720456012"/>
                    </a:ext>
                  </a:extLst>
                </a:gridCol>
                <a:gridCol w="2693280">
                  <a:extLst>
                    <a:ext uri="{9D8B030D-6E8A-4147-A177-3AD203B41FA5}">
                      <a16:colId xmlns:a16="http://schemas.microsoft.com/office/drawing/2014/main" val="1230777221"/>
                    </a:ext>
                  </a:extLst>
                </a:gridCol>
                <a:gridCol w="1914360">
                  <a:extLst>
                    <a:ext uri="{9D8B030D-6E8A-4147-A177-3AD203B41FA5}">
                      <a16:colId xmlns:a16="http://schemas.microsoft.com/office/drawing/2014/main" val="1484709871"/>
                    </a:ext>
                  </a:extLst>
                </a:gridCol>
              </a:tblGrid>
              <a:tr h="60732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Параллель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Ф.И.О. участника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ОУ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8554916"/>
                  </a:ext>
                </a:extLst>
              </a:tr>
              <a:tr h="489861">
                <a:tc rowSpan="3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7-8 классы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Максимов </a:t>
                      </a:r>
                      <a:b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Мирослав Анатольевич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Победитель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941788"/>
                  </a:ext>
                </a:extLst>
              </a:tr>
              <a:tr h="502420">
                <a:tc vMerge="1">
                  <a:txBody>
                    <a:bodyPr/>
                    <a:lstStyle/>
                    <a:p>
                      <a:endParaRPr lang="ru-RU" sz="11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Кокина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b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Вероника Игоревна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 10 с УИОП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Призер (2)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4000696"/>
                  </a:ext>
                </a:extLst>
              </a:tr>
              <a:tr h="472289">
                <a:tc vMerge="1">
                  <a:txBody>
                    <a:bodyPr/>
                    <a:lstStyle/>
                    <a:p>
                      <a:endParaRPr lang="ru-RU" sz="1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Новоселова </a:t>
                      </a:r>
                      <a:b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Софья Александровна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 10 с УИОП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Призер (3)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8855085"/>
                  </a:ext>
                </a:extLst>
              </a:tr>
              <a:tr h="472289">
                <a:tc rowSpan="3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классы</a:t>
                      </a: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Ильина </a:t>
                      </a:r>
                      <a:b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Полина Владимировна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СШ №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Победитель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5304736"/>
                  </a:ext>
                </a:extLst>
              </a:tr>
              <a:tr h="472289">
                <a:tc vMerge="1">
                  <a:txBody>
                    <a:bodyPr/>
                    <a:lstStyle/>
                    <a:p>
                      <a:pPr algn="ctr"/>
                      <a:endParaRPr lang="ru-RU" sz="11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Потапенко </a:t>
                      </a:r>
                      <a:b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Алексей Сергеевич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СШ №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Призер (2)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8594877"/>
                  </a:ext>
                </a:extLst>
              </a:tr>
              <a:tr h="539758">
                <a:tc vMerge="1">
                  <a:txBody>
                    <a:bodyPr/>
                    <a:lstStyle/>
                    <a:p>
                      <a:pPr algn="ctr"/>
                      <a:endParaRPr lang="ru-RU" sz="1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Чернова </a:t>
                      </a:r>
                      <a:b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Александра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Рамилевна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лицей им. генерал-майора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Хисматулина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В.И.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Призер (3)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1178264"/>
                  </a:ext>
                </a:extLst>
              </a:tr>
              <a:tr h="472289">
                <a:tc rowSpan="3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10-11 классы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Шарков </a:t>
                      </a:r>
                      <a:b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Никита Владимирович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 10 с УИОП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Победитель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3662101"/>
                  </a:ext>
                </a:extLst>
              </a:tr>
              <a:tr h="539758">
                <a:tc vMerge="1">
                  <a:txBody>
                    <a:bodyPr/>
                    <a:lstStyle/>
                    <a:p>
                      <a:pPr algn="ctr"/>
                      <a:endParaRPr lang="ru-RU" sz="1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Нугманов </a:t>
                      </a:r>
                      <a:b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Раиль Айратович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«Сургутский естественно-научный лицей»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Призер (2)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7157757"/>
                  </a:ext>
                </a:extLst>
              </a:tr>
              <a:tr h="472289">
                <a:tc vMerge="1">
                  <a:txBody>
                    <a:bodyPr/>
                    <a:lstStyle/>
                    <a:p>
                      <a:pPr algn="ctr"/>
                      <a:endParaRPr lang="ru-RU" sz="1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Тамилина </a:t>
                      </a:r>
                      <a:b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Ангелина Евгеньевна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 10 с УИОП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Призер (3)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96929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5195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667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>
          <a:xfrm>
            <a:off x="457199" y="3667"/>
            <a:ext cx="8229600" cy="779463"/>
          </a:xfrm>
        </p:spPr>
        <p:txBody>
          <a:bodyPr/>
          <a:lstStyle/>
          <a:p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ПРЕДЛОЖЕНИЯ ПО РЕШЕНИЮ ЧЛЕНОВ ЖЮРИ</a:t>
            </a:r>
          </a:p>
        </p:txBody>
      </p:sp>
      <p:sp>
        <p:nvSpPr>
          <p:cNvPr id="13" name="Стрелка: вниз 12">
            <a:extLst>
              <a:ext uri="{FF2B5EF4-FFF2-40B4-BE49-F238E27FC236}">
                <a16:creationId xmlns:a16="http://schemas.microsoft.com/office/drawing/2014/main" id="{25D26765-EC1A-48FE-BD52-C22A2079DA46}"/>
              </a:ext>
            </a:extLst>
          </p:cNvPr>
          <p:cNvSpPr/>
          <p:nvPr/>
        </p:nvSpPr>
        <p:spPr>
          <a:xfrm>
            <a:off x="4283967" y="790464"/>
            <a:ext cx="576064" cy="647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268F07C4-92CD-4916-AD8C-245C4F15D449}"/>
              </a:ext>
            </a:extLst>
          </p:cNvPr>
          <p:cNvSpPr/>
          <p:nvPr/>
        </p:nvSpPr>
        <p:spPr>
          <a:xfrm>
            <a:off x="2354309" y="1628800"/>
            <a:ext cx="4305060" cy="47525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 algn="ctr">
              <a:buFont typeface="Wingdings" panose="05000000000000000000" pitchFamily="2" charset="2"/>
              <a:buChar char="q"/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Проведение практического тура </a:t>
            </a:r>
            <a:b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очном режиме</a:t>
            </a:r>
          </a:p>
          <a:p>
            <a:pPr marL="285750" indent="-285750" algn="ctr">
              <a:buFont typeface="Wingdings" panose="05000000000000000000" pitchFamily="2" charset="2"/>
              <a:buChar char="q"/>
              <a:defRPr/>
            </a:pP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ctr">
              <a:buFont typeface="Wingdings" panose="05000000000000000000" pitchFamily="2" charset="2"/>
              <a:buChar char="q"/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Заменить этап практического тура «определение азимута»</a:t>
            </a:r>
          </a:p>
          <a:p>
            <a:pPr marL="285750" indent="-285750" algn="ctr">
              <a:buFont typeface="Wingdings" panose="05000000000000000000" pitchFamily="2" charset="2"/>
              <a:buChar char="q"/>
              <a:defRPr/>
            </a:pP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ctr">
              <a:buFont typeface="Wingdings" panose="05000000000000000000" pitchFamily="2" charset="2"/>
              <a:buChar char="q"/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Внести уточнение в задании: «стрельба из пневматической винтовки» и «метание гранаты»</a:t>
            </a:r>
          </a:p>
          <a:p>
            <a:pPr marL="285750" indent="-285750" algn="ctr">
              <a:buFont typeface="Wingdings" panose="05000000000000000000" pitchFamily="2" charset="2"/>
              <a:buChar char="q"/>
              <a:defRPr/>
            </a:pP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ctr">
              <a:buFont typeface="Wingdings" panose="05000000000000000000" pitchFamily="2" charset="2"/>
              <a:buChar char="q"/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Присутствие учителя – предметника является нарушением</a:t>
            </a:r>
          </a:p>
        </p:txBody>
      </p:sp>
    </p:spTree>
    <p:extLst>
      <p:ext uri="{BB962C8B-B14F-4D97-AF65-F5344CB8AC3E}">
        <p14:creationId xmlns:p14="http://schemas.microsoft.com/office/powerpoint/2010/main" val="425601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307" y="-74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Управляющая кнопка: &quot;В конец&quot; 7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FA805ADB-6582-45B6-BA92-CA2A45FFFBFC}"/>
              </a:ext>
            </a:extLst>
          </p:cNvPr>
          <p:cNvSpPr/>
          <p:nvPr/>
        </p:nvSpPr>
        <p:spPr>
          <a:xfrm>
            <a:off x="683618" y="1826539"/>
            <a:ext cx="432048" cy="360040"/>
          </a:xfrm>
          <a:prstGeom prst="actionButtonEnd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2C9C1EF6-C673-4652-B210-8D80281BDEF7}"/>
              </a:ext>
            </a:extLst>
          </p:cNvPr>
          <p:cNvSpPr/>
          <p:nvPr/>
        </p:nvSpPr>
        <p:spPr>
          <a:xfrm>
            <a:off x="1286731" y="1755780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ИЗУЧЕНИЕ ТЕОРЕТИЧЕСКОЙ ЧАСТИ НА УРОКАХ </a:t>
            </a:r>
            <a:b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ВО ВНЕУРОЧНОЕ ВРЕМЯ</a:t>
            </a:r>
          </a:p>
        </p:txBody>
      </p:sp>
      <p:sp>
        <p:nvSpPr>
          <p:cNvPr id="10" name="Управляющая кнопка: &quot;В конец&quot; 9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A072733C-C955-4C0F-AF75-A5139629F6F2}"/>
              </a:ext>
            </a:extLst>
          </p:cNvPr>
          <p:cNvSpPr/>
          <p:nvPr/>
        </p:nvSpPr>
        <p:spPr>
          <a:xfrm>
            <a:off x="687810" y="2725439"/>
            <a:ext cx="432048" cy="360040"/>
          </a:xfrm>
          <a:prstGeom prst="actionButtonEnd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F32F8FD-1A3A-486B-8E3C-EAE8CE2CE0D1}"/>
              </a:ext>
            </a:extLst>
          </p:cNvPr>
          <p:cNvSpPr/>
          <p:nvPr/>
        </p:nvSpPr>
        <p:spPr>
          <a:xfrm>
            <a:off x="1287264" y="2654680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РАЗБОР ОЛИМПИАДНЫХ ЗАДАНИЙ СОВМЕСТНО </a:t>
            </a:r>
            <a:b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УЧАСТНИКАМИ ОЛИМПИАДЫ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6E2B0591-2426-4F36-A6D7-D67B4BFD6345}"/>
              </a:ext>
            </a:extLst>
          </p:cNvPr>
          <p:cNvSpPr/>
          <p:nvPr/>
        </p:nvSpPr>
        <p:spPr>
          <a:xfrm>
            <a:off x="1287264" y="3567322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АНАЛИЗ ВЫСТУПЛЕНИЯ УЧАСТНИКОВ ОЛИМПИАДЫ</a:t>
            </a:r>
          </a:p>
        </p:txBody>
      </p:sp>
      <p:sp>
        <p:nvSpPr>
          <p:cNvPr id="15" name="Управляющая кнопка: &quot;В конец&quot; 14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52817F95-18ED-48CE-B6E7-3242F0112064}"/>
              </a:ext>
            </a:extLst>
          </p:cNvPr>
          <p:cNvSpPr/>
          <p:nvPr/>
        </p:nvSpPr>
        <p:spPr>
          <a:xfrm>
            <a:off x="683568" y="3671451"/>
            <a:ext cx="432048" cy="360040"/>
          </a:xfrm>
          <a:prstGeom prst="actionButtonEnd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14F174A2-3569-4C64-90BB-202B25141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205" y="131802"/>
            <a:ext cx="8784975" cy="1193085"/>
          </a:xfrm>
        </p:spPr>
        <p:txBody>
          <a:bodyPr>
            <a:normAutofit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РЕКОМЕНДАЦИИ ПО КАЧЕСТВЕННОЙ ПОДГОТОВКЕ УЧАЩИХСЯ </a:t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 ВСЕРОССИЙСКОЙ ОЛИМПИАДЕ ШКОЛЬНИКОВ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51059766-05D5-4953-9DDC-BD804C8BB4B2}"/>
              </a:ext>
            </a:extLst>
          </p:cNvPr>
          <p:cNvSpPr/>
          <p:nvPr/>
        </p:nvSpPr>
        <p:spPr>
          <a:xfrm>
            <a:off x="1287264" y="4500792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ИЗУЧЕНИЕ МЕТОДИЧЕСКИХ РЕКОМЕНДАЦИЙ </a:t>
            </a:r>
            <a:b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ПОДГОТОВКЕ ПРОВЕДЕНИЯ ОЛИМПИАДЫ</a:t>
            </a:r>
          </a:p>
        </p:txBody>
      </p:sp>
      <p:sp>
        <p:nvSpPr>
          <p:cNvPr id="18" name="Управляющая кнопка: &quot;В конец&quot; 17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EF8E23C5-086B-44E8-B88D-CED49A7155B4}"/>
              </a:ext>
            </a:extLst>
          </p:cNvPr>
          <p:cNvSpPr/>
          <p:nvPr/>
        </p:nvSpPr>
        <p:spPr>
          <a:xfrm>
            <a:off x="683568" y="4571551"/>
            <a:ext cx="432048" cy="360040"/>
          </a:xfrm>
          <a:prstGeom prst="actionButtonEnd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396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307" y="-74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Заголовок 1">
            <a:extLst>
              <a:ext uri="{FF2B5EF4-FFF2-40B4-BE49-F238E27FC236}">
                <a16:creationId xmlns:a16="http://schemas.microsoft.com/office/drawing/2014/main" id="{D0898AA6-9873-4AB4-AE35-E607292FE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205" y="131802"/>
            <a:ext cx="8784975" cy="1193085"/>
          </a:xfrm>
        </p:spPr>
        <p:txBody>
          <a:bodyPr>
            <a:normAutofit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ПОДГОТОВКЕ УЧАЩИХСЯ </a:t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 РЕГИОНАЛЬНОМУ ЭТАРУ ВСЕРОССИЙСКОЙ ОЛИМПИАДЕ ШКОЛЬНИКОВ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7EADAF23-B36C-4E49-A256-F03F23B2AFE4}"/>
              </a:ext>
            </a:extLst>
          </p:cNvPr>
          <p:cNvSpPr/>
          <p:nvPr/>
        </p:nvSpPr>
        <p:spPr>
          <a:xfrm>
            <a:off x="636598" y="1556792"/>
            <a:ext cx="7870801" cy="93610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20, 21 января 2021 года </a:t>
            </a:r>
          </a:p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формат проведения – </a:t>
            </a:r>
            <a:r>
              <a:rPr lang="ru-RU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очный с применением дистанционных </a:t>
            </a:r>
            <a:r>
              <a:rPr lang="ru-RU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технологоий</a:t>
            </a:r>
            <a:endParaRPr lang="ru-RU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209437C9-FAFF-466F-A303-48552368B1F4}"/>
              </a:ext>
            </a:extLst>
          </p:cNvPr>
          <p:cNvSpPr/>
          <p:nvPr/>
        </p:nvSpPr>
        <p:spPr>
          <a:xfrm>
            <a:off x="1115616" y="3068960"/>
            <a:ext cx="7058025" cy="12241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Место проведения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для учащихся общеобразовательных учреждений, подведомственных департаменту образования Администрации города:</a:t>
            </a:r>
          </a:p>
          <a:p>
            <a:pPr algn="ctr">
              <a:defRPr/>
            </a:pPr>
            <a:r>
              <a:rPr lang="ru-RU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 «Сургутский государственный педагогический университет»</a:t>
            </a:r>
          </a:p>
        </p:txBody>
      </p:sp>
    </p:spTree>
    <p:extLst>
      <p:ext uri="{BB962C8B-B14F-4D97-AF65-F5344CB8AC3E}">
        <p14:creationId xmlns:p14="http://schemas.microsoft.com/office/powerpoint/2010/main" val="1506368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307" y="-74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Управляющая кнопка: &quot;В конец&quot; 7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FA805ADB-6582-45B6-BA92-CA2A45FFFBFC}"/>
              </a:ext>
            </a:extLst>
          </p:cNvPr>
          <p:cNvSpPr/>
          <p:nvPr/>
        </p:nvSpPr>
        <p:spPr>
          <a:xfrm>
            <a:off x="683568" y="1160037"/>
            <a:ext cx="432048" cy="360040"/>
          </a:xfrm>
          <a:prstGeom prst="actionButtonEnd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2C9C1EF6-C673-4652-B210-8D80281BDEF7}"/>
              </a:ext>
            </a:extLst>
          </p:cNvPr>
          <p:cNvSpPr/>
          <p:nvPr/>
        </p:nvSpPr>
        <p:spPr>
          <a:xfrm>
            <a:off x="1286727" y="1089278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 ЗАСЕДАНИЯ ГМО</a:t>
            </a:r>
          </a:p>
        </p:txBody>
      </p:sp>
      <p:sp>
        <p:nvSpPr>
          <p:cNvPr id="10" name="Управляющая кнопка: &quot;В конец&quot; 9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A072733C-C955-4C0F-AF75-A5139629F6F2}"/>
              </a:ext>
            </a:extLst>
          </p:cNvPr>
          <p:cNvSpPr/>
          <p:nvPr/>
        </p:nvSpPr>
        <p:spPr>
          <a:xfrm>
            <a:off x="683568" y="1883924"/>
            <a:ext cx="432048" cy="360040"/>
          </a:xfrm>
          <a:prstGeom prst="actionButtonEnd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F32F8FD-1A3A-486B-8E3C-EAE8CE2CE0D1}"/>
              </a:ext>
            </a:extLst>
          </p:cNvPr>
          <p:cNvSpPr/>
          <p:nvPr/>
        </p:nvSpPr>
        <p:spPr>
          <a:xfrm>
            <a:off x="1286727" y="1819231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ВЕБИНАРА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6E2B0591-2426-4F36-A6D7-D67B4BFD6345}"/>
              </a:ext>
            </a:extLst>
          </p:cNvPr>
          <p:cNvSpPr/>
          <p:nvPr/>
        </p:nvSpPr>
        <p:spPr>
          <a:xfrm>
            <a:off x="1286727" y="2537924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ШКОЛЬНЫЙ ЭТАП ВОШ</a:t>
            </a:r>
          </a:p>
        </p:txBody>
      </p:sp>
      <p:sp>
        <p:nvSpPr>
          <p:cNvPr id="15" name="Управляющая кнопка: &quot;В конец&quot; 14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52817F95-18ED-48CE-B6E7-3242F0112064}"/>
              </a:ext>
            </a:extLst>
          </p:cNvPr>
          <p:cNvSpPr/>
          <p:nvPr/>
        </p:nvSpPr>
        <p:spPr>
          <a:xfrm>
            <a:off x="683568" y="2607208"/>
            <a:ext cx="432048" cy="360040"/>
          </a:xfrm>
          <a:prstGeom prst="actionButtonEnd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51059766-05D5-4953-9DDC-BD804C8BB4B2}"/>
              </a:ext>
            </a:extLst>
          </p:cNvPr>
          <p:cNvSpPr/>
          <p:nvPr/>
        </p:nvSpPr>
        <p:spPr>
          <a:xfrm>
            <a:off x="1286725" y="3932566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СОРЕВНОВАНИЯ ПО ЛАЗЕРТАГУ</a:t>
            </a:r>
          </a:p>
        </p:txBody>
      </p:sp>
      <p:sp>
        <p:nvSpPr>
          <p:cNvPr id="18" name="Управляющая кнопка: &quot;В конец&quot; 17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EF8E23C5-086B-44E8-B88D-CED49A7155B4}"/>
              </a:ext>
            </a:extLst>
          </p:cNvPr>
          <p:cNvSpPr/>
          <p:nvPr/>
        </p:nvSpPr>
        <p:spPr>
          <a:xfrm>
            <a:off x="683568" y="3284271"/>
            <a:ext cx="432048" cy="360040"/>
          </a:xfrm>
          <a:prstGeom prst="actionButtonEnd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8DCF8366-911D-4F26-9868-1F59F985FAC5}"/>
              </a:ext>
            </a:extLst>
          </p:cNvPr>
          <p:cNvSpPr txBox="1">
            <a:spLocks/>
          </p:cNvSpPr>
          <p:nvPr/>
        </p:nvSpPr>
        <p:spPr>
          <a:xfrm>
            <a:off x="158205" y="-71500"/>
            <a:ext cx="8784975" cy="11930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АНАЛИЗ ПЛАНА ГМО ЗА 1 ПОЛУГОДИЕ 2020/21 УЧЕБНОГО ГОДА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387E852E-F163-4ADF-914A-027026FD9480}"/>
              </a:ext>
            </a:extLst>
          </p:cNvPr>
          <p:cNvSpPr/>
          <p:nvPr/>
        </p:nvSpPr>
        <p:spPr>
          <a:xfrm>
            <a:off x="1286725" y="3213873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МУНИЦИПАЛЬНЫЙ ЭТАП ВОШ</a:t>
            </a:r>
          </a:p>
        </p:txBody>
      </p:sp>
      <p:sp>
        <p:nvSpPr>
          <p:cNvPr id="26" name="Управляющая кнопка: &quot;В конец&quot; 25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9CF692EF-A892-455E-BA32-6E12996C8CFE}"/>
              </a:ext>
            </a:extLst>
          </p:cNvPr>
          <p:cNvSpPr/>
          <p:nvPr/>
        </p:nvSpPr>
        <p:spPr>
          <a:xfrm>
            <a:off x="683568" y="4003325"/>
            <a:ext cx="432048" cy="360040"/>
          </a:xfrm>
          <a:prstGeom prst="actionButtonEnd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207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307" y="-74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Управляющая кнопка: &quot;В конец&quot; 7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FA805ADB-6582-45B6-BA92-CA2A45FFFBFC}"/>
              </a:ext>
            </a:extLst>
          </p:cNvPr>
          <p:cNvSpPr/>
          <p:nvPr/>
        </p:nvSpPr>
        <p:spPr>
          <a:xfrm>
            <a:off x="683568" y="1160037"/>
            <a:ext cx="432048" cy="360040"/>
          </a:xfrm>
          <a:prstGeom prst="actionButtonEnd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2C9C1EF6-C673-4652-B210-8D80281BDEF7}"/>
              </a:ext>
            </a:extLst>
          </p:cNvPr>
          <p:cNvSpPr/>
          <p:nvPr/>
        </p:nvSpPr>
        <p:spPr>
          <a:xfrm>
            <a:off x="1286727" y="1089278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 ЗАСЕДАНИЯ ГМО</a:t>
            </a:r>
          </a:p>
        </p:txBody>
      </p:sp>
      <p:sp>
        <p:nvSpPr>
          <p:cNvPr id="10" name="Управляющая кнопка: &quot;В конец&quot; 9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A072733C-C955-4C0F-AF75-A5139629F6F2}"/>
              </a:ext>
            </a:extLst>
          </p:cNvPr>
          <p:cNvSpPr/>
          <p:nvPr/>
        </p:nvSpPr>
        <p:spPr>
          <a:xfrm>
            <a:off x="683568" y="1883924"/>
            <a:ext cx="432048" cy="360040"/>
          </a:xfrm>
          <a:prstGeom prst="actionButtonEnd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F32F8FD-1A3A-486B-8E3C-EAE8CE2CE0D1}"/>
              </a:ext>
            </a:extLst>
          </p:cNvPr>
          <p:cNvSpPr/>
          <p:nvPr/>
        </p:nvSpPr>
        <p:spPr>
          <a:xfrm>
            <a:off x="1286727" y="1819231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ДИССЕМИНАЦИЯ ОПЫТА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6E2B0591-2426-4F36-A6D7-D67B4BFD6345}"/>
              </a:ext>
            </a:extLst>
          </p:cNvPr>
          <p:cNvSpPr/>
          <p:nvPr/>
        </p:nvSpPr>
        <p:spPr>
          <a:xfrm>
            <a:off x="1286727" y="2537924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ЭЛЕКТРОННОЕ ПОРТФОЛИО ПЕДАГОГА</a:t>
            </a:r>
          </a:p>
        </p:txBody>
      </p:sp>
      <p:sp>
        <p:nvSpPr>
          <p:cNvPr id="15" name="Управляющая кнопка: &quot;В конец&quot; 14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52817F95-18ED-48CE-B6E7-3242F0112064}"/>
              </a:ext>
            </a:extLst>
          </p:cNvPr>
          <p:cNvSpPr/>
          <p:nvPr/>
        </p:nvSpPr>
        <p:spPr>
          <a:xfrm>
            <a:off x="683568" y="2607208"/>
            <a:ext cx="432048" cy="360040"/>
          </a:xfrm>
          <a:prstGeom prst="actionButtonEnd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51059766-05D5-4953-9DDC-BD804C8BB4B2}"/>
              </a:ext>
            </a:extLst>
          </p:cNvPr>
          <p:cNvSpPr/>
          <p:nvPr/>
        </p:nvSpPr>
        <p:spPr>
          <a:xfrm>
            <a:off x="1286725" y="3932566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СПАРТАКИАДА ДОПРИЗЫВНОЙ МОЛОДЕЖИ «РЕЗЕРВ»</a:t>
            </a:r>
          </a:p>
        </p:txBody>
      </p:sp>
      <p:sp>
        <p:nvSpPr>
          <p:cNvPr id="18" name="Управляющая кнопка: &quot;В конец&quot; 17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EF8E23C5-086B-44E8-B88D-CED49A7155B4}"/>
              </a:ext>
            </a:extLst>
          </p:cNvPr>
          <p:cNvSpPr/>
          <p:nvPr/>
        </p:nvSpPr>
        <p:spPr>
          <a:xfrm>
            <a:off x="683568" y="3284271"/>
            <a:ext cx="432048" cy="360040"/>
          </a:xfrm>
          <a:prstGeom prst="actionButtonEnd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8DCF8366-911D-4F26-9868-1F59F985FAC5}"/>
              </a:ext>
            </a:extLst>
          </p:cNvPr>
          <p:cNvSpPr txBox="1">
            <a:spLocks/>
          </p:cNvSpPr>
          <p:nvPr/>
        </p:nvSpPr>
        <p:spPr>
          <a:xfrm>
            <a:off x="158205" y="-71500"/>
            <a:ext cx="8784975" cy="11930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ПЛАН ГМО НА 2 ПОЛУГОДИЕ 2020/21 УЧЕБНОГО ГОДА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387E852E-F163-4ADF-914A-027026FD9480}"/>
              </a:ext>
            </a:extLst>
          </p:cNvPr>
          <p:cNvSpPr/>
          <p:nvPr/>
        </p:nvSpPr>
        <p:spPr>
          <a:xfrm>
            <a:off x="1286725" y="3213873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РЕГИОНАЛЬНЫЙ ЭТАП ВОШ</a:t>
            </a:r>
          </a:p>
        </p:txBody>
      </p:sp>
      <p:sp>
        <p:nvSpPr>
          <p:cNvPr id="26" name="Управляющая кнопка: &quot;В конец&quot; 25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9CF692EF-A892-455E-BA32-6E12996C8CFE}"/>
              </a:ext>
            </a:extLst>
          </p:cNvPr>
          <p:cNvSpPr/>
          <p:nvPr/>
        </p:nvSpPr>
        <p:spPr>
          <a:xfrm>
            <a:off x="683568" y="4003325"/>
            <a:ext cx="432048" cy="360040"/>
          </a:xfrm>
          <a:prstGeom prst="actionButtonEnd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B19A2888-3494-41BC-9EF8-C5C317F4D424}"/>
              </a:ext>
            </a:extLst>
          </p:cNvPr>
          <p:cNvSpPr/>
          <p:nvPr/>
        </p:nvSpPr>
        <p:spPr>
          <a:xfrm>
            <a:off x="1286724" y="4667383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СМОТР СТРОЯ И ПЕСНИ</a:t>
            </a:r>
          </a:p>
        </p:txBody>
      </p:sp>
      <p:sp>
        <p:nvSpPr>
          <p:cNvPr id="19" name="Управляющая кнопка: &quot;В конец&quot; 18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E2FD85A5-DF9F-4A50-9FE1-625C52AB0359}"/>
              </a:ext>
            </a:extLst>
          </p:cNvPr>
          <p:cNvSpPr/>
          <p:nvPr/>
        </p:nvSpPr>
        <p:spPr>
          <a:xfrm>
            <a:off x="737300" y="4738142"/>
            <a:ext cx="432048" cy="360040"/>
          </a:xfrm>
          <a:prstGeom prst="actionButtonEnd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B410B5FC-3878-416F-862F-5A457E7B6433}"/>
              </a:ext>
            </a:extLst>
          </p:cNvPr>
          <p:cNvSpPr/>
          <p:nvPr/>
        </p:nvSpPr>
        <p:spPr>
          <a:xfrm>
            <a:off x="1292842" y="5402200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СОРЕВНОВАНИЯ ПО ПУЛЕВОЙ СТРЕЛЬБЕ</a:t>
            </a:r>
          </a:p>
        </p:txBody>
      </p:sp>
      <p:sp>
        <p:nvSpPr>
          <p:cNvPr id="21" name="Управляющая кнопка: &quot;В конец&quot; 20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DABD158A-EDA3-47C2-B200-340FADF08779}"/>
              </a:ext>
            </a:extLst>
          </p:cNvPr>
          <p:cNvSpPr/>
          <p:nvPr/>
        </p:nvSpPr>
        <p:spPr>
          <a:xfrm>
            <a:off x="697971" y="5472959"/>
            <a:ext cx="432048" cy="360040"/>
          </a:xfrm>
          <a:prstGeom prst="actionButtonEnd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27C899CF-047C-4C47-A2A4-A61F959D3768}"/>
              </a:ext>
            </a:extLst>
          </p:cNvPr>
          <p:cNvSpPr/>
          <p:nvPr/>
        </p:nvSpPr>
        <p:spPr>
          <a:xfrm>
            <a:off x="1286723" y="6116029"/>
            <a:ext cx="7058025" cy="5015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ШКОЛА БЕЗОПАСНОСТИ</a:t>
            </a:r>
          </a:p>
        </p:txBody>
      </p:sp>
      <p:sp>
        <p:nvSpPr>
          <p:cNvPr id="23" name="Управляющая кнопка: &quot;В конец&quot; 22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7463059F-A963-4E4B-9671-68E70A0710AD}"/>
              </a:ext>
            </a:extLst>
          </p:cNvPr>
          <p:cNvSpPr/>
          <p:nvPr/>
        </p:nvSpPr>
        <p:spPr>
          <a:xfrm>
            <a:off x="707803" y="6192013"/>
            <a:ext cx="432048" cy="360040"/>
          </a:xfrm>
          <a:prstGeom prst="actionButtonEnd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74453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8411</TotalTime>
  <Words>572</Words>
  <Application>Microsoft Office PowerPoint</Application>
  <PresentationFormat>Экран (4:3)</PresentationFormat>
  <Paragraphs>181</Paragraphs>
  <Slides>11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Тема Office</vt:lpstr>
      <vt:lpstr>Об итогах проведения муниципального этапа всероссийского олимпиады школьников и подготовке учащихся к региональному этапу всероссийской олимпиады школьников    </vt:lpstr>
      <vt:lpstr>УЧАСТНИКИ МУНИЦИПАЛЬНОГО ЭТАПА  ВСЕРОССИЙСКОЙ ОЛИМПИАДЫ ШКОЛЬНИКОВ </vt:lpstr>
      <vt:lpstr>Презентация PowerPoint</vt:lpstr>
      <vt:lpstr>ИТОГИ МУНИЦИПАЛЬНОГО ЭТАПА  ВСЕРОССИЙСКОЙ ОЛИМПИАДЫ ШКОЛЬНИКОВ</vt:lpstr>
      <vt:lpstr>ПРЕДЛОЖЕНИЯ ПО РЕШЕНИЮ ЧЛЕНОВ ЖЮРИ</vt:lpstr>
      <vt:lpstr>РЕКОМЕНДАЦИИ ПО КАЧЕСТВЕННОЙ ПОДГОТОВКЕ УЧАЩИХСЯ  К ВСЕРОССИЙСКОЙ ОЛИМПИАДЕ ШКОЛЬНИКОВ</vt:lpstr>
      <vt:lpstr>ПО ПОДГОТОВКЕ УЧАЩИХСЯ  К РЕГИОНАЛЬНОМУ ЭТАРУ ВСЕРОССИЙСКОЙ ОЛИМПИАДЕ ШКОЛЬНИКОВ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УСТАНОВОЧНОЕ ВОВЕЩАНИЕ  по организации и проведению всероссийской олимпиады школьников  03.09.2019</dc:title>
  <dc:creator>Елена Владимировна Сухова</dc:creator>
  <cp:lastModifiedBy>Андрей Александрович Еланцев</cp:lastModifiedBy>
  <cp:revision>106</cp:revision>
  <dcterms:created xsi:type="dcterms:W3CDTF">2019-08-09T09:33:06Z</dcterms:created>
  <dcterms:modified xsi:type="dcterms:W3CDTF">2021-12-23T05:26:52Z</dcterms:modified>
</cp:coreProperties>
</file>