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74" r:id="rId6"/>
    <p:sldId id="282" r:id="rId7"/>
    <p:sldId id="268" r:id="rId8"/>
    <p:sldId id="283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483" autoAdjust="0"/>
  </p:normalViewPr>
  <p:slideViewPr>
    <p:cSldViewPr>
      <p:cViewPr>
        <p:scale>
          <a:sx n="100" d="100"/>
          <a:sy n="100" d="100"/>
        </p:scale>
        <p:origin x="-1944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9F4E3-2025-4892-9AEE-281A7A5E1ECF}" type="datetimeFigureOut">
              <a:rPr lang="ru-RU" smtClean="0"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09E70-4DBA-40BB-B3FB-F3948F746A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153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50180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15C2574-CEFF-4AFF-BB0A-8B18D6D7B0F4}" type="slidenum">
              <a:rPr lang="ru-RU" altLang="ru-RU" smtClean="0">
                <a:solidFill>
                  <a:prstClr val="black"/>
                </a:solidFill>
              </a:rPr>
              <a:pPr/>
              <a:t>2</a:t>
            </a:fld>
            <a:endParaRPr lang="ru-RU" altLang="ru-RU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63526-3831-44E1-9B3D-A5F1E0A941CB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AD32-8E12-45D6-A18D-976FE652FB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95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4AED-4FEA-4222-AB66-97DA5362AD1F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89464-DCDB-4069-A251-11C61BEF97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85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7B3D-3253-4748-90E8-BE76300E6B77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CAD7F-6DA2-4443-98E9-BEFEDAE33D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01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220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26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5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21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715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30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037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5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0347B-C5CC-43C7-ACBB-5A06A6D1FDA1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95E6-2A40-4DF7-AB92-39483F9AF6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3583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824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60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92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F4E83-4492-4BF6-9009-7626E9C49773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220B4-AF76-4E23-B9F2-2C1C17FDDE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225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F85E4-5B84-489E-8EC9-7F2E79D66086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95A8D-DF7D-46CE-95CC-C6E936EF7B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711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FC4F2-47E3-47B4-9301-7508DB6D27AE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9CD8-CF09-4EA5-9E40-E1F331BD1B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722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CF824-B023-43C8-8191-13C3F7891A92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F6B41-395D-4AD0-931F-4EFF85E66C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760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2298A-8890-4D7A-9306-F5C6811CDB26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1648A-20A3-42A9-BFF8-FFB9B513EC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071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1652B-DB68-4CE1-A63E-094C379E7156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2208-BAF8-4A1E-BC71-9891BBFCCA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04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0E376-607F-4B9D-913B-3951E3304B73}" type="datetimeFigureOut">
              <a:rPr lang="ru-RU"/>
              <a:pPr>
                <a:defRPr/>
              </a:pPr>
              <a:t>18.10.2021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96272-3463-4A19-8928-CA41031E39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403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1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D32E97-6730-406E-9B64-40504CE0E449}" type="datetimeFigureOut">
              <a:rPr lang="ru-RU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18.10.2021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507DD4-E92A-42F6-A542-812AE0747887}" type="slidenum">
              <a:rPr lang="ru-RU" altLang="ru-RU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18.10.2021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1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301626"/>
            <a:ext cx="668339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 noChangeArrowheads="1"/>
          </p:cNvSpPr>
          <p:nvPr>
            <p:ph type="ctrTitle"/>
          </p:nvPr>
        </p:nvSpPr>
        <p:spPr>
          <a:xfrm>
            <a:off x="1115616" y="908720"/>
            <a:ext cx="6168435" cy="3528391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методического сопровождения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учителей биологии и экологии,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дополнительного образования естественно-научной направленности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2021/22 учебный год</a:t>
            </a:r>
            <a:r>
              <a:rPr lang="ru-RU" sz="2800" dirty="0"/>
              <a:t/>
            </a:r>
            <a:br>
              <a:rPr lang="ru-RU" sz="2800" dirty="0"/>
            </a:br>
            <a:endParaRPr lang="ru-RU" altLang="ru-RU" sz="2800" i="1" dirty="0">
              <a:solidFill>
                <a:schemeClr val="accent1">
                  <a:lumMod val="50000"/>
                </a:schemeClr>
              </a:solidFill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79675" y="6082423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kern="0" dirty="0" smtClean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Сургут</a:t>
            </a:r>
            <a:endParaRPr lang="ru-RU" sz="2000" b="1" kern="0" dirty="0">
              <a:solidFill>
                <a:srgbClr val="4472C4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580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57672" y="332656"/>
            <a:ext cx="8280920" cy="67917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тема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повышение качества образовательного и воспитательного процесса средствами современных образовательных технологий и методов обучения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672" y="1039898"/>
            <a:ext cx="8252692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работы: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содействовать повышению профессиональной компетентности и мастерства, совершенствованию деятельности учителей биологии для достижения оптимальных результатов в образовании, воспитании и развитии школьников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900" y="1958498"/>
            <a:ext cx="1061764" cy="29392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4749" y="2252421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повышение квалификации педагогов посредством прохождения курсовой подготовки, обучения на семинарах, вебинарах и иных мероприятиях, в том числе по вопросам организации дистанционного обучения.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Оказать всестороннюю (информационную, консультативную и методическую) поддержку педагогам в преподавании учебного предмета «Биология» в условиях реализации ФГОС СОО, подготовки к внедрению обновленных ФГОС ООО. 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реализацию эффективных форм работы по подготовке учащихся к ГИА. 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работу с педагогами по вопросам подготовки к международным исследованиям качества образования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TIMSS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2023 году.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совершенствованию форм и методов и содержания внеурочной работы по биологии для развития творческого потенциала, познавательных интересов и способностей учащихся (проектная и исследовательская деятельность).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Активизировать деятельность педагогов по повышению уровня подготовки интеллектуально одаренных и мотивированных учащихся к качественному участию в олимпиадах, конкурсах и исследовательской деятельности в рамках первого этапа Целевой модели наставничества обучающихся.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участию педагогов в профессиональных конкурсах по обобщению и распространению передового педагогического опыта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7489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B006F99-84C4-4864-AB86-BDEAFA91DE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2" y="271777"/>
            <a:ext cx="668643" cy="8804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23528" y="1268760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Увеличение, не менее чем на 5 % (в сравнении с 2020/21 уч. г.), количества педагогов, прошедших повышение квалификации посредством обучения на КПК, семинарах, вебинарах по вопросам: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владения знаниями законодательства в сфере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конструирования современного урока в соответствии с требованиями ФГОС ООО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компетенции, в том числе при подготовке обучающихся 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ГИА;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педагогической культуры;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современных образовательных технологий, в том числе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дистанционных;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дистанционного обучения в период отмены занятий и пр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педагогами различных способов и форм обобщения и распространения передового педагогического опыта по вопросам использования современных педагогических технологий, информационных образовательных сред «МЭО»,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Учи.ру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«РЭШ», в том числе при подготовке учащихся к ГИА.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неудовлетворительных результатов по итогам сдачи ГИА.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Систематическое наполнение банка электронных ресурсов, информационно-методических материалов, доступных для использования педагогами на сайте сетевого педагогического сообщества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разделе городского методического объединения учителей биологии.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процента качества участия в конкурсах интеллектуальной направленности - на 5 % в сравнении с 2020/21 учебным годом.</a:t>
            </a:r>
          </a:p>
          <a:p>
            <a:r>
              <a:rPr lang="ru-RU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педагогов, принявших участие в конкурсах профессиональной деятельности.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43608" y="549302"/>
            <a:ext cx="7406952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Предполагаемый результат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69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446314"/>
              </p:ext>
            </p:extLst>
          </p:nvPr>
        </p:nvGraphicFramePr>
        <p:xfrm>
          <a:off x="35496" y="319382"/>
          <a:ext cx="9108504" cy="649399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67278"/>
                <a:gridCol w="1322202"/>
                <a:gridCol w="801735"/>
                <a:gridCol w="5069625"/>
                <a:gridCol w="1547664"/>
              </a:tblGrid>
              <a:tr h="312575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45115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Заседание </a:t>
                      </a: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ГМО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Октябрь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>
                        <a:spcAft>
                          <a:spcPts val="0"/>
                        </a:spcAft>
                        <a:tabLst>
                          <a:tab pos="236220" algn="l"/>
                        </a:tabLs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 Августовском совещании педагогических работников. Приоритетные проекты муниципальной системы образования на 2021/22 учебный год.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algn="just">
                        <a:spcAft>
                          <a:spcPts val="0"/>
                        </a:spcAft>
                        <a:tabLst>
                          <a:tab pos="236220" algn="l"/>
                        </a:tabLs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О введении в действие обновленных федеральных государственных образовательных стандартов основного общего образования, разработанных Министерством просвещения Российской Федерации.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236220" algn="l"/>
                        </a:tabLs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Диссеминация опыта по вопросам использования информационных образовательных сред «МЭО», «</a:t>
                      </a:r>
                      <a:r>
                        <a:rPr lang="ru-RU" sz="13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Учи.ру</a:t>
                      </a: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», «РЭШ».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236220" algn="l"/>
                        </a:tabLs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Конкурсы для педагогов и учащихся на 2021/22 учебный год.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236220" algn="l"/>
                        </a:tabLs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О региональном плане мероприятий («дорожная карта»), направленных на формирование </a:t>
                      </a:r>
                      <a:b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</a:b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оценку функциональной грамотности обучающихся общеобразовательных организаций ХМАО – Югры на 2021/22 учебный год. 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0955" algn="just">
                        <a:spcAft>
                          <a:spcPts val="0"/>
                        </a:spcAft>
                        <a:tabLst>
                          <a:tab pos="236220" algn="l"/>
                        </a:tabLs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О перспективном плане работы городского методического объединения учителей биологии и экологии на 2021/22 учебный год.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Семерез О.Б., руководитель ГМО,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300" b="0" dirty="0" err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Умбатова</a:t>
                      </a: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С.И., методист МАУ «Информационно-методический центр»,</a:t>
                      </a: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>
                        <a:spcAft>
                          <a:spcPts val="0"/>
                        </a:spcAft>
                      </a:pPr>
                      <a: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 ОУ</a:t>
                      </a:r>
                      <a:br>
                        <a:rPr lang="ru-RU" sz="1300" b="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</a:br>
                      <a:endParaRPr lang="ru-RU" sz="1300" b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36304"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  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Заседание ГМО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Декабрь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Подготовка к ВПР по биологии в 2021/22 учебном году (из опыта работы).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Методы и приемы преподавания тем по биологии, вызывающих наибольшие затруднения при сдаче ГИА (из опыта работы).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Итоги ВОШ (школьный и муниципальный этап) по биологии, экологии.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Системный подход к формированию функциональной грамотности обучающихся в условиях ФГОС.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Анализ деятельности ГМО за I полугодие. Корректировка плана работы.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Особенности проведения уроков естественно-научного цикла в условиях ФГОС.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Семерез О.Б., руководитель ГМО,</a:t>
                      </a:r>
                    </a:p>
                    <a:p>
                      <a:r>
                        <a:rPr lang="ru-RU" sz="13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Умбатова</a:t>
                      </a:r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С.И., методист МАУ «Информационно-методический центр»,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педагоги ОУ</a:t>
                      </a:r>
                      <a:endParaRPr lang="ru-RU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78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483456"/>
              </p:ext>
            </p:extLst>
          </p:nvPr>
        </p:nvGraphicFramePr>
        <p:xfrm>
          <a:off x="35496" y="258256"/>
          <a:ext cx="9001000" cy="669913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62943"/>
                <a:gridCol w="1306597"/>
                <a:gridCol w="792272"/>
                <a:gridCol w="4810996"/>
                <a:gridCol w="1728192"/>
              </a:tblGrid>
              <a:tr h="30240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8196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Заседание ГМО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О з</a:t>
                      </a:r>
                      <a:r>
                        <a:rPr lang="x-none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аседание городского методического объединения учителей биологии и экологии «Экология региона»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8923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Организация проектной и учебно-исследовательской деятельности учащихся в рамках ФГОС СОО (из опыта работы).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Диссеминация опыта по формированию функциональной грамотности.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Организация внеурочной деятельности по биологии в рамках реализации ФГОС СОО.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Разработка дополнительных общеобразовательных программ естественнонаучной направленности.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Семерез О.Б., руководитель ГМО,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Умбатова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С.И., методист МАУ «Информационно-методический центр»,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 ОУ</a:t>
                      </a:r>
                    </a:p>
                  </a:txBody>
                  <a:tcPr marL="68580" marR="68580" marT="0" marB="0"/>
                </a:tc>
              </a:tr>
              <a:tr h="331236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Заседание ГМО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Апрель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x-none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Итоги 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муниципального</a:t>
                      </a:r>
                      <a:r>
                        <a:rPr lang="x-none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этапа конференции 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«Шаг в будущее», «Шаг в будущее. Юниор».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Об организации ВПР в 2021/22 учебном году.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О конкурсах профессионального педагогического мастерства «Учитель года», «Сердце отдаю детям», «Педагогическая надежда».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x-none" sz="1300" b="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Подведение итогов работы ГМО за учебный год.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 Анкетирование педагогов удовлетворенностью работы ГМО. Обсуждение плана работы на следующий год.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Семерез О.Б., руководитель ГМО,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Умбатова</a:t>
                      </a: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С.И., методист МАУ «Информационно-методический центр»,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педагоги ОУ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22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7504" y="312885"/>
            <a:ext cx="903649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РЕАЛИЗАЦИИ  ЕСТЕСТВЕННО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НАУЧНОГО ОБРАЗОВАНИЯ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МСО Г.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СУРГУТА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педагогов: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748840"/>
              </p:ext>
            </p:extLst>
          </p:nvPr>
        </p:nvGraphicFramePr>
        <p:xfrm>
          <a:off x="107504" y="1124744"/>
          <a:ext cx="8784976" cy="4760935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8784976"/>
              </a:tblGrid>
              <a:tr h="35281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1.Всероссийская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олимпиада школьников</a:t>
                      </a:r>
                    </a:p>
                  </a:txBody>
                  <a:tcPr marL="56159" marR="56159" marT="0" marB="0"/>
                </a:tc>
              </a:tr>
              <a:tr h="70837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2.Научная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конференция «Шаг в будущее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»;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Научная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конференция юных исследователей «Шаг в будущее. Юниор»</a:t>
                      </a:r>
                    </a:p>
                  </a:txBody>
                  <a:tcPr marL="56159" marR="56159" marT="0" marB="0"/>
                </a:tc>
              </a:tr>
              <a:tr h="3183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3.Концепция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экологического образования для «зеленой» школы</a:t>
                      </a:r>
                    </a:p>
                  </a:txBody>
                  <a:tcPr marL="56159" marR="56159" marT="0" marB="0"/>
                </a:tc>
              </a:tr>
              <a:tr h="69388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4.Межрегиональное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сетевое партнерство «Учимся жить устойчиво в глобальном мире. Экология. Здоровье. Безопасность»</a:t>
                      </a:r>
                    </a:p>
                  </a:txBody>
                  <a:tcPr marL="56159" marR="56159" marT="0" marB="0"/>
                </a:tc>
              </a:tr>
              <a:tr h="3183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5.Организация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творчества педагогов</a:t>
                      </a:r>
                    </a:p>
                  </a:txBody>
                  <a:tcPr marL="56159" marR="56159" marT="0" marB="0"/>
                </a:tc>
              </a:tr>
              <a:tr h="3183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6.Участие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реализации муниципального проекта по развитию естественно-научного образования</a:t>
                      </a:r>
                    </a:p>
                  </a:txBody>
                  <a:tcPr marL="56159" marR="56159" marT="0" marB="0"/>
                </a:tc>
              </a:tr>
              <a:tr h="71177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7.Мастер-класс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для педагогов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по теме: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Интегрированные внеурочные мероприятия естественно-научной направленности.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159" marR="56159" marT="0" marB="0"/>
                </a:tc>
              </a:tr>
              <a:tr h="69388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8.Консультации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для педагогов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по теме: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Особенности проведения уроков естественно-научного цикла в условиях ФГОС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159" marR="56159" marT="0" marB="0"/>
                </a:tc>
              </a:tr>
              <a:tr h="3183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9.Вебинары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педагогов по теме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: «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Проектно-исследовательская работа обучающихся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6159" marR="56159" marT="0" marB="0"/>
                </a:tc>
              </a:tr>
              <a:tr h="31835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 Мероприятия 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образовательной платформе «</a:t>
                      </a:r>
                      <a:r>
                        <a:rPr lang="ru-RU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Учи.ру</a:t>
                      </a:r>
                      <a:r>
                        <a:rPr lang="ru-RU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56159" marR="5615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37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266914"/>
              </p:ext>
            </p:extLst>
          </p:nvPr>
        </p:nvGraphicFramePr>
        <p:xfrm>
          <a:off x="107504" y="799495"/>
          <a:ext cx="9001000" cy="563651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652925"/>
                <a:gridCol w="2473643"/>
                <a:gridCol w="1263622"/>
                <a:gridCol w="4610810"/>
              </a:tblGrid>
              <a:tr h="252448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Индивидуальная/групповая работа с педагогами города 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ru-RU" sz="1300" b="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(по запросу)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ru-RU" sz="1300" b="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300" b="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направления работы по предотвращению затруднений: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подготовка к ГИА 9,11 </a:t>
                      </a:r>
                      <a:r>
                        <a:rPr lang="ru-RU" sz="13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algn="l" defTabSz="914400" rtl="0" eaLnBrk="1" fontAlgn="base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профессиональный стандарт педагога: требования к профессионально-педагогической деятельности учителя;</a:t>
                      </a:r>
                    </a:p>
                    <a:p>
                      <a:pPr marL="0" algn="l" defTabSz="914400" rtl="0" eaLnBrk="1" fontAlgn="base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ФГОС СОО: требования к образовательному процессу, достижение образовательных результатов;</a:t>
                      </a:r>
                    </a:p>
                    <a:p>
                      <a:pPr marL="0" algn="l" defTabSz="914400" rtl="0" eaLnBrk="1" fontAlgn="base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</a:p>
                    <a:p>
                      <a:pPr marL="0" algn="l" defTabSz="914400" rtl="0" eaLnBrk="1" fontAlgn="base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построение индивидуального образовательного маршрута в рамках непрерывного образования педагога и др.;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консультирование педагогов по вопросам участия в конкурсах профессионального мастерства (нормативная база, содержание конкурсных мероприятий);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педагогов по вопросам прохождения аттестации.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Обновление банка электронных образовательных ресурсов по предметам «Биология», «Экология» на странице городского сетевого педагогического сообщества </a:t>
                      </a:r>
                      <a:r>
                        <a:rPr lang="ru-RU" sz="1300" b="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SurWiki</a:t>
                      </a: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</a:tr>
              <a:tr h="10394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300" b="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реализации приоритетного проекта муниципальной системы образования «Сетевое взаимодействие в МСО г. Сургута в условиях цифровой трансформации образования» 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300" b="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990" algn="l"/>
                        </a:tabLst>
                      </a:pP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электронных форм учебников на уроках биологии, экологии. Использование информационно-сервисных платформ в преподавании биологии. Использование в работе педагогов информационно-образовательных ресурсов.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  <a:tabLst>
                          <a:tab pos="173990" algn="l"/>
                        </a:tabLst>
                      </a:pP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на уроках биологии технологий дистанционного обучения. 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</a:tr>
              <a:tr h="60327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b="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spcAft>
                          <a:spcPts val="0"/>
                        </a:spcAft>
                      </a:pPr>
                      <a:r>
                        <a:rPr lang="ru-RU" sz="13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компетенции дистанционных образовательных технологий</a:t>
                      </a:r>
                      <a:endParaRPr lang="ru-RU" sz="1300" b="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раза в месяц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990" algn="l"/>
                        </a:tabLst>
                      </a:pP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Семинар, практикумы, диссеминация опыта, </a:t>
                      </a:r>
                      <a:r>
                        <a:rPr lang="ru-RU" sz="13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вебинары</a:t>
                      </a: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990" algn="l"/>
                        </a:tabLst>
                      </a:pP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Информационное сопровождение мероприятий, график </a:t>
                      </a:r>
                      <a:r>
                        <a:rPr lang="ru-RU" sz="13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вебинаров</a:t>
                      </a:r>
                      <a:r>
                        <a:rPr lang="ru-RU" sz="13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(http://surwiki.admsurgut.ru/).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687" marR="55687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260648"/>
            <a:ext cx="87849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ИНДИВИДУАЛЬНОГО МАРШРУТА РАЗВИТИЯ ПРОФЕССИОНАЛЬНОЙ КОМПЕТЕНТНОСТИ ПЕДАГОГА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1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2accbef429b3659e539e1ebb50a5b78eeef59"/>
</p:tagLst>
</file>

<file path=ppt/theme/theme1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1168</Words>
  <Application>Microsoft Office PowerPoint</Application>
  <PresentationFormat>Экран (4:3)</PresentationFormat>
  <Paragraphs>125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3_Тема Office</vt:lpstr>
      <vt:lpstr>1_Тема Office</vt:lpstr>
      <vt:lpstr>План методического сопровождения учителей биологии и экологии, педагогов дополнительного образования естественно-научной направленности на 2021/22 учебный год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http://presentation-creation.ru/powerpoint-templates.html</Company>
  <LinksUpToDate>false</LinksUpToDate>
  <SharedDoc>false</SharedDoc>
  <HyperlinkBase>http://presentation-creation.ru/powerpoint-templates.html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Синяя абстракция</dc:title>
  <dc:creator>obstinate</dc:creator>
  <cp:keywords>Шаблоны презентаций</cp:keywords>
  <cp:lastModifiedBy>Ильнара Мирзахановна Шарипова</cp:lastModifiedBy>
  <cp:revision>51</cp:revision>
  <dcterms:created xsi:type="dcterms:W3CDTF">2017-08-22T16:05:04Z</dcterms:created>
  <dcterms:modified xsi:type="dcterms:W3CDTF">2021-10-18T07:06:50Z</dcterms:modified>
</cp:coreProperties>
</file>