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56" r:id="rId2"/>
    <p:sldId id="277" r:id="rId3"/>
    <p:sldId id="278" r:id="rId4"/>
    <p:sldId id="280" r:id="rId5"/>
    <p:sldId id="284" r:id="rId6"/>
    <p:sldId id="285" r:id="rId7"/>
    <p:sldId id="257" r:id="rId8"/>
    <p:sldId id="281" r:id="rId9"/>
    <p:sldId id="267" r:id="rId10"/>
    <p:sldId id="262" r:id="rId11"/>
    <p:sldId id="287" r:id="rId12"/>
    <p:sldId id="259" r:id="rId13"/>
    <p:sldId id="283" r:id="rId14"/>
    <p:sldId id="260" r:id="rId15"/>
    <p:sldId id="279" r:id="rId16"/>
    <p:sldId id="269" r:id="rId17"/>
    <p:sldId id="270" r:id="rId18"/>
    <p:sldId id="271" r:id="rId19"/>
    <p:sldId id="272" r:id="rId20"/>
    <p:sldId id="273" r:id="rId21"/>
    <p:sldId id="264" r:id="rId22"/>
    <p:sldId id="265" r:id="rId23"/>
    <p:sldId id="266" r:id="rId24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1404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C2DCE8-E2EB-4739-B975-A700F288DF07}" type="datetimeFigureOut">
              <a:rPr lang="ru-RU" smtClean="0"/>
              <a:t>15.10.2026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54E8E9-01EB-4C15-B473-DAAB65E8CE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384424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sz="1800" spc="1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По данным исследований, более 30 процентов детей приходят в первый класс с речевыми нарушениями, а каждый пятый ребенок сталкивается с трудностями в обучении. Причем у большинства эти трудности связаны с письмом и чтением. Сложности с освоением навыков чтения и письма могут встречаться даже у способных школьников. И дело вовсе не в лени. А в чем?</a:t>
            </a:r>
            <a:endParaRPr lang="ru-RU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54E8E9-01EB-4C15-B473-DAAB65E8CEFF}" type="slidenum">
              <a:rPr lang="ru-RU" smtClean="0"/>
              <a:t>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005147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/>
              <a:t>Сегодня на нашей встрече мы обсудим тему </a:t>
            </a:r>
            <a:r>
              <a:rPr lang="ru-RU" dirty="0" err="1"/>
              <a:t>дисграфии</a:t>
            </a:r>
            <a:r>
              <a:rPr lang="ru-RU"/>
              <a:t> и дислексии у младших школьников и о взаимодействии учителя-логопеда и учителя начальных классов.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54E8E9-01EB-4C15-B473-DAAB65E8CEFF}" type="slidenum">
              <a:rPr lang="ru-RU" smtClean="0"/>
              <a:t>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882238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Прямоугольник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Скругленный прямоугольник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Подзаголовок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ru-RU"/>
              <a:t>Образец подзаголовка</a:t>
            </a:r>
            <a:endParaRPr kumimoji="0" lang="en-US"/>
          </a:p>
        </p:txBody>
      </p:sp>
      <p:sp>
        <p:nvSpPr>
          <p:cNvPr id="28" name="Дата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DC7D5-B968-45B4-93A1-33DA3AA6F759}" type="datetimeFigureOut">
              <a:rPr lang="ru-RU" smtClean="0"/>
              <a:pPr/>
              <a:t>15.10.2026</a:t>
            </a:fld>
            <a:endParaRPr lang="ru-RU"/>
          </a:p>
        </p:txBody>
      </p:sp>
      <p:sp>
        <p:nvSpPr>
          <p:cNvPr id="17" name="Нижний колонтитул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29" name="Номер слайда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9F310407-3AFE-4748-A9D8-E4DF8C92056A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7" name="Прямоугольник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Прямоугольник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Прямоугольник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Заголовок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ru-RU"/>
              <a:t>Образец заголовка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DC7D5-B968-45B4-93A1-33DA3AA6F759}" type="datetimeFigureOut">
              <a:rPr lang="ru-RU" smtClean="0"/>
              <a:pPr/>
              <a:t>15.10.2026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10407-3AFE-4748-A9D8-E4DF8C92056A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8" name="Содержимое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Заголовок раздела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Прямоугольник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Скругленный прямоугольник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DC7D5-B968-45B4-93A1-33DA3AA6F759}" type="datetimeFigureOut">
              <a:rPr lang="ru-RU" smtClean="0"/>
              <a:pPr/>
              <a:t>15.10.2026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ru-RU"/>
          </a:p>
        </p:txBody>
      </p:sp>
      <p:sp>
        <p:nvSpPr>
          <p:cNvPr id="7" name="Прямоугольник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Прямоугольник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Прямоугольник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F310407-3AFE-4748-A9D8-E4DF8C92056A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DC7D5-B968-45B4-93A1-33DA3AA6F759}" type="datetimeFigureOut">
              <a:rPr lang="ru-RU" smtClean="0"/>
              <a:pPr/>
              <a:t>15.10.2026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10407-3AFE-4748-A9D8-E4DF8C92056A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9" name="Содержимое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  <p:sp>
        <p:nvSpPr>
          <p:cNvPr id="11" name="Содержимое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ru-RU"/>
              <a:t>Образец текста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ru-RU"/>
              <a:t>Образец текста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DC7D5-B968-45B4-93A1-33DA3AA6F759}" type="datetimeFigureOut">
              <a:rPr lang="ru-RU" smtClean="0"/>
              <a:pPr/>
              <a:t>15.10.2026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10407-3AFE-4748-A9D8-E4DF8C92056A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1" name="Содержимое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  <p:sp>
        <p:nvSpPr>
          <p:cNvPr id="13" name="Содержимое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DC7D5-B968-45B4-93A1-33DA3AA6F759}" type="datetimeFigureOut">
              <a:rPr lang="ru-RU" smtClean="0"/>
              <a:pPr/>
              <a:t>15.10.2026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10407-3AFE-4748-A9D8-E4DF8C92056A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DC7D5-B968-45B4-93A1-33DA3AA6F759}" type="datetimeFigureOut">
              <a:rPr lang="ru-RU" smtClean="0"/>
              <a:pPr/>
              <a:t>15.10.2026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10407-3AFE-4748-A9D8-E4DF8C92056A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Прямоугольник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Скругленный прямоугольник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DC7D5-B968-45B4-93A1-33DA3AA6F759}" type="datetimeFigureOut">
              <a:rPr lang="ru-RU" smtClean="0"/>
              <a:pPr/>
              <a:t>15.10.2026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10407-3AFE-4748-A9D8-E4DF8C92056A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1" name="Содержимое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DC7D5-B968-45B4-93A1-33DA3AA6F759}" type="datetimeFigureOut">
              <a:rPr lang="ru-RU" smtClean="0"/>
              <a:pPr/>
              <a:t>15.10.2026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F310407-3AFE-4748-A9D8-E4DF8C92056A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1" name="Прямоугольник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Прямоугольник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Прямоугольник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ru-RU"/>
              <a:t>Вставка рисунка</a:t>
            </a:r>
            <a:endParaRPr kumimoji="0" lang="en-US" dirty="0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DC7D5-B968-45B4-93A1-33DA3AA6F759}" type="datetimeFigureOut">
              <a:rPr lang="ru-RU" smtClean="0"/>
              <a:pPr/>
              <a:t>15.10.2026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10407-3AFE-4748-A9D8-E4DF8C92056A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DC7D5-B968-45B4-93A1-33DA3AA6F759}" type="datetimeFigureOut">
              <a:rPr lang="ru-RU" smtClean="0"/>
              <a:pPr/>
              <a:t>15.10.2026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10407-3AFE-4748-A9D8-E4DF8C92056A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Прямоугольник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Скругленный прямоугольник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Заголовок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13" name="Текст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ru-RU"/>
              <a:t>Образец текста</a:t>
            </a:r>
          </a:p>
          <a:p>
            <a:pPr lvl="1" eaLnBrk="1" latinLnBrk="0" hangingPunct="1"/>
            <a:r>
              <a:rPr kumimoji="0" lang="ru-RU"/>
              <a:t>Второй уровень</a:t>
            </a:r>
          </a:p>
          <a:p>
            <a:pPr lvl="2" eaLnBrk="1" latinLnBrk="0" hangingPunct="1"/>
            <a:r>
              <a:rPr kumimoji="0" lang="ru-RU"/>
              <a:t>Третий уровень</a:t>
            </a:r>
          </a:p>
          <a:p>
            <a:pPr lvl="3" eaLnBrk="1" latinLnBrk="0" hangingPunct="1"/>
            <a:r>
              <a:rPr kumimoji="0" lang="ru-RU"/>
              <a:t>Четвертый уровень</a:t>
            </a:r>
          </a:p>
          <a:p>
            <a:pPr lvl="4" eaLnBrk="1" latinLnBrk="0" hangingPunct="1"/>
            <a:r>
              <a:rPr kumimoji="0" lang="ru-RU"/>
              <a:t>Пятый уровень</a:t>
            </a:r>
            <a:endParaRPr kumimoji="0" lang="en-US"/>
          </a:p>
        </p:txBody>
      </p:sp>
      <p:sp>
        <p:nvSpPr>
          <p:cNvPr id="14" name="Дата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EEDC7D5-B968-45B4-93A1-33DA3AA6F759}" type="datetimeFigureOut">
              <a:rPr lang="ru-RU" smtClean="0"/>
              <a:pPr/>
              <a:t>15.10.2026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ru-RU"/>
          </a:p>
        </p:txBody>
      </p:sp>
      <p:sp>
        <p:nvSpPr>
          <p:cNvPr id="23" name="Номер слайда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9F310407-3AFE-4748-A9D8-E4DF8C92056A}" type="slidenum">
              <a:rPr lang="ru-RU" smtClean="0"/>
              <a:pPr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 dir="r"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yandex.ru/yandsearch?text=%D1%84%D0%BE%D1%82%D0%BE%20%D0%BA%D0%B0%D0%BA%20%D1%80%D0%B5%D0%B1%D0%B5%D0%BD%D0%BE%D0%BA%20%D0%B4%D0%B5%D1%80%D0%B6%D0%B8%D1%82%20%D0%BA%D0%B0%D1%80%D0%B0%D0%BD%D0%B4%D0%B0%D1%88&amp;img_url=http://zvezdopad.net.ua/image.php?aHR0cDovLzMuYnAuYmxvZ3Nwb3QuY29tLy0zMEpueHRzWEQ0ay9UM1JGejNwaktZSS9BQUFBQUFBQUFZay96ajNwUC1nTkVGSS9zMTYwMC8wXzZiMzYzXzI2OTE3YmJmX1hMLmpwZw==&amp;pos=4&amp;rpt=simage&amp;lr=973&amp;noreask=1&amp;source=wiz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hyperlink" Target="http://i013.radikal.ru/0803/5d/4cc586b21ac9.gif" TargetMode="External"/><Relationship Id="rId18" Type="http://schemas.openxmlformats.org/officeDocument/2006/relationships/image" Target="../media/image20.gif"/><Relationship Id="rId3" Type="http://schemas.openxmlformats.org/officeDocument/2006/relationships/slideLayout" Target="../slideLayouts/slideLayout7.xml"/><Relationship Id="rId7" Type="http://schemas.openxmlformats.org/officeDocument/2006/relationships/hyperlink" Target="http://img-2008-05.photosight.ru/17/2679700.jpg" TargetMode="External"/><Relationship Id="rId12" Type="http://schemas.openxmlformats.org/officeDocument/2006/relationships/image" Target="../media/image16.png"/><Relationship Id="rId17" Type="http://schemas.openxmlformats.org/officeDocument/2006/relationships/hyperlink" Target="http://kuznechik.ucoz.ru/_si/0/10424.gif" TargetMode="External"/><Relationship Id="rId2" Type="http://schemas.openxmlformats.org/officeDocument/2006/relationships/audio" Target="file:///C:\Users\User\Desktop\&#1084;&#1080;&#1085;&#1091;&#1089;&#1086;&#1074;&#1082;&#1080;%20&#1080;%20&#1087;&#1083;&#1102;&#1089;&#1086;&#1074;&#1082;&#1080;%20&#1076;&#1083;&#1103;%20&#1083;&#1086;&#1075;&#1086;&#1087;&#1072;&#1090;&#1086;&#1074;\&#1074;&#1077;&#1089;&#1085;&#1091;&#1096;&#1082;&#1080;.mp3" TargetMode="External"/><Relationship Id="rId16" Type="http://schemas.openxmlformats.org/officeDocument/2006/relationships/image" Target="../media/image19.gif"/><Relationship Id="rId1" Type="http://schemas.openxmlformats.org/officeDocument/2006/relationships/audio" Target="file:///E:\&#1074;&#1077;&#1089;&#1085;&#1091;&#1096;&#1082;&#1080;.mp3" TargetMode="External"/><Relationship Id="rId6" Type="http://schemas.openxmlformats.org/officeDocument/2006/relationships/image" Target="../media/image13.jpeg"/><Relationship Id="rId11" Type="http://schemas.openxmlformats.org/officeDocument/2006/relationships/hyperlink" Target="http://www.tinkoff.ru/assets/images/daisy02.gif" TargetMode="External"/><Relationship Id="rId5" Type="http://schemas.openxmlformats.org/officeDocument/2006/relationships/hyperlink" Target="http://alinagirl2.narod.ru/golub159.jpg" TargetMode="External"/><Relationship Id="rId15" Type="http://schemas.openxmlformats.org/officeDocument/2006/relationships/image" Target="../media/image18.gif"/><Relationship Id="rId10" Type="http://schemas.openxmlformats.org/officeDocument/2006/relationships/image" Target="../media/image15.gif"/><Relationship Id="rId19" Type="http://schemas.openxmlformats.org/officeDocument/2006/relationships/image" Target="../media/image21.png"/><Relationship Id="rId4" Type="http://schemas.openxmlformats.org/officeDocument/2006/relationships/image" Target="../media/image12.png"/><Relationship Id="rId9" Type="http://schemas.openxmlformats.org/officeDocument/2006/relationships/hyperlink" Target="http://ecolicy.narod.ru/im/flower.gif" TargetMode="External"/><Relationship Id="rId14" Type="http://schemas.openxmlformats.org/officeDocument/2006/relationships/image" Target="../media/image17.gi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Layout" Target="../slideLayouts/slideLayout7.xml"/><Relationship Id="rId1" Type="http://schemas.openxmlformats.org/officeDocument/2006/relationships/video" Target="file:///G:\&#1086;%20&#1088;&#1091;&#1095;&#1082;&#1077;.avi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dol-liceum.narod.ru/saraeva_urok_003.htm" TargetMode="External"/><Relationship Id="rId2" Type="http://schemas.openxmlformats.org/officeDocument/2006/relationships/hyperlink" Target="http://hghltd.yandex.net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bank.orenipk.ru/" TargetMode="External"/><Relationship Id="rId5" Type="http://schemas.openxmlformats.org/officeDocument/2006/relationships/hyperlink" Target="http://www.ierei-korenev.ru/" TargetMode="External"/><Relationship Id="rId4" Type="http://schemas.openxmlformats.org/officeDocument/2006/relationships/hyperlink" Target="http://www.pressa-rb.r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одзаголовок 4"/>
          <p:cNvSpPr>
            <a:spLocks noGrp="1"/>
          </p:cNvSpPr>
          <p:nvPr>
            <p:ph type="subTitle" idx="1"/>
          </p:nvPr>
        </p:nvSpPr>
        <p:spPr>
          <a:xfrm>
            <a:off x="857224" y="3200400"/>
            <a:ext cx="7715304" cy="3300434"/>
          </a:xfrm>
        </p:spPr>
        <p:txBody>
          <a:bodyPr>
            <a:normAutofit/>
          </a:bodyPr>
          <a:lstStyle/>
          <a:p>
            <a:endParaRPr lang="ru-RU" sz="2400" dirty="0">
              <a:solidFill>
                <a:srgbClr val="002060"/>
              </a:solidFill>
            </a:endParaRPr>
          </a:p>
          <a:p>
            <a:endParaRPr lang="ru-RU" sz="2400">
              <a:solidFill>
                <a:srgbClr val="002060"/>
              </a:solidFill>
            </a:endParaRPr>
          </a:p>
          <a:p>
            <a:r>
              <a:rPr lang="ru-RU" sz="2400">
                <a:solidFill>
                  <a:srgbClr val="002060"/>
                </a:solidFill>
              </a:rPr>
              <a:t>Подготовила: </a:t>
            </a:r>
            <a:endParaRPr lang="ru-RU" sz="2400" dirty="0">
              <a:solidFill>
                <a:srgbClr val="002060"/>
              </a:solidFill>
            </a:endParaRPr>
          </a:p>
          <a:p>
            <a:r>
              <a:rPr lang="ru-RU" sz="2400" dirty="0">
                <a:solidFill>
                  <a:srgbClr val="002060"/>
                </a:solidFill>
              </a:rPr>
              <a:t>учитель-логопед Павлова Т.Г.</a:t>
            </a:r>
          </a:p>
          <a:p>
            <a:r>
              <a:rPr lang="ru-RU" sz="2400" dirty="0">
                <a:solidFill>
                  <a:srgbClr val="002060"/>
                </a:solidFill>
              </a:rPr>
              <a:t>МБОУ СОШ №45</a:t>
            </a:r>
          </a:p>
          <a:p>
            <a:endParaRPr lang="ru-RU" sz="2400" dirty="0"/>
          </a:p>
          <a:p>
            <a:endParaRPr lang="ru-RU" sz="2400" dirty="0"/>
          </a:p>
        </p:txBody>
      </p:sp>
      <p:sp>
        <p:nvSpPr>
          <p:cNvPr id="4" name="Заголовок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ru-RU" dirty="0"/>
              <a:t>Письмо и здоровье начинающих учеников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214290"/>
            <a:ext cx="1500198" cy="10039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42910" y="642918"/>
            <a:ext cx="7772400" cy="1143000"/>
          </a:xfrm>
        </p:spPr>
        <p:txBody>
          <a:bodyPr>
            <a:normAutofit/>
          </a:bodyPr>
          <a:lstStyle/>
          <a:p>
            <a:r>
              <a:rPr lang="ru-RU" sz="4800" b="1" dirty="0">
                <a:solidFill>
                  <a:srgbClr val="FF0000"/>
                </a:solidFill>
                <a:latin typeface="Monotype Corsiva" pitchFamily="66" charset="0"/>
              </a:rPr>
              <a:t>1,6 – 2 года                      2-3 года</a:t>
            </a:r>
          </a:p>
        </p:txBody>
      </p:sp>
      <p:pic>
        <p:nvPicPr>
          <p:cNvPr id="3" name="Рисунок 2" descr="http://im2-tub-ru.yandex.net/i?id=268362574-60-72&amp;n=17">
            <a:hlinkClick r:id="rId3" tgtFrame="&quot;_blank&quot;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08" y="2500306"/>
            <a:ext cx="2000264" cy="21431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Рисунок 3" descr="Анатомический держатель 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2910" y="2357430"/>
            <a:ext cx="3615508" cy="244105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 spd="slow"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u-RU" b="1" dirty="0">
                <a:solidFill>
                  <a:srgbClr val="FF0000"/>
                </a:solidFill>
                <a:latin typeface="Monotype Corsiva" pitchFamily="66" charset="0"/>
              </a:rPr>
              <a:t>3-4 года</a:t>
            </a:r>
            <a:endParaRPr lang="ru-RU" dirty="0"/>
          </a:p>
        </p:txBody>
      </p:sp>
      <p:pic>
        <p:nvPicPr>
          <p:cNvPr id="1028" name="Picture 4" descr="C:\Users\User\Desktop\100D3100\DSC_0035.JPG"/>
          <p:cNvPicPr>
            <a:picLocks noChangeAspect="1" noChangeArrowheads="1"/>
          </p:cNvPicPr>
          <p:nvPr/>
        </p:nvPicPr>
        <p:blipFill>
          <a:blip r:embed="rId2" cstate="print"/>
          <a:srcRect l="25000"/>
          <a:stretch>
            <a:fillRect/>
          </a:stretch>
        </p:blipFill>
        <p:spPr bwMode="auto">
          <a:xfrm>
            <a:off x="785786" y="2143116"/>
            <a:ext cx="3643338" cy="323852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9" name="Picture 5" descr="C:\Users\User\Desktop\100D3100\DSC_0038.JPG"/>
          <p:cNvPicPr>
            <a:picLocks noChangeAspect="1" noChangeArrowheads="1"/>
          </p:cNvPicPr>
          <p:nvPr/>
        </p:nvPicPr>
        <p:blipFill>
          <a:blip r:embed="rId3" cstate="print"/>
          <a:srcRect l="41600"/>
          <a:stretch>
            <a:fillRect/>
          </a:stretch>
        </p:blipFill>
        <p:spPr bwMode="auto">
          <a:xfrm>
            <a:off x="5143504" y="2071678"/>
            <a:ext cx="2964645" cy="338431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 spd="slow"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b="1" dirty="0">
                <a:solidFill>
                  <a:srgbClr val="FF0000"/>
                </a:solidFill>
                <a:latin typeface="Monotype Corsiva" pitchFamily="66" charset="0"/>
              </a:rPr>
              <a:t>                           6-7 лет</a:t>
            </a:r>
            <a:endParaRPr lang="ru-RU" dirty="0"/>
          </a:p>
        </p:txBody>
      </p:sp>
      <p:pic>
        <p:nvPicPr>
          <p:cNvPr id="2050" name="Picture 2" descr="C:\Users\User\Desktop\100D3100\DSC_0008.JPG"/>
          <p:cNvPicPr>
            <a:picLocks noChangeAspect="1" noChangeArrowheads="1"/>
          </p:cNvPicPr>
          <p:nvPr/>
        </p:nvPicPr>
        <p:blipFill>
          <a:blip r:embed="rId2" cstate="print"/>
          <a:srcRect l="25510"/>
          <a:stretch>
            <a:fillRect/>
          </a:stretch>
        </p:blipFill>
        <p:spPr bwMode="auto">
          <a:xfrm>
            <a:off x="4769548" y="2214554"/>
            <a:ext cx="3999429" cy="357940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Picture 2" descr="C:\Users\User\Desktop\100D3100\DSC_0001.JPG"/>
          <p:cNvPicPr>
            <a:picLocks noChangeAspect="1" noChangeArrowheads="1"/>
          </p:cNvPicPr>
          <p:nvPr/>
        </p:nvPicPr>
        <p:blipFill>
          <a:blip r:embed="rId3" cstate="print"/>
          <a:srcRect l="23214"/>
          <a:stretch>
            <a:fillRect/>
          </a:stretch>
        </p:blipFill>
        <p:spPr bwMode="auto">
          <a:xfrm>
            <a:off x="428596" y="2214554"/>
            <a:ext cx="4059210" cy="35242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 spd="slow"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952501"/>
            <a:ext cx="7772400" cy="976302"/>
          </a:xfrm>
        </p:spPr>
        <p:txBody>
          <a:bodyPr/>
          <a:lstStyle/>
          <a:p>
            <a:pPr algn="ctr"/>
            <a:r>
              <a:rPr lang="ru-RU" b="1" dirty="0">
                <a:solidFill>
                  <a:srgbClr val="FF0000"/>
                </a:solidFill>
                <a:latin typeface="Monotype Corsiva" pitchFamily="66" charset="0"/>
                <a:cs typeface="Times New Roman" pitchFamily="18" charset="0"/>
              </a:rPr>
              <a:t>Письмо и дошкольник</a:t>
            </a:r>
            <a:endParaRPr lang="ru-RU" dirty="0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366714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ru-RU" b="1" dirty="0">
                <a:solidFill>
                  <a:srgbClr val="002060"/>
                </a:solidFill>
              </a:rPr>
              <a:t>Подготовка к обучению письму требует особого педагогического воздействия, выстроенного в систему специальных игр, упражнений и заданий. </a:t>
            </a:r>
          </a:p>
          <a:p>
            <a:pPr>
              <a:buFont typeface="Wingdings" pitchFamily="2" charset="2"/>
              <a:buChar char="v"/>
            </a:pPr>
            <a:r>
              <a:rPr lang="ru-RU" b="1" dirty="0">
                <a:solidFill>
                  <a:srgbClr val="002060"/>
                </a:solidFill>
              </a:rPr>
              <a:t>На дошкольном этапе необходимо активно осуществлять подготовку детей к овладению письмом, используя с этой целью различные средства.</a:t>
            </a:r>
          </a:p>
          <a:p>
            <a:pPr>
              <a:buFont typeface="Wingdings" pitchFamily="2" charset="2"/>
              <a:buChar char="v"/>
            </a:pPr>
            <a:r>
              <a:rPr lang="ru-RU" b="1" dirty="0">
                <a:solidFill>
                  <a:srgbClr val="002060"/>
                </a:solidFill>
              </a:rPr>
              <a:t>Собственно обучение письму начинать необходимо с поступлением ребёнка в школу.</a:t>
            </a:r>
          </a:p>
        </p:txBody>
      </p:sp>
    </p:spTree>
  </p:cSld>
  <p:clrMapOvr>
    <a:masterClrMapping/>
  </p:clrMapOvr>
  <p:transition spd="slow"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ser\Desktop\100D3100\DSC_0043.JPG"/>
          <p:cNvPicPr>
            <a:picLocks noChangeAspect="1" noChangeArrowheads="1"/>
          </p:cNvPicPr>
          <p:nvPr/>
        </p:nvPicPr>
        <p:blipFill>
          <a:blip r:embed="rId2" cstate="print"/>
          <a:srcRect l="15854" t="10976" r="15853" b="10365"/>
          <a:stretch>
            <a:fillRect/>
          </a:stretch>
        </p:blipFill>
        <p:spPr bwMode="auto">
          <a:xfrm>
            <a:off x="285720" y="1214422"/>
            <a:ext cx="5209990" cy="400052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075" name="Picture 3" descr="C:\Users\User\Desktop\100D3100\DSC_0044.JPG"/>
          <p:cNvPicPr>
            <a:picLocks noChangeAspect="1" noChangeArrowheads="1"/>
          </p:cNvPicPr>
          <p:nvPr/>
        </p:nvPicPr>
        <p:blipFill>
          <a:blip r:embed="rId3" cstate="print"/>
          <a:srcRect l="28000"/>
          <a:stretch>
            <a:fillRect/>
          </a:stretch>
        </p:blipFill>
        <p:spPr bwMode="auto">
          <a:xfrm>
            <a:off x="5786446" y="428604"/>
            <a:ext cx="2571752" cy="535782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 spd="slow"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5144" y="1071546"/>
            <a:ext cx="8461006" cy="44291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1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8" dur="1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1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1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90" name="веснушки.mp3">
            <a:hlinkClick r:id="" action="ppaction://media"/>
          </p:cNvPr>
          <p:cNvPicPr>
            <a:picLocks noRot="1" noChangeAspect="1" noChangeArrowheads="1"/>
          </p:cNvPicPr>
          <p:nvPr>
            <a:audioFile r:link="rId1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8532813" y="6237288"/>
            <a:ext cx="304800" cy="304800"/>
          </a:xfrm>
          <a:prstGeom prst="rect">
            <a:avLst/>
          </a:prstGeom>
          <a:noFill/>
        </p:spPr>
      </p:pic>
      <p:pic>
        <p:nvPicPr>
          <p:cNvPr id="3076" name="Picture 4" descr="Картинка 147 из 4347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0" y="0"/>
            <a:ext cx="9144000" cy="4581525"/>
          </a:xfrm>
          <a:prstGeom prst="rect">
            <a:avLst/>
          </a:prstGeom>
          <a:noFill/>
        </p:spPr>
      </p:pic>
      <p:pic>
        <p:nvPicPr>
          <p:cNvPr id="3078" name="Picture 6" descr="Картинка 17 из 2156">
            <a:hlinkClick r:id="rId7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0" y="4508500"/>
            <a:ext cx="9144000" cy="2349500"/>
          </a:xfrm>
          <a:prstGeom prst="rect">
            <a:avLst/>
          </a:prstGeom>
          <a:noFill/>
        </p:spPr>
      </p:pic>
      <p:pic>
        <p:nvPicPr>
          <p:cNvPr id="3079" name="Picture 7" descr="Картинка 171 из 204">
            <a:hlinkClick r:id="rId9"/>
          </p:cNvPr>
          <p:cNvPicPr>
            <a:picLocks noChangeAspect="1" noChangeArrowheads="1" noCrop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779838" y="3789363"/>
            <a:ext cx="1873250" cy="2305050"/>
          </a:xfrm>
          <a:prstGeom prst="rect">
            <a:avLst/>
          </a:prstGeom>
          <a:noFill/>
        </p:spPr>
      </p:pic>
      <p:pic>
        <p:nvPicPr>
          <p:cNvPr id="3080" name="Picture 8" descr="Картинка 201 из 268">
            <a:hlinkClick r:id="rId11"/>
          </p:cNvPr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468313" y="3860800"/>
            <a:ext cx="1762125" cy="1905000"/>
          </a:xfrm>
          <a:prstGeom prst="rect">
            <a:avLst/>
          </a:prstGeom>
          <a:noFill/>
        </p:spPr>
      </p:pic>
      <p:pic>
        <p:nvPicPr>
          <p:cNvPr id="3081" name="Picture 9" descr="Картинка 172 из 204">
            <a:hlinkClick r:id="rId13"/>
          </p:cNvPr>
          <p:cNvPicPr>
            <a:picLocks noChangeAspect="1" noChangeArrowheads="1" noCrop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6300788" y="3716338"/>
            <a:ext cx="2300287" cy="1641475"/>
          </a:xfrm>
          <a:prstGeom prst="rect">
            <a:avLst/>
          </a:prstGeom>
          <a:noFill/>
        </p:spPr>
      </p:pic>
      <p:pic>
        <p:nvPicPr>
          <p:cNvPr id="3082" name="Picture 10" descr="пчёлка"/>
          <p:cNvPicPr>
            <a:picLocks noChangeAspect="1" noChangeArrowheads="1" noCrop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-1331913" y="981075"/>
            <a:ext cx="993775" cy="792163"/>
          </a:xfrm>
          <a:prstGeom prst="rect">
            <a:avLst/>
          </a:prstGeom>
          <a:noFill/>
        </p:spPr>
      </p:pic>
      <p:pic>
        <p:nvPicPr>
          <p:cNvPr id="3083" name="Picture 11" descr="B_Fly04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-1765300" y="2060575"/>
            <a:ext cx="1765300" cy="1008063"/>
          </a:xfrm>
          <a:prstGeom prst="rect">
            <a:avLst/>
          </a:prstGeom>
          <a:noFill/>
        </p:spPr>
      </p:pic>
      <p:pic>
        <p:nvPicPr>
          <p:cNvPr id="3085" name="Picture 13" descr="Картинка 15 из 21">
            <a:hlinkClick r:id="rId17"/>
          </p:cNvPr>
          <p:cNvPicPr>
            <a:picLocks noChangeAspect="1" noChangeArrowheads="1" noCrop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9467850" y="1052513"/>
            <a:ext cx="1944688" cy="1150937"/>
          </a:xfrm>
          <a:prstGeom prst="rect">
            <a:avLst/>
          </a:prstGeom>
          <a:noFill/>
        </p:spPr>
      </p:pic>
      <p:sp>
        <p:nvSpPr>
          <p:cNvPr id="3087" name="AutoShape 15"/>
          <p:cNvSpPr>
            <a:spLocks noChangeArrowheads="1"/>
          </p:cNvSpPr>
          <p:nvPr/>
        </p:nvSpPr>
        <p:spPr bwMode="auto">
          <a:xfrm>
            <a:off x="3203575" y="2708275"/>
            <a:ext cx="1944688" cy="1871663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ru-RU"/>
          </a:p>
        </p:txBody>
      </p:sp>
      <p:pic>
        <p:nvPicPr>
          <p:cNvPr id="12" name="веснушки.mp3">
            <a:hlinkClick r:id="" action="ppaction://media"/>
          </p:cNvPr>
          <p:cNvPicPr>
            <a:picLocks noRot="1" noChangeAspect="1"/>
          </p:cNvPicPr>
          <p:nvPr>
            <a:audioFile r:link="rId2"/>
          </p:nvPr>
        </p:nvPicPr>
        <p:blipFill>
          <a:blip r:embed="rId19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med" advClick="0" advTm="2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9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3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87283E-6 L 0.00399 -0.25156 " pathEditMode="relative" rAng="0" ptsTypes="AA">
                                      <p:cBhvr>
                                        <p:cTn id="15" dur="5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1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99 -0.25156 L 0.35052 -0.3459 " pathEditMode="relative" rAng="0" ptsTypes="AA">
                                      <p:cBhvr>
                                        <p:cTn id="18" dur="3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" y="-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1000"/>
                            </p:stCondLst>
                            <p:childTnLst>
                              <p:par>
                                <p:cTn id="20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4271 -0.3459 L -0.31858 -0.3459 " pathEditMode="relative" rAng="0" ptsTypes="AA">
                                      <p:cBhvr>
                                        <p:cTn id="21" dur="3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0" presetClass="path" presetSubtype="0" accel="50000" decel="50000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0295 -0.3459 L 0.35052 -0.33526 " pathEditMode="relative" rAng="0" ptsTypes="AA">
                                      <p:cBhvr>
                                        <p:cTn id="24" dur="3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7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000"/>
                            </p:stCondLst>
                            <p:childTnLst>
                              <p:par>
                                <p:cTn id="26" presetID="0" presetClass="path" presetSubtype="0" accel="50000" decel="50000" fill="hold" grpId="5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5052 -0.3459 L -0.31893 -0.33526 " pathEditMode="relative" rAng="0" ptsTypes="AA">
                                      <p:cBhvr>
                                        <p:cTn id="27" dur="5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5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9" presetID="8" presetClass="emph" presetSubtype="0" fill="hold" grpId="6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3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5000"/>
                            </p:stCondLst>
                            <p:childTnLst>
                              <p:par>
                                <p:cTn id="32" presetID="21" presetClass="exit" presetSubtype="4" fill="hold" grpId="7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33" dur="5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5500"/>
                            </p:stCondLst>
                            <p:childTnLst>
                              <p:par>
                                <p:cTn id="3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3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8500"/>
                            </p:stCondLst>
                            <p:childTnLst>
                              <p:par>
                                <p:cTn id="4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1500"/>
                            </p:stCondLst>
                            <p:childTnLst>
                              <p:par>
                                <p:cTn id="48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3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4500"/>
                            </p:stCondLst>
                            <p:childTnLst>
                              <p:par>
                                <p:cTn id="54" presetID="35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5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5500"/>
                            </p:stCondLst>
                            <p:childTnLst>
                              <p:par>
                                <p:cTn id="57" presetID="35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8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6500"/>
                            </p:stCondLst>
                            <p:childTnLst>
                              <p:par>
                                <p:cTn id="60" presetID="35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1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7500"/>
                            </p:stCondLst>
                            <p:childTnLst>
                              <p:par>
                                <p:cTn id="63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4" dur="5000" fill="hold"/>
                                        <p:tgtEl>
                                          <p:spTgt spid="308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42500"/>
                            </p:stCondLst>
                            <p:childTnLst>
                              <p:par>
                                <p:cTn id="66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7" dur="3000" fill="hold"/>
                                        <p:tgtEl>
                                          <p:spTgt spid="3081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45500"/>
                            </p:stCondLst>
                            <p:childTnLst>
                              <p:par>
                                <p:cTn id="69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1" dur="3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8500"/>
                            </p:stCondLst>
                            <p:childTnLst>
                              <p:par>
                                <p:cTn id="73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816 0.00231 C 0.10417 -0.02959 0.15018 -0.0615 0.23108 0.00439 C 0.31198 0.07029 0.48021 0.34636 0.54375 0.39769 C 0.60729 0.44902 0.59809 0.34474 0.61216 0.31307 C 0.62622 0.28139 0.61545 0.22775 0.62795 0.2074 C 0.64045 0.18705 0.67709 0.19029 0.68664 0.19052 C 0.69618 0.19075 0.67396 0.20093 0.68507 0.20948 C 0.69618 0.21804 0.73664 0.22567 0.7533 0.24116 C 0.76997 0.25665 0.77639 0.28439 0.78507 0.30243 C 0.79375 0.32046 0.79931 0.33596 0.80573 0.3489 C 0.81216 0.36185 0.81962 0.36925 0.82327 0.38058 C 0.82691 0.39191 0.82743 0.41041 0.82795 0.41665 " pathEditMode="relative" ptsTypes="aaaaaaaaaaaA">
                                      <p:cBhvr>
                                        <p:cTn id="74" dur="5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3500"/>
                            </p:stCondLst>
                            <p:childTnLst>
                              <p:par>
                                <p:cTn id="76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82795 0.41665 C 0.84236 0.36902 0.85677 0.32162 0.86666 0.29711 C 0.87656 0.2726 0.87517 0.28023 0.88732 0.26983 C 0.89948 0.25919 0.91579 0.24162 0.93906 0.23399 C 0.96215 0.22636 0.98507 0.22682 1.02691 0.22359 C 1.06875 0.22035 1.16267 0.21642 1.18993 0.21526 " pathEditMode="relative" rAng="0" ptsTypes="aaaaaA">
                                      <p:cBhvr>
                                        <p:cTn id="77" dur="5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" y="-1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8500"/>
                            </p:stCondLst>
                            <p:childTnLst>
                              <p:par>
                                <p:cTn id="79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2.60116E-6 C -0.08837 -0.03792 -0.17674 -0.07584 -0.22378 -0.07607 C -0.27083 -0.0763 -0.26875 -0.04 -0.28246 -0.00208 C -0.29618 0.03584 -0.29983 0.10821 -0.30625 0.15214 C -0.31267 0.19607 -0.3092 0.24879 -0.32066 0.2622 C -0.33212 0.27561 -0.35885 0.25688 -0.37465 0.2326 C -0.39045 0.20833 -0.3967 0.15191 -0.4158 0.1163 C -0.4349 0.0807 -0.46458 0.04439 -0.48889 0.01896 C -0.51319 -0.00647 -0.53802 -0.03029 -0.56181 -0.03584 C -0.58559 -0.04139 -0.62014 -0.03445 -0.63177 -0.0148 C -0.6434 0.00486 -0.63385 0.04301 -0.63177 0.08254 C -0.62969 0.12208 -0.62378 0.19098 -0.6191 0.22197 C -0.61441 0.25295 -0.5934 0.25781 -0.60312 0.26844 C -0.61285 0.27908 -0.65851 0.29526 -0.67778 0.28532 C -0.69705 0.27538 -0.70035 0.24347 -0.7191 0.20925 C -0.73785 0.1748 -0.76753 0.11954 -0.79045 0.08046 C -0.81337 0.04139 -0.83785 -0.01595 -0.85712 -0.02543 C -0.87639 -0.03491 -0.89514 -0.01295 -0.90625 0.02335 C -0.91736 0.05965 -0.92031 0.1452 -0.92378 0.19237 C -0.92726 0.23954 -0.92621 0.28694 -0.92691 0.30659 " pathEditMode="relative" rAng="0" ptsTypes="aaaaaaaaaaaaaaaaaaaA">
                                      <p:cBhvr>
                                        <p:cTn id="80" dur="5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63500"/>
                            </p:stCondLst>
                            <p:childTnLst>
                              <p:par>
                                <p:cTn id="82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92691 0.3066 L -1.26562 0.00255 " pathEditMode="relative" rAng="0" ptsTypes="AA">
                                      <p:cBhvr>
                                        <p:cTn id="83" dur="5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68500"/>
                            </p:stCondLst>
                            <p:childTnLst>
                              <p:par>
                                <p:cTn id="8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2.25434E-6 C 0.04497 -0.04832 0.09011 -0.09664 0.13803 -0.12277 C 0.18594 -0.1489 0.24271 -0.17086 0.28733 -0.15653 C 0.33195 -0.14219 0.37744 -0.04809 0.40626 -0.03607 C 0.43507 -0.02404 0.43455 -0.05086 0.46025 -0.08462 C 0.48594 -0.11838 0.52344 -0.21271 0.56025 -0.23884 C 0.59705 -0.26497 0.64323 -0.25341 0.68091 -0.24115 C 0.71858 -0.2289 0.76702 -0.19514 0.78577 -0.16485 C 0.80452 -0.13456 0.80938 -0.08347 0.79358 -0.05919 C 0.77778 -0.03491 0.71563 -0.03953 0.69046 -0.01919 C 0.66528 0.00116 0.67466 0.0333 0.64289 0.06336 C 0.61112 0.09341 0.52362 0.14127 0.50001 0.1607 C 0.47639 0.18012 0.50139 0.17688 0.50157 0.17966 " pathEditMode="relative" rAng="0" ptsTypes="aaaaaaaaaaaaA">
                                      <p:cBhvr>
                                        <p:cTn id="86" dur="5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73500"/>
                            </p:stCondLst>
                            <p:childTnLst>
                              <p:par>
                                <p:cTn id="8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4097 0.18127 C 0.51632 0.15399 0.49184 0.12694 0.48334 0.08439 C 0.47466 0.04185 0.48976 -0.03838 0.48959 -0.07376 C 0.48941 -0.10913 0.48993 -0.10705 0.48177 -0.12717 C 0.47344 -0.14728 0.46389 -0.17734 0.44011 -0.19445 C 0.41632 -0.21156 0.36233 -0.23353 0.33924 -0.23006 C 0.31615 -0.22636 0.31615 -0.20855 0.30104 -0.17272 C 0.28577 -0.13665 0.25781 -0.05549 0.24809 -0.01457 C 0.23854 0.02659 0.24531 0.04578 0.24323 0.07468 C 0.24115 0.10335 0.23663 0.13179 0.23542 0.15769 C 0.2342 0.18382 0.23542 0.21873 0.23542 0.23098 " pathEditMode="relative" rAng="0" ptsTypes="aaaaaaaaaaA">
                                      <p:cBhvr>
                                        <p:cTn id="89" dur="5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" y="-1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78500"/>
                            </p:stCondLst>
                            <p:childTnLst>
                              <p:par>
                                <p:cTn id="9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542 0.23098 C 0.2533 0.18797 0.27153 0.14497 0.28872 0.09988 C 0.30573 0.05526 0.31216 0.00277 0.33889 -0.03885 C 0.36545 -0.08024 0.41233 -0.13318 0.44844 -0.14891 C 0.48507 -0.16486 0.52396 -0.13318 0.55695 -0.13411 C 0.59011 -0.13526 0.61858 -0.14474 0.64775 -0.15469 C 0.67691 -0.16486 0.71129 -0.20278 0.73247 -0.19584 C 0.75417 -0.18868 0.77188 -0.16 0.77656 -0.11145 C 0.78143 -0.06336 0.78125 0.05618 0.76268 0.09433 C 0.74393 0.13248 0.69566 0.12254 0.66528 0.11838 C 0.63455 0.11445 0.59479 0.09433 0.58056 0.06982 C 0.56597 0.04531 0.57587 0.003 0.57743 -0.02729 C 0.579 -0.05804 0.58542 -0.09318 0.58959 -0.11353 C 0.59462 -0.13411 0.58334 -0.13827 0.60556 -0.15099 C 0.62778 -0.1637 0.68698 -0.19029 0.72327 -0.19006 C 0.75938 -0.19006 0.80139 -0.17642 0.82379 -0.14891 C 0.84618 -0.12185 0.84827 -0.06359 0.85834 -0.02544 C 0.86858 0.01248 0.87275 0.04994 0.88507 0.07953 C 0.8974 0.10843 0.92917 0.12115 0.93212 0.15052 C 0.93507 0.17988 0.91684 0.23005 0.90226 0.25549 C 0.88768 0.28092 0.85382 0.29479 0.84427 0.30427 " pathEditMode="relative" rAng="0" ptsTypes="aaaaaaaaaaaaaaaaaaaaA">
                                      <p:cBhvr>
                                        <p:cTn id="92" dur="5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0" y="-1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83500"/>
                            </p:stCondLst>
                            <p:childTnLst>
                              <p:par>
                                <p:cTn id="9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84428 0.30428 C 0.84341 0.18451 0.84271 0.06474 0.84428 -0.01272 C 0.84584 -0.09017 0.83976 -0.12717 0.85382 -0.16069 C 0.86789 -0.19422 0.88108 -0.22058 0.92848 -0.21364 C 0.97587 -0.2067 1.07969 -0.14173 1.13785 -0.11838 C 1.19601 -0.09503 1.23681 -0.08462 1.27761 -0.07399 " pathEditMode="relative" ptsTypes="aaaaaA">
                                      <p:cBhvr>
                                        <p:cTn id="95" dur="5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88500"/>
                            </p:stCondLst>
                            <p:childTnLst>
                              <p:par>
                                <p:cTn id="97" presetID="35" presetClass="emph" presetSubtype="0" fill="hold" grpId="8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98" dur="2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90500"/>
                            </p:stCondLst>
                            <p:childTnLst>
                              <p:par>
                                <p:cTn id="100" presetID="35" presetClass="emph" presetSubtype="0" fill="hold" grpId="9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1" dur="1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91500"/>
                            </p:stCondLst>
                            <p:childTnLst>
                              <p:par>
                                <p:cTn id="103" presetID="5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4" dur="3000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000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6" dur="3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94500"/>
                            </p:stCondLst>
                            <p:childTnLst>
                              <p:par>
                                <p:cTn id="109" presetID="5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0" dur="3000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000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2" dur="3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97500"/>
                            </p:stCondLst>
                            <p:childTnLst>
                              <p:par>
                                <p:cTn id="115" presetID="37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6" dur="3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3000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00" decel="100000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2700" accel="100000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100500"/>
                            </p:stCondLst>
                            <p:childTnLst>
                              <p:par>
                                <p:cTn id="122" presetID="0" presetClass="path" presetSubtype="0" accel="50000" decel="50000" fill="hold" grpId="1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1858 -0.3459 L 0.35052 -0.33526 " pathEditMode="relative" rAng="0" ptsTypes="AA">
                                      <p:cBhvr>
                                        <p:cTn id="123" dur="3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5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03500"/>
                            </p:stCondLst>
                            <p:childTnLst>
                              <p:par>
                                <p:cTn id="125" presetID="0" presetClass="path" presetSubtype="0" accel="50000" decel="50000" fill="hold" grpId="1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5052 -0.34589 C 0.25243 -0.3563 0.15468 -0.36647 0.10868 -0.36948 C 0.06284 -0.37202 0.0868 -0.37456 0.07378 -0.36277 C 0.06076 -0.35075 0.03906 -0.32878 0.03021 -0.29711 C 0.02135 -0.26566 0.02048 -0.21248 0.01996 -0.17225 C 0.01979 -0.13248 0.02621 -0.08115 0.02708 -0.05826 C 0.0283 -0.03468 0.02708 -0.03838 0.02708 -0.03468 " pathEditMode="relative" rAng="0" ptsTypes="aaaaaaA">
                                      <p:cBhvr>
                                        <p:cTn id="126" dur="3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" y="1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106500"/>
                            </p:stCondLst>
                            <p:childTnLst>
                              <p:par>
                                <p:cTn id="128" presetID="55" presetClass="exit" presetSubtype="0" fill="hold" grpId="1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9" dur="3000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3000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1" dur="30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109500"/>
                            </p:stCondLst>
                            <p:childTnLst>
                              <p:par>
                                <p:cTn id="13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5" dur="137639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36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90"/>
                </p:tgtEl>
              </p:cMediaNode>
            </p:audio>
            <p:audio>
              <p:cMediaNode>
                <p:cTn id="13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3087" grpId="0" animBg="1"/>
      <p:bldP spid="3087" grpId="1" animBg="1"/>
      <p:bldP spid="3087" grpId="2" animBg="1"/>
      <p:bldP spid="3087" grpId="3" animBg="1"/>
      <p:bldP spid="3087" grpId="4" animBg="1"/>
      <p:bldP spid="3087" grpId="5" animBg="1"/>
      <p:bldP spid="3087" grpId="6" animBg="1"/>
      <p:bldP spid="3087" grpId="7" animBg="1"/>
      <p:bldP spid="3087" grpId="8" animBg="1"/>
      <p:bldP spid="3087" grpId="9" animBg="1"/>
      <p:bldP spid="3087" grpId="10" animBg="1"/>
      <p:bldP spid="3087" grpId="11" animBg="1"/>
      <p:bldP spid="3087" grpId="12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b="1" dirty="0">
                <a:solidFill>
                  <a:srgbClr val="FF0000"/>
                </a:solidFill>
                <a:latin typeface="Monotype Corsiva" pitchFamily="66" charset="0"/>
                <a:cs typeface="Times New Roman" pitchFamily="18" charset="0"/>
              </a:rPr>
              <a:t>Проблемы, возникающие у учащихся</a:t>
            </a:r>
            <a:br>
              <a:rPr lang="en-US" b="1" dirty="0">
                <a:solidFill>
                  <a:srgbClr val="FF0000"/>
                </a:solidFill>
                <a:latin typeface="Monotype Corsiva" pitchFamily="66" charset="0"/>
                <a:cs typeface="Times New Roman" pitchFamily="18" charset="0"/>
              </a:rPr>
            </a:br>
            <a:r>
              <a:rPr lang="ru-RU" b="1" dirty="0">
                <a:solidFill>
                  <a:srgbClr val="FF0000"/>
                </a:solidFill>
                <a:latin typeface="Monotype Corsiva" pitchFamily="66" charset="0"/>
                <a:cs typeface="Times New Roman" pitchFamily="18" charset="0"/>
              </a:rPr>
              <a:t>      1   классов на уроках письма:</a:t>
            </a:r>
            <a:endParaRPr lang="ru-RU" dirty="0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3667144"/>
          </a:xfrm>
        </p:spPr>
        <p:txBody>
          <a:bodyPr>
            <a:normAutofit/>
          </a:bodyPr>
          <a:lstStyle/>
          <a:p>
            <a:r>
              <a:rPr lang="ru-RU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1) быстрая утомляемость от         монотонной </a:t>
            </a:r>
            <a:r>
              <a:rPr lang="en-US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ru-RU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работы</a:t>
            </a:r>
          </a:p>
          <a:p>
            <a:r>
              <a:rPr lang="ru-RU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2) ослабление интереса к письму от однообразия</a:t>
            </a:r>
            <a:r>
              <a:rPr lang="en-US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элементов букв</a:t>
            </a:r>
          </a:p>
          <a:p>
            <a:r>
              <a:rPr lang="ru-RU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3) отсутствие активизации мыслительных творческих способностей</a:t>
            </a:r>
          </a:p>
          <a:p>
            <a:r>
              <a:rPr lang="ru-RU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4) замедление процесса развития    речи</a:t>
            </a:r>
          </a:p>
          <a:p>
            <a:endParaRPr lang="ru-RU" dirty="0"/>
          </a:p>
        </p:txBody>
      </p:sp>
    </p:spTree>
  </p:cSld>
  <p:clrMapOvr>
    <a:masterClrMapping/>
  </p:clrMapOvr>
  <p:transition spd="slow"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28596" y="785794"/>
            <a:ext cx="7986714" cy="102871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ctr"/>
            <a:r>
              <a:rPr lang="ru-RU" sz="5400" b="1" dirty="0">
                <a:solidFill>
                  <a:srgbClr val="C00000"/>
                </a:solidFill>
                <a:latin typeface="Monotype Corsiva" pitchFamily="66" charset="0"/>
                <a:cs typeface="Times New Roman" pitchFamily="18" charset="0"/>
              </a:rPr>
              <a:t>Причины нежелания писать:</a:t>
            </a:r>
            <a:endParaRPr lang="ru-RU" sz="5400" dirty="0">
              <a:solidFill>
                <a:srgbClr val="C00000"/>
              </a:solidFill>
              <a:latin typeface="Monotype Corsiva" pitchFamily="66" charset="0"/>
            </a:endParaRP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428868"/>
            <a:ext cx="7772400" cy="4071966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Wingdings" pitchFamily="2" charset="2"/>
              <a:buChar char="v"/>
              <a:defRPr/>
            </a:pPr>
            <a:r>
              <a:rPr lang="ru-RU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слабые мышцы пальцев</a:t>
            </a:r>
          </a:p>
          <a:p>
            <a:pPr marL="514350" indent="-514350">
              <a:buFont typeface="Wingdings" pitchFamily="2" charset="2"/>
              <a:buChar char="v"/>
              <a:defRPr/>
            </a:pPr>
            <a:r>
              <a:rPr lang="ru-RU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быстрая утомляемость руки</a:t>
            </a:r>
          </a:p>
          <a:p>
            <a:pPr marL="514350" indent="-514350">
              <a:buFont typeface="Wingdings" pitchFamily="2" charset="2"/>
              <a:buChar char="v"/>
              <a:defRPr/>
            </a:pPr>
            <a:r>
              <a:rPr lang="ru-RU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нехватка мускульной натренированности</a:t>
            </a:r>
          </a:p>
          <a:p>
            <a:pPr marL="514350" indent="-514350">
              <a:buFont typeface="Wingdings" pitchFamily="2" charset="2"/>
              <a:buChar char="v"/>
              <a:defRPr/>
            </a:pPr>
            <a:r>
              <a:rPr lang="ru-RU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постоянные замечания взрослых: правильно держи ручку, тетрадь; следи за посадкой, наклоном букв , соблюдай интервалы между буквами, словами </a:t>
            </a:r>
          </a:p>
          <a:p>
            <a:pPr marL="514350" indent="-514350">
              <a:buFont typeface="Wingdings" pitchFamily="2" charset="2"/>
              <a:buChar char="v"/>
              <a:defRPr/>
            </a:pPr>
            <a:r>
              <a:rPr lang="ru-RU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отсутствие положительной мотивации учения</a:t>
            </a:r>
          </a:p>
          <a:p>
            <a:endParaRPr lang="ru-RU" dirty="0"/>
          </a:p>
        </p:txBody>
      </p:sp>
    </p:spTree>
  </p:cSld>
  <p:clrMapOvr>
    <a:masterClrMapping/>
  </p:clrMapOvr>
  <p:transition spd="slow"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о ручке.avi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28596" y="114277"/>
            <a:ext cx="8215370" cy="6572296"/>
          </a:xfrm>
          <a:prstGeom prst="rect">
            <a:avLst/>
          </a:prstGeom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ctr"/>
            <a:r>
              <a:rPr lang="ru-RU" sz="5400" dirty="0">
                <a:solidFill>
                  <a:srgbClr val="C00000"/>
                </a:solidFill>
                <a:latin typeface="Monotype Corsiva" pitchFamily="66" charset="0"/>
              </a:rPr>
              <a:t>Неправильный захват ручки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1108071">
            <a:off x="835546" y="1760917"/>
            <a:ext cx="2935404" cy="391387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Picture 2" descr="G:\100D3100\DSC_0051.JPG"/>
          <p:cNvPicPr>
            <a:picLocks noChangeAspect="1" noChangeArrowheads="1"/>
          </p:cNvPicPr>
          <p:nvPr/>
        </p:nvPicPr>
        <p:blipFill>
          <a:blip r:embed="rId3" cstate="print"/>
          <a:srcRect l="28859" r="33357"/>
          <a:stretch>
            <a:fillRect/>
          </a:stretch>
        </p:blipFill>
        <p:spPr bwMode="auto">
          <a:xfrm rot="699439">
            <a:off x="5459016" y="1824194"/>
            <a:ext cx="2206977" cy="40553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Picture 3" descr="G:\100D3100\DSC_0050.JPG"/>
          <p:cNvPicPr>
            <a:picLocks noChangeAspect="1" noChangeArrowheads="1"/>
          </p:cNvPicPr>
          <p:nvPr/>
        </p:nvPicPr>
        <p:blipFill>
          <a:blip r:embed="rId4" cstate="print"/>
          <a:srcRect l="25504" r="18120"/>
          <a:stretch>
            <a:fillRect/>
          </a:stretch>
        </p:blipFill>
        <p:spPr bwMode="auto">
          <a:xfrm>
            <a:off x="2500297" y="1350497"/>
            <a:ext cx="4294933" cy="507889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0"/>
                            </p:stCondLst>
                            <p:childTnLst>
                              <p:par>
                                <p:cTn id="13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ru-RU" sz="5400" dirty="0">
                <a:solidFill>
                  <a:srgbClr val="C00000"/>
                </a:solidFill>
                <a:latin typeface="Monotype Corsiva" pitchFamily="66" charset="0"/>
              </a:rPr>
              <a:t>Неправильный захват ручки</a:t>
            </a:r>
            <a:endParaRPr lang="ru-RU" sz="5400" dirty="0"/>
          </a:p>
        </p:txBody>
      </p:sp>
      <p:pic>
        <p:nvPicPr>
          <p:cNvPr id="1027" name="Picture 3" descr="G:\100D3100\DSC_0015.JPG"/>
          <p:cNvPicPr>
            <a:picLocks noChangeAspect="1" noChangeArrowheads="1"/>
          </p:cNvPicPr>
          <p:nvPr/>
        </p:nvPicPr>
        <p:blipFill>
          <a:blip r:embed="rId2" cstate="print"/>
          <a:srcRect l="22353" r="23529"/>
          <a:stretch>
            <a:fillRect/>
          </a:stretch>
        </p:blipFill>
        <p:spPr bwMode="auto">
          <a:xfrm>
            <a:off x="495830" y="1643050"/>
            <a:ext cx="3576104" cy="440532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8" name="Picture 4" descr="G:\100D3100\DSC_0033.JPG"/>
          <p:cNvPicPr>
            <a:picLocks noChangeAspect="1" noChangeArrowheads="1"/>
          </p:cNvPicPr>
          <p:nvPr/>
        </p:nvPicPr>
        <p:blipFill>
          <a:blip r:embed="rId3" cstate="print"/>
          <a:srcRect l="32903"/>
          <a:stretch>
            <a:fillRect/>
          </a:stretch>
        </p:blipFill>
        <p:spPr bwMode="auto">
          <a:xfrm>
            <a:off x="4929190" y="1785926"/>
            <a:ext cx="3714776" cy="421484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5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ctr"/>
            <a:r>
              <a:rPr lang="ru-RU" sz="6000" dirty="0">
                <a:solidFill>
                  <a:srgbClr val="C00000"/>
                </a:solidFill>
                <a:latin typeface="Monotype Corsiva" pitchFamily="66" charset="0"/>
              </a:rPr>
              <a:t>Насадка на ручку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1738491"/>
            <a:ext cx="6786610" cy="4899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ru-RU" sz="6000" dirty="0">
                <a:solidFill>
                  <a:srgbClr val="C00000"/>
                </a:solidFill>
                <a:latin typeface="Monotype Corsiva" pitchFamily="66" charset="0"/>
              </a:rPr>
              <a:t>Насадка на ручку</a:t>
            </a:r>
            <a:endParaRPr lang="ru-RU" sz="6000" dirty="0"/>
          </a:p>
        </p:txBody>
      </p:sp>
      <p:pic>
        <p:nvPicPr>
          <p:cNvPr id="3" name="Рисунок 2" descr="Анатомический держатель 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2428868"/>
            <a:ext cx="3892992" cy="30683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Рисунок 3" descr="Анатомический держатель 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6200000">
            <a:off x="4536284" y="2821775"/>
            <a:ext cx="4572031" cy="20717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Рисунок 4" descr="Анатомический держатель 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7922" y="2420888"/>
            <a:ext cx="3892992" cy="30683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 spd="slow">
    <p:wipe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358246" cy="250033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ctr"/>
            <a:br>
              <a:rPr lang="ru-RU" sz="3600" b="1" i="1" dirty="0">
                <a:solidFill>
                  <a:srgbClr val="FF0000"/>
                </a:solidFill>
              </a:rPr>
            </a:br>
            <a:br>
              <a:rPr lang="ru-RU" sz="3600" b="1" i="1" dirty="0">
                <a:solidFill>
                  <a:srgbClr val="FF0000"/>
                </a:solidFill>
              </a:rPr>
            </a:br>
            <a:br>
              <a:rPr lang="ru-RU" sz="3600" b="1" i="1" dirty="0">
                <a:solidFill>
                  <a:srgbClr val="FF0000"/>
                </a:solidFill>
              </a:rPr>
            </a:br>
            <a:br>
              <a:rPr lang="ru-RU" sz="3600" b="1" i="1" dirty="0">
                <a:solidFill>
                  <a:srgbClr val="FF0000"/>
                </a:solidFill>
              </a:rPr>
            </a:br>
            <a:br>
              <a:rPr lang="ru-RU" sz="3600" b="1" i="1" dirty="0">
                <a:solidFill>
                  <a:srgbClr val="FF0000"/>
                </a:solidFill>
              </a:rPr>
            </a:br>
            <a:br>
              <a:rPr lang="ru-RU" sz="3600" b="1" i="1" dirty="0">
                <a:solidFill>
                  <a:srgbClr val="FF0000"/>
                </a:solidFill>
              </a:rPr>
            </a:br>
            <a:br>
              <a:rPr lang="ru-RU" sz="3600" b="1" i="1" dirty="0">
                <a:solidFill>
                  <a:srgbClr val="FF0000"/>
                </a:solidFill>
              </a:rPr>
            </a:br>
            <a:br>
              <a:rPr lang="ru-RU" sz="3600" b="1" i="1" dirty="0">
                <a:solidFill>
                  <a:srgbClr val="FF0000"/>
                </a:solidFill>
              </a:rPr>
            </a:br>
            <a:br>
              <a:rPr lang="ru-RU" sz="3600" b="1" i="1" dirty="0">
                <a:solidFill>
                  <a:srgbClr val="FF0000"/>
                </a:solidFill>
              </a:rPr>
            </a:br>
            <a:br>
              <a:rPr lang="ru-RU" sz="3600" b="1" i="1" dirty="0">
                <a:solidFill>
                  <a:srgbClr val="FF0000"/>
                </a:solidFill>
              </a:rPr>
            </a:br>
            <a:br>
              <a:rPr lang="ru-RU" sz="3600" b="1" i="1" dirty="0">
                <a:solidFill>
                  <a:srgbClr val="FF0000"/>
                </a:solidFill>
              </a:rPr>
            </a:br>
            <a:br>
              <a:rPr lang="ru-RU" sz="3600" b="1" i="1" dirty="0">
                <a:solidFill>
                  <a:srgbClr val="FF0000"/>
                </a:solidFill>
              </a:rPr>
            </a:br>
            <a:br>
              <a:rPr lang="ru-RU" sz="3600" b="1" i="1" dirty="0">
                <a:solidFill>
                  <a:srgbClr val="FF0000"/>
                </a:solidFill>
              </a:rPr>
            </a:br>
            <a:br>
              <a:rPr lang="ru-RU" sz="3600" b="1" i="1" dirty="0">
                <a:solidFill>
                  <a:srgbClr val="FF0000"/>
                </a:solidFill>
              </a:rPr>
            </a:br>
            <a:br>
              <a:rPr lang="ru-RU" sz="3600" b="1" i="1" dirty="0">
                <a:solidFill>
                  <a:srgbClr val="FF0000"/>
                </a:solidFill>
              </a:rPr>
            </a:br>
            <a:br>
              <a:rPr lang="ru-RU" sz="3600" b="1" i="1" dirty="0">
                <a:solidFill>
                  <a:srgbClr val="FF0000"/>
                </a:solidFill>
              </a:rPr>
            </a:br>
            <a:br>
              <a:rPr lang="ru-RU" sz="3600" b="1" i="1" dirty="0">
                <a:solidFill>
                  <a:srgbClr val="FF0000"/>
                </a:solidFill>
              </a:rPr>
            </a:br>
            <a:br>
              <a:rPr lang="ru-RU" sz="3600" b="1" i="1" dirty="0">
                <a:solidFill>
                  <a:srgbClr val="FF0000"/>
                </a:solidFill>
              </a:rPr>
            </a:br>
            <a:br>
              <a:rPr lang="ru-RU" sz="3600" b="1" i="1" dirty="0">
                <a:solidFill>
                  <a:srgbClr val="FF0000"/>
                </a:solidFill>
              </a:rPr>
            </a:br>
            <a:br>
              <a:rPr lang="ru-RU" sz="3600" b="1" i="1" dirty="0">
                <a:solidFill>
                  <a:srgbClr val="FF0000"/>
                </a:solidFill>
              </a:rPr>
            </a:br>
            <a:br>
              <a:rPr lang="ru-RU" sz="3600" b="1" i="1" dirty="0">
                <a:solidFill>
                  <a:srgbClr val="FF0000"/>
                </a:solidFill>
              </a:rPr>
            </a:br>
            <a:br>
              <a:rPr lang="ru-RU" sz="3600" b="1" i="1" dirty="0">
                <a:solidFill>
                  <a:srgbClr val="FF0000"/>
                </a:solidFill>
              </a:rPr>
            </a:br>
            <a:br>
              <a:rPr lang="ru-RU" sz="3600" b="1" i="1" dirty="0">
                <a:solidFill>
                  <a:srgbClr val="FF0000"/>
                </a:solidFill>
              </a:rPr>
            </a:br>
            <a:br>
              <a:rPr lang="ru-RU" sz="3600" b="1" i="1" dirty="0">
                <a:solidFill>
                  <a:srgbClr val="FF0000"/>
                </a:solidFill>
              </a:rPr>
            </a:br>
            <a:br>
              <a:rPr lang="ru-RU" sz="3600" b="1" i="1" dirty="0">
                <a:solidFill>
                  <a:srgbClr val="FF0000"/>
                </a:solidFill>
              </a:rPr>
            </a:br>
            <a:r>
              <a:rPr lang="ru-RU" sz="3600" b="1" i="1" dirty="0">
                <a:solidFill>
                  <a:srgbClr val="FF0000"/>
                </a:solidFill>
                <a:latin typeface="Monotype Corsiva" pitchFamily="66" charset="0"/>
              </a:rPr>
              <a:t>Направления     работы </a:t>
            </a:r>
            <a:br>
              <a:rPr lang="ru-RU" sz="3600" b="1" i="1" dirty="0">
                <a:solidFill>
                  <a:srgbClr val="FF0000"/>
                </a:solidFill>
                <a:latin typeface="Monotype Corsiva" pitchFamily="66" charset="0"/>
              </a:rPr>
            </a:br>
            <a:r>
              <a:rPr lang="ru-RU" sz="3600" b="1" i="1" dirty="0">
                <a:solidFill>
                  <a:srgbClr val="FF0000"/>
                </a:solidFill>
                <a:latin typeface="Monotype Corsiva" pitchFamily="66" charset="0"/>
              </a:rPr>
              <a:t>по подготовке дошкольников </a:t>
            </a:r>
            <a:br>
              <a:rPr lang="ru-RU" sz="3600" b="1" i="1" dirty="0">
                <a:solidFill>
                  <a:srgbClr val="FF0000"/>
                </a:solidFill>
                <a:latin typeface="Monotype Corsiva" pitchFamily="66" charset="0"/>
              </a:rPr>
            </a:br>
            <a:r>
              <a:rPr lang="ru-RU" sz="3600" b="1" i="1" dirty="0">
                <a:solidFill>
                  <a:srgbClr val="FF0000"/>
                </a:solidFill>
                <a:latin typeface="Monotype Corsiva" pitchFamily="66" charset="0"/>
              </a:rPr>
              <a:t>к обучению письму                    </a:t>
            </a:r>
            <a:br>
              <a:rPr lang="ru-RU" sz="3600" dirty="0"/>
            </a:br>
            <a:endParaRPr lang="ru-RU" sz="3600" b="1" dirty="0">
              <a:solidFill>
                <a:srgbClr val="C00000"/>
              </a:solidFill>
              <a:latin typeface="Monotype Corsiva" pitchFamily="66" charset="0"/>
              <a:cs typeface="Times New Roman" pitchFamily="18" charset="0"/>
            </a:endParaRP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14348" y="2571744"/>
            <a:ext cx="7772400" cy="4071966"/>
          </a:xfrm>
        </p:spPr>
        <p:txBody>
          <a:bodyPr>
            <a:normAutofit/>
          </a:bodyPr>
          <a:lstStyle/>
          <a:p>
            <a:pPr marL="514350" indent="-514350">
              <a:buFont typeface="Wingdings" pitchFamily="2" charset="2"/>
              <a:buChar char="v"/>
              <a:defRPr/>
            </a:pPr>
            <a:endParaRPr lang="ru-RU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v"/>
            </a:pPr>
            <a:r>
              <a:rPr lang="ru-RU" b="1" dirty="0">
                <a:solidFill>
                  <a:srgbClr val="002060"/>
                </a:solidFill>
              </a:rPr>
              <a:t> Развитие руки</a:t>
            </a:r>
            <a:endParaRPr lang="ru-RU" dirty="0">
              <a:solidFill>
                <a:srgbClr val="002060"/>
              </a:solidFill>
            </a:endParaRPr>
          </a:p>
          <a:p>
            <a:pPr lvl="0">
              <a:buFont typeface="Wingdings" pitchFamily="2" charset="2"/>
              <a:buChar char="v"/>
            </a:pPr>
            <a:r>
              <a:rPr lang="ru-RU" b="1" dirty="0">
                <a:solidFill>
                  <a:srgbClr val="002060"/>
                </a:solidFill>
              </a:rPr>
              <a:t>Подготовка к технике письма</a:t>
            </a:r>
            <a:endParaRPr lang="ru-RU" dirty="0">
              <a:solidFill>
                <a:srgbClr val="002060"/>
              </a:solidFill>
            </a:endParaRPr>
          </a:p>
          <a:p>
            <a:pPr lvl="0">
              <a:buFont typeface="Wingdings" pitchFamily="2" charset="2"/>
              <a:buChar char="v"/>
            </a:pPr>
            <a:r>
              <a:rPr lang="ru-RU" b="1" dirty="0">
                <a:solidFill>
                  <a:srgbClr val="002060"/>
                </a:solidFill>
              </a:rPr>
              <a:t>Аналитико-синтетическая деятельность;</a:t>
            </a:r>
            <a:endParaRPr lang="ru-RU" dirty="0">
              <a:solidFill>
                <a:srgbClr val="002060"/>
              </a:solidFill>
            </a:endParaRPr>
          </a:p>
          <a:p>
            <a:pPr lvl="0">
              <a:buFont typeface="Wingdings" pitchFamily="2" charset="2"/>
              <a:buChar char="v"/>
            </a:pPr>
            <a:r>
              <a:rPr lang="ru-RU" b="1" dirty="0">
                <a:solidFill>
                  <a:srgbClr val="002060"/>
                </a:solidFill>
              </a:rPr>
              <a:t>Формирование элементарных графических     умений</a:t>
            </a:r>
            <a:endParaRPr lang="ru-RU" dirty="0">
              <a:solidFill>
                <a:srgbClr val="002060"/>
              </a:solidFill>
            </a:endParaRPr>
          </a:p>
          <a:p>
            <a:endParaRPr lang="ru-RU" dirty="0"/>
          </a:p>
        </p:txBody>
      </p:sp>
    </p:spTree>
  </p:cSld>
  <p:clrMapOvr>
    <a:masterClrMapping/>
  </p:clrMapOvr>
  <p:transition spd="slow">
    <p:wipe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500043"/>
            <a:ext cx="7772400" cy="1285884"/>
          </a:xfrm>
        </p:spPr>
        <p:txBody>
          <a:bodyPr/>
          <a:lstStyle/>
          <a:p>
            <a:pPr algn="ctr"/>
            <a:r>
              <a:rPr lang="ru-RU" b="1" dirty="0">
                <a:solidFill>
                  <a:srgbClr val="002060"/>
                </a:solidFill>
              </a:rPr>
              <a:t>Развитие руки</a:t>
            </a:r>
            <a:endParaRPr lang="ru-RU" dirty="0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428868"/>
            <a:ext cx="7772400" cy="421484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ru-RU" sz="2000" b="1" dirty="0">
                <a:solidFill>
                  <a:srgbClr val="002060"/>
                </a:solidFill>
              </a:rPr>
              <a:t>Пальчиковые игры</a:t>
            </a:r>
          </a:p>
          <a:p>
            <a:pPr>
              <a:buFont typeface="Wingdings" pitchFamily="2" charset="2"/>
              <a:buChar char="v"/>
            </a:pPr>
            <a:r>
              <a:rPr lang="ru-RU" sz="2000" b="1" dirty="0">
                <a:solidFill>
                  <a:srgbClr val="002060"/>
                </a:solidFill>
              </a:rPr>
              <a:t>Игры «Мозаика», «</a:t>
            </a:r>
            <a:r>
              <a:rPr lang="ru-RU" sz="2000" b="1" dirty="0" err="1">
                <a:solidFill>
                  <a:srgbClr val="002060"/>
                </a:solidFill>
              </a:rPr>
              <a:t>Лего</a:t>
            </a:r>
            <a:r>
              <a:rPr lang="ru-RU" sz="2000" b="1" dirty="0">
                <a:solidFill>
                  <a:srgbClr val="002060"/>
                </a:solidFill>
              </a:rPr>
              <a:t>», «Конструктор»</a:t>
            </a:r>
          </a:p>
          <a:p>
            <a:pPr>
              <a:buFont typeface="Wingdings" pitchFamily="2" charset="2"/>
              <a:buChar char="v"/>
            </a:pPr>
            <a:r>
              <a:rPr lang="ru-RU" sz="2000" b="1" dirty="0">
                <a:solidFill>
                  <a:srgbClr val="002060"/>
                </a:solidFill>
              </a:rPr>
              <a:t>В ручном труде, в процессе лепки </a:t>
            </a:r>
          </a:p>
          <a:p>
            <a:pPr>
              <a:buFont typeface="Wingdings" pitchFamily="2" charset="2"/>
              <a:buChar char="v"/>
            </a:pPr>
            <a:r>
              <a:rPr lang="ru-RU" sz="2000" b="1" dirty="0">
                <a:solidFill>
                  <a:srgbClr val="002060"/>
                </a:solidFill>
              </a:rPr>
              <a:t>При работе со штампами</a:t>
            </a:r>
          </a:p>
          <a:p>
            <a:pPr>
              <a:buFont typeface="Wingdings" pitchFamily="2" charset="2"/>
              <a:buChar char="v"/>
            </a:pPr>
            <a:r>
              <a:rPr lang="ru-RU" sz="2000" b="1" dirty="0" err="1">
                <a:solidFill>
                  <a:srgbClr val="002060"/>
                </a:solidFill>
              </a:rPr>
              <a:t>Ниткопись</a:t>
            </a:r>
            <a:endParaRPr lang="ru-RU" sz="2000" b="1" dirty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ru-RU" sz="2000" b="1" dirty="0" err="1">
                <a:solidFill>
                  <a:srgbClr val="002060"/>
                </a:solidFill>
              </a:rPr>
              <a:t>Бисерография</a:t>
            </a:r>
            <a:endParaRPr lang="ru-RU" sz="2000" b="1" dirty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ru-RU" sz="2000" b="1" dirty="0">
                <a:solidFill>
                  <a:srgbClr val="002060"/>
                </a:solidFill>
              </a:rPr>
              <a:t>Развитие тактильных ощущений</a:t>
            </a:r>
          </a:p>
          <a:p>
            <a:pPr>
              <a:buFont typeface="Wingdings" pitchFamily="2" charset="2"/>
              <a:buChar char="v"/>
            </a:pPr>
            <a:r>
              <a:rPr lang="ru-RU" sz="2000" b="1" dirty="0">
                <a:solidFill>
                  <a:srgbClr val="002060"/>
                </a:solidFill>
              </a:rPr>
              <a:t>Вырезание</a:t>
            </a:r>
          </a:p>
          <a:p>
            <a:pPr>
              <a:buFont typeface="Wingdings" pitchFamily="2" charset="2"/>
              <a:buChar char="v"/>
            </a:pPr>
            <a:r>
              <a:rPr lang="ru-RU" sz="2000" b="1" dirty="0">
                <a:solidFill>
                  <a:srgbClr val="002060"/>
                </a:solidFill>
              </a:rPr>
              <a:t>Обрывание листа бумаги</a:t>
            </a:r>
          </a:p>
          <a:p>
            <a:pPr>
              <a:buFont typeface="Wingdings" pitchFamily="2" charset="2"/>
              <a:buChar char="v"/>
            </a:pPr>
            <a:r>
              <a:rPr lang="ru-RU" sz="2000" b="1" dirty="0">
                <a:solidFill>
                  <a:srgbClr val="002060"/>
                </a:solidFill>
              </a:rPr>
              <a:t>Чудесные палочки</a:t>
            </a:r>
          </a:p>
          <a:p>
            <a:endParaRPr lang="ru-RU" dirty="0"/>
          </a:p>
        </p:txBody>
      </p:sp>
    </p:spTree>
  </p:cSld>
  <p:clrMapOvr>
    <a:masterClrMapping/>
  </p:clrMapOvr>
  <p:transition spd="slow"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571481"/>
            <a:ext cx="7772400" cy="1143008"/>
          </a:xfrm>
        </p:spPr>
        <p:txBody>
          <a:bodyPr/>
          <a:lstStyle/>
          <a:p>
            <a:r>
              <a:rPr lang="ru-RU" b="1" i="1" dirty="0">
                <a:solidFill>
                  <a:srgbClr val="002060"/>
                </a:solidFill>
              </a:rPr>
              <a:t>Подготовка к технике письма</a:t>
            </a:r>
            <a:endParaRPr lang="ru-RU" dirty="0">
              <a:solidFill>
                <a:srgbClr val="002060"/>
              </a:solidFill>
            </a:endParaRP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266701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ru-RU" b="1" dirty="0">
                <a:solidFill>
                  <a:srgbClr val="002060"/>
                </a:solidFill>
              </a:rPr>
              <a:t>Развивать пространственную ориентировку</a:t>
            </a:r>
          </a:p>
          <a:p>
            <a:pPr>
              <a:buFont typeface="Wingdings" pitchFamily="2" charset="2"/>
              <a:buChar char="v"/>
            </a:pPr>
            <a:r>
              <a:rPr lang="ru-RU" b="1" dirty="0">
                <a:solidFill>
                  <a:srgbClr val="002060"/>
                </a:solidFill>
              </a:rPr>
              <a:t>Развивать чувство ритма</a:t>
            </a:r>
          </a:p>
          <a:p>
            <a:pPr marL="0" lvl="1" indent="0">
              <a:spcBef>
                <a:spcPts val="580"/>
              </a:spcBef>
              <a:buClr>
                <a:schemeClr val="accent1"/>
              </a:buClr>
              <a:buFont typeface="Wingdings" pitchFamily="2" charset="2"/>
              <a:buChar char="v"/>
            </a:pPr>
            <a:r>
              <a:rPr lang="ru-RU" sz="2400" b="1" dirty="0">
                <a:solidFill>
                  <a:srgbClr val="002060"/>
                </a:solidFill>
              </a:rPr>
              <a:t>Познакомить с разлиновкой и научить ориентироваться в ней</a:t>
            </a:r>
          </a:p>
          <a:p>
            <a:pPr>
              <a:buFont typeface="Wingdings" pitchFamily="2" charset="2"/>
              <a:buChar char="v"/>
            </a:pPr>
            <a:r>
              <a:rPr lang="ru-RU" b="1" dirty="0">
                <a:solidFill>
                  <a:srgbClr val="002060"/>
                </a:solidFill>
              </a:rPr>
              <a:t>Познакомить с правилом проведения горизонтальных и вертикальных    линий</a:t>
            </a:r>
          </a:p>
        </p:txBody>
      </p:sp>
    </p:spTree>
  </p:cSld>
  <p:clrMapOvr>
    <a:masterClrMapping/>
  </p:clrMapOvr>
  <p:transition spd="slow">
    <p:wipe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285729"/>
            <a:ext cx="7772400" cy="1428760"/>
          </a:xfrm>
        </p:spPr>
        <p:txBody>
          <a:bodyPr>
            <a:normAutofit/>
          </a:bodyPr>
          <a:lstStyle/>
          <a:p>
            <a:pPr algn="ctr"/>
            <a:r>
              <a:rPr lang="ru-RU" sz="3600" b="1" i="1" dirty="0">
                <a:solidFill>
                  <a:srgbClr val="002060"/>
                </a:solidFill>
              </a:rPr>
              <a:t>Аналитико-синтетическая деятельность</a:t>
            </a:r>
            <a:endParaRPr lang="ru-RU" sz="3600" dirty="0">
              <a:solidFill>
                <a:srgbClr val="002060"/>
              </a:solidFill>
            </a:endParaRP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3524268"/>
          </a:xfrm>
        </p:spPr>
        <p:txBody>
          <a:bodyPr/>
          <a:lstStyle/>
          <a:p>
            <a:pPr algn="ctr"/>
            <a:r>
              <a:rPr lang="ru-RU" b="1" dirty="0">
                <a:solidFill>
                  <a:srgbClr val="002060"/>
                </a:solidFill>
              </a:rPr>
              <a:t>Умение ребёнка проводить анализ и синтез графического образа букв:</a:t>
            </a:r>
          </a:p>
          <a:p>
            <a:pPr lvl="0">
              <a:buFont typeface="Wingdings" pitchFamily="2" charset="2"/>
              <a:buChar char="v"/>
            </a:pPr>
            <a:r>
              <a:rPr lang="ru-RU" dirty="0">
                <a:solidFill>
                  <a:srgbClr val="002060"/>
                </a:solidFill>
              </a:rPr>
              <a:t>Количество элементов</a:t>
            </a:r>
          </a:p>
          <a:p>
            <a:pPr lvl="0">
              <a:buFont typeface="Wingdings" pitchFamily="2" charset="2"/>
              <a:buChar char="v"/>
            </a:pPr>
            <a:r>
              <a:rPr lang="ru-RU" dirty="0">
                <a:solidFill>
                  <a:srgbClr val="002060"/>
                </a:solidFill>
              </a:rPr>
              <a:t>Характеристику элементов</a:t>
            </a:r>
          </a:p>
          <a:p>
            <a:pPr lvl="0">
              <a:buFont typeface="Wingdings" pitchFamily="2" charset="2"/>
              <a:buChar char="v"/>
            </a:pPr>
            <a:r>
              <a:rPr lang="ru-RU" dirty="0">
                <a:solidFill>
                  <a:srgbClr val="002060"/>
                </a:solidFill>
              </a:rPr>
              <a:t>Пространственное расположение элементов в букве</a:t>
            </a:r>
          </a:p>
          <a:p>
            <a:pPr algn="ctr"/>
            <a:endParaRPr lang="ru-RU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slow">
    <p:wipe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285728"/>
            <a:ext cx="7772400" cy="2028847"/>
          </a:xfrm>
        </p:spPr>
        <p:txBody>
          <a:bodyPr>
            <a:normAutofit/>
          </a:bodyPr>
          <a:lstStyle/>
          <a:p>
            <a:pPr lvl="0" algn="ctr"/>
            <a:r>
              <a:rPr lang="ru-RU" sz="3600" b="1" i="1" dirty="0">
                <a:solidFill>
                  <a:srgbClr val="002060"/>
                </a:solidFill>
              </a:rPr>
              <a:t>Формирование элементарных графических умений</a:t>
            </a:r>
            <a:br>
              <a:rPr lang="ru-RU" dirty="0"/>
            </a:br>
            <a:endParaRPr lang="ru-RU" dirty="0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3667144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ru-RU" dirty="0">
                <a:solidFill>
                  <a:srgbClr val="002060"/>
                </a:solidFill>
              </a:rPr>
              <a:t>Упражнения в осознанном печатании элементов букв</a:t>
            </a:r>
          </a:p>
          <a:p>
            <a:pPr>
              <a:buFont typeface="Wingdings" pitchFamily="2" charset="2"/>
              <a:buChar char="v"/>
            </a:pPr>
            <a:r>
              <a:rPr lang="ru-RU" dirty="0">
                <a:solidFill>
                  <a:srgbClr val="002060"/>
                </a:solidFill>
              </a:rPr>
              <a:t>Упражнения, подготавливающие к написанию элементов школьного шрифта («Клубочки», «Волны»)</a:t>
            </a:r>
          </a:p>
          <a:p>
            <a:pPr lvl="0">
              <a:buFont typeface="Wingdings" pitchFamily="2" charset="2"/>
              <a:buChar char="v"/>
            </a:pPr>
            <a:r>
              <a:rPr lang="ru-RU" dirty="0">
                <a:solidFill>
                  <a:srgbClr val="002060"/>
                </a:solidFill>
              </a:rPr>
              <a:t>Письмо меандров, бордюров, орнаментов в тетрадях с разлиновкой для 1-го    класса,  в тетрадях в крупную и мелкую клетку</a:t>
            </a:r>
          </a:p>
          <a:p>
            <a:endParaRPr lang="ru-RU" dirty="0"/>
          </a:p>
        </p:txBody>
      </p:sp>
    </p:spTree>
  </p:cSld>
  <p:clrMapOvr>
    <a:masterClrMapping/>
  </p:clrMapOvr>
  <p:transition spd="slow">
    <p:wipe dir="r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928662" y="428604"/>
            <a:ext cx="7358114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charset="0"/>
              <a:buNone/>
            </a:pPr>
            <a:r>
              <a:rPr lang="ru-RU" sz="32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Все эти упражнения постепенно совершенствуют </a:t>
            </a:r>
            <a:r>
              <a:rPr lang="ru-RU" sz="32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мускульный</a:t>
            </a:r>
            <a:r>
              <a:rPr lang="ru-RU" sz="32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2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аппарат</a:t>
            </a:r>
            <a:r>
              <a:rPr lang="ru-RU" sz="32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ребенка, кроме этого он учится </a:t>
            </a:r>
            <a:r>
              <a:rPr lang="ru-RU" sz="32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сравнивать</a:t>
            </a:r>
            <a:r>
              <a:rPr lang="ru-RU" sz="32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sz="32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анализировать,</a:t>
            </a:r>
            <a:r>
              <a:rPr lang="ru-RU" sz="32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у него развивается чувство вкуса.</a:t>
            </a:r>
          </a:p>
          <a:p>
            <a:pPr>
              <a:buFont typeface="Arial" charset="0"/>
              <a:buNone/>
            </a:pPr>
            <a:r>
              <a:rPr lang="ru-RU" sz="32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А самое главное, дошкольник или первоклассник приобретает </a:t>
            </a:r>
            <a:r>
              <a:rPr lang="ru-RU" sz="32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веру в свои силы </a:t>
            </a:r>
            <a:r>
              <a:rPr lang="ru-RU" sz="32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и спокойно, без раздражения, выводит крючки, палочки, элементы букв, и сами буквы.</a:t>
            </a:r>
          </a:p>
        </p:txBody>
      </p:sp>
    </p:spTree>
  </p:cSld>
  <p:clrMapOvr>
    <a:masterClrMapping/>
  </p:clrMapOvr>
  <p:transition spd="slow">
    <p:wipe dir="r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428596" y="928671"/>
            <a:ext cx="8072494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Font typeface="Arial" charset="0"/>
              <a:buNone/>
            </a:pPr>
            <a:r>
              <a:rPr lang="ru-RU" sz="6600" dirty="0">
                <a:solidFill>
                  <a:srgbClr val="FF0000"/>
                </a:solidFill>
                <a:latin typeface="Monotype Corsiva" pitchFamily="66" charset="0"/>
                <a:cs typeface="Times New Roman" pitchFamily="18" charset="0"/>
              </a:rPr>
              <a:t>«Красиво писать – красоту творить» </a:t>
            </a:r>
            <a:r>
              <a:rPr lang="ru-RU" sz="6600" dirty="0">
                <a:solidFill>
                  <a:srgbClr val="002060"/>
                </a:solidFill>
                <a:latin typeface="Monotype Corsiva" pitchFamily="66" charset="0"/>
                <a:cs typeface="Times New Roman" pitchFamily="18" charset="0"/>
              </a:rPr>
              <a:t>-  гласит народная мудрость</a:t>
            </a:r>
          </a:p>
        </p:txBody>
      </p:sp>
    </p:spTree>
  </p:cSld>
  <p:clrMapOvr>
    <a:masterClrMapping/>
  </p:clrMapOvr>
  <p:transition spd="slow">
    <p:wipe dir="r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/>
          <p:cNvSpPr/>
          <p:nvPr/>
        </p:nvSpPr>
        <p:spPr>
          <a:xfrm>
            <a:off x="2286000" y="428605"/>
            <a:ext cx="5000644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charset="0"/>
              <a:buNone/>
            </a:pPr>
            <a:r>
              <a:rPr lang="ru-RU" sz="3200" dirty="0">
                <a:latin typeface="Times New Roman" pitchFamily="18" charset="0"/>
                <a:cs typeface="Times New Roman" pitchFamily="18" charset="0"/>
              </a:rPr>
              <a:t>Ресурсы:</a:t>
            </a:r>
          </a:p>
          <a:p>
            <a:endParaRPr lang="en-US" b="1" u="sng" dirty="0">
              <a:latin typeface="Times New Roman" pitchFamily="18" charset="0"/>
              <a:cs typeface="Times New Roman" pitchFamily="18" charset="0"/>
              <a:hlinkClick r:id="rId2"/>
            </a:endParaRPr>
          </a:p>
          <a:p>
            <a:r>
              <a:rPr lang="ru-RU" sz="2400" b="1" u="sng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http://hghltd.yandex.net/</a:t>
            </a:r>
            <a:r>
              <a:rPr lang="ru-RU" sz="2400" b="1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ru-RU" sz="2400" b="1" u="sng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http://dol-liceum.narod.ru/</a:t>
            </a:r>
            <a:r>
              <a:rPr lang="ru-RU" sz="2400" b="1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ru-RU" sz="2400" b="1" u="sng" dirty="0" err="1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www.pressa-rb.ru</a:t>
            </a:r>
            <a:r>
              <a:rPr lang="ru-RU" sz="2400" b="1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ru-RU" sz="2400" b="1" u="sng" dirty="0" err="1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www.ierei-korenev.ru</a:t>
            </a:r>
            <a:r>
              <a:rPr lang="ru-RU" sz="2400" b="1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ru-RU" sz="2400" b="1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http://bank.orenipk.ru/</a:t>
            </a:r>
            <a:endParaRPr lang="ru-RU" sz="24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b="1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www/viki.rdf.ru</a:t>
            </a:r>
          </a:p>
          <a:p>
            <a:r>
              <a:rPr lang="ru-RU" sz="2400" b="1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Фотографии автора: позы и </a:t>
            </a:r>
            <a:r>
              <a:rPr lang="ru-RU" sz="2400" b="1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захват ручки </a:t>
            </a:r>
            <a:r>
              <a:rPr lang="ru-RU" sz="2400" b="1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при работе </a:t>
            </a:r>
            <a:r>
              <a:rPr lang="ru-RU" sz="2400" b="1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в тетради</a:t>
            </a:r>
            <a:endParaRPr lang="ru-RU" sz="24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ru-RU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r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Справедливость">
  <a:themeElements>
    <a:clrScheme name="Справедливость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Справедливость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Справедливость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503</TotalTime>
  <Words>562</Words>
  <Application>Microsoft Office PowerPoint</Application>
  <PresentationFormat>Экран (4:3)</PresentationFormat>
  <Paragraphs>75</Paragraphs>
  <Slides>23</Slides>
  <Notes>2</Notes>
  <HiddenSlides>0</HiddenSlides>
  <MMClips>3</MMClips>
  <ScaleCrop>false</ScaleCrop>
  <HeadingPairs>
    <vt:vector size="6" baseType="variant">
      <vt:variant>
        <vt:lpstr>Использованные шрифты</vt:lpstr>
      </vt:variant>
      <vt:variant>
        <vt:i4>9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23</vt:i4>
      </vt:variant>
    </vt:vector>
  </HeadingPairs>
  <TitlesOfParts>
    <vt:vector size="33" baseType="lpstr">
      <vt:lpstr>Arial</vt:lpstr>
      <vt:lpstr>Calibri</vt:lpstr>
      <vt:lpstr>Cambria</vt:lpstr>
      <vt:lpstr>Franklin Gothic Book</vt:lpstr>
      <vt:lpstr>Monotype Corsiva</vt:lpstr>
      <vt:lpstr>Perpetua</vt:lpstr>
      <vt:lpstr>Times New Roman</vt:lpstr>
      <vt:lpstr>Wingdings</vt:lpstr>
      <vt:lpstr>Wingdings 2</vt:lpstr>
      <vt:lpstr>Справедливость</vt:lpstr>
      <vt:lpstr>Письмо и здоровье начинающих учеников</vt:lpstr>
      <vt:lpstr>1,6 – 2 года                      2-3 года</vt:lpstr>
      <vt:lpstr>3-4 года</vt:lpstr>
      <vt:lpstr>                           6-7 лет</vt:lpstr>
      <vt:lpstr>Письмо и дошкольник</vt:lpstr>
      <vt:lpstr>Презентация PowerPoint</vt:lpstr>
      <vt:lpstr>Презентация PowerPoint</vt:lpstr>
      <vt:lpstr>Презентация PowerPoint</vt:lpstr>
      <vt:lpstr>Проблемы, возникающие у учащихся       1   классов на уроках письма:</vt:lpstr>
      <vt:lpstr>Причины нежелания писать:</vt:lpstr>
      <vt:lpstr>Презентация PowerPoint</vt:lpstr>
      <vt:lpstr>Неправильный захват ручки</vt:lpstr>
      <vt:lpstr>Неправильный захват ручки</vt:lpstr>
      <vt:lpstr>Насадка на ручку</vt:lpstr>
      <vt:lpstr>Насадка на ручку</vt:lpstr>
      <vt:lpstr>                         Направления     работы  по подготовке дошкольников  к обучению письму                     </vt:lpstr>
      <vt:lpstr>Развитие руки</vt:lpstr>
      <vt:lpstr>Подготовка к технике письма</vt:lpstr>
      <vt:lpstr>Аналитико-синтетическая деятельность</vt:lpstr>
      <vt:lpstr>Формирование элементарных графических умений 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Письмо и здоровье начинающих учеников</dc:title>
  <dc:creator>Северное сияние</dc:creator>
  <cp:lastModifiedBy>Пользователь</cp:lastModifiedBy>
  <cp:revision>52</cp:revision>
  <dcterms:created xsi:type="dcterms:W3CDTF">2011-05-10T09:05:10Z</dcterms:created>
  <dcterms:modified xsi:type="dcterms:W3CDTF">2026-10-15T06:19:02Z</dcterms:modified>
</cp:coreProperties>
</file>