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2" r:id="rId2"/>
  </p:sldMasterIdLst>
  <p:notesMasterIdLst>
    <p:notesMasterId r:id="rId12"/>
  </p:notesMasterIdLst>
  <p:sldIdLst>
    <p:sldId id="444" r:id="rId3"/>
    <p:sldId id="426" r:id="rId4"/>
    <p:sldId id="429" r:id="rId5"/>
    <p:sldId id="427" r:id="rId6"/>
    <p:sldId id="446" r:id="rId7"/>
    <p:sldId id="447" r:id="rId8"/>
    <p:sldId id="431" r:id="rId9"/>
    <p:sldId id="445" r:id="rId10"/>
    <p:sldId id="448" r:id="rId11"/>
  </p:sldIdLst>
  <p:sldSz cx="20104100" cy="11309350"/>
  <p:notesSz cx="20104100" cy="113093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ruk Cyr" charset="-52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72A1E9-B343-4E26-9EB6-DF885D792DDC}">
          <p14:sldIdLst>
            <p14:sldId id="444"/>
            <p14:sldId id="426"/>
            <p14:sldId id="429"/>
            <p14:sldId id="427"/>
            <p14:sldId id="446"/>
            <p14:sldId id="447"/>
            <p14:sldId id="431"/>
            <p14:sldId id="445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72D"/>
    <a:srgbClr val="DFB05B"/>
    <a:srgbClr val="663300"/>
    <a:srgbClr val="87704F"/>
    <a:srgbClr val="6B7A56"/>
    <a:srgbClr val="67824E"/>
    <a:srgbClr val="77933C"/>
    <a:srgbClr val="660066"/>
    <a:srgbClr val="C28A2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8" autoAdjust="0"/>
    <p:restoredTop sz="96366" autoAdjust="0"/>
  </p:normalViewPr>
  <p:slideViewPr>
    <p:cSldViewPr>
      <p:cViewPr varScale="1">
        <p:scale>
          <a:sx n="63" d="100"/>
          <a:sy n="63" d="100"/>
        </p:scale>
        <p:origin x="76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ng\Desktop\&#1069;&#1051;&#1045;&#1050;&#1058;&#1056;%20&#1040;&#1044;&#1056;&#1045;&#1057;&#1040;%20&#1054;&#105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уровням сформированности профессиональных компетенций по РЯ (чел.)  </a:t>
            </a:r>
          </a:p>
        </c:rich>
      </c:tx>
      <c:layout>
        <c:manualLayout>
          <c:xMode val="edge"/>
          <c:yMode val="edge"/>
          <c:x val="0.15194438195225593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Лист4!$B$4:$B$7</c:f>
              <c:strCache>
                <c:ptCount val="4"/>
                <c:pt idx="0">
                  <c:v>Экспертный уровень</c:v>
                </c:pt>
                <c:pt idx="1">
                  <c:v>Высокий уровень</c:v>
                </c:pt>
                <c:pt idx="2">
                  <c:v>Базовый уровень</c:v>
                </c:pt>
                <c:pt idx="3">
                  <c:v>Ниже базового уровня</c:v>
                </c:pt>
              </c:strCache>
            </c:strRef>
          </c:cat>
          <c:val>
            <c:numRef>
              <c:f>Лист4!$C$4:$C$7</c:f>
              <c:numCache>
                <c:formatCode>General</c:formatCode>
                <c:ptCount val="4"/>
                <c:pt idx="0">
                  <c:v>47</c:v>
                </c:pt>
                <c:pt idx="1">
                  <c:v>46</c:v>
                </c:pt>
                <c:pt idx="2">
                  <c:v>34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C-478A-BBB5-78143A7F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935423"/>
        <c:axId val="954283199"/>
      </c:barChart>
      <c:catAx>
        <c:axId val="95093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54283199"/>
        <c:crosses val="autoZero"/>
        <c:auto val="1"/>
        <c:lblAlgn val="ctr"/>
        <c:lblOffset val="100"/>
        <c:noMultiLvlLbl val="0"/>
      </c:catAx>
      <c:valAx>
        <c:axId val="9542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93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baseline="0" dirty="0">
                <a:latin typeface="Times New Roman" panose="02020603050405020304" pitchFamily="18" charset="0"/>
              </a:rPr>
              <a:t>Жанры конкурсных работ </a:t>
            </a:r>
          </a:p>
        </c:rich>
      </c:tx>
      <c:layout>
        <c:manualLayout>
          <c:xMode val="edge"/>
          <c:yMode val="edge"/>
          <c:x val="0.4835058117735283"/>
          <c:y val="2.564102564102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C-4BD8-9FD8-7BE3EE0FCD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C-4BD8-9FD8-7BE3EE0FCD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C-4BD8-9FD8-7BE3EE0FCD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C-4BD8-9FD8-7BE3EE0FCD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CC-4BD8-9FD8-7BE3EE0FCD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CC-4BD8-9FD8-7BE3EE0FCD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CC-4BD8-9FD8-7BE3EE0FCD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CC-4BD8-9FD8-7BE3EE0FCD21}"/>
              </c:ext>
            </c:extLst>
          </c:dPt>
          <c:dLbls>
            <c:dLbl>
              <c:idx val="0"/>
              <c:layout>
                <c:manualLayout>
                  <c:x val="-0.14211736032995875"/>
                  <c:y val="2.54151524328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C-4BD8-9FD8-7BE3EE0FCD21}"/>
                </c:ext>
              </c:extLst>
            </c:dLbl>
            <c:dLbl>
              <c:idx val="1"/>
              <c:layout>
                <c:manualLayout>
                  <c:x val="4.1371391076115488E-3"/>
                  <c:y val="-0.22113643246517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CC-4BD8-9FD8-7BE3EE0FCD21}"/>
                </c:ext>
              </c:extLst>
            </c:dLbl>
            <c:dLbl>
              <c:idx val="2"/>
              <c:layout>
                <c:manualLayout>
                  <c:x val="9.1738470191226093E-2"/>
                  <c:y val="-9.403467595396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CC-4BD8-9FD8-7BE3EE0FCD21}"/>
                </c:ext>
              </c:extLst>
            </c:dLbl>
            <c:dLbl>
              <c:idx val="3"/>
              <c:layout>
                <c:manualLayout>
                  <c:x val="8.5839332583427075E-2"/>
                  <c:y val="7.989854633555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CC-4BD8-9FD8-7BE3EE0FCD21}"/>
                </c:ext>
              </c:extLst>
            </c:dLbl>
            <c:dLbl>
              <c:idx val="4"/>
              <c:layout>
                <c:manualLayout>
                  <c:x val="8.2005624296962884E-2"/>
                  <c:y val="0.12048253583686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CC-4BD8-9FD8-7BE3EE0FCD21}"/>
                </c:ext>
              </c:extLst>
            </c:dLbl>
            <c:dLbl>
              <c:idx val="6"/>
              <c:layout>
                <c:manualLayout>
                  <c:x val="2.4664416947881514E-2"/>
                  <c:y val="1.548934988895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CC-4BD8-9FD8-7BE3EE0FCD21}"/>
                </c:ext>
              </c:extLst>
            </c:dLbl>
            <c:dLbl>
              <c:idx val="7"/>
              <c:layout>
                <c:manualLayout>
                  <c:x val="2.8092425946756656E-2"/>
                  <c:y val="1.91621239652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CC-4BD8-9FD8-7BE3EE0FC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Лист4!$F$3:$F$10</c:f>
              <c:strCache>
                <c:ptCount val="8"/>
                <c:pt idx="0">
                  <c:v>эссе</c:v>
                </c:pt>
                <c:pt idx="1">
                  <c:v>рассказ</c:v>
                </c:pt>
                <c:pt idx="2">
                  <c:v>дневник</c:v>
                </c:pt>
                <c:pt idx="3">
                  <c:v>письмо</c:v>
                </c:pt>
                <c:pt idx="4">
                  <c:v>очерк</c:v>
                </c:pt>
                <c:pt idx="5">
                  <c:v>заочная экскурсия</c:v>
                </c:pt>
                <c:pt idx="6">
                  <c:v>интервью</c:v>
                </c:pt>
                <c:pt idx="7">
                  <c:v>рецензия</c:v>
                </c:pt>
              </c:strCache>
            </c:strRef>
          </c:cat>
          <c:val>
            <c:numRef>
              <c:f>Лист4!$G$3:$G$10</c:f>
              <c:numCache>
                <c:formatCode>General</c:formatCode>
                <c:ptCount val="8"/>
                <c:pt idx="0">
                  <c:v>20</c:v>
                </c:pt>
                <c:pt idx="1">
                  <c:v>13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CC-4BD8-9FD8-7BE3EE0FC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D7D5-8708-414E-A29F-98E62F4411CE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D696-2C48-42F0-9C6F-3144E0076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1738" y="847725"/>
            <a:ext cx="7540625" cy="4241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9D696-2C48-42F0-9C6F-3144E007693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9D696-2C48-42F0-9C6F-3144E00769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7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0"/>
            <a:ext cx="1708848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52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6093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9177461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5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0"/>
            <a:ext cx="1708848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91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3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6093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9177461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5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99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5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4"/>
            <a:ext cx="801319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9"/>
            <a:ext cx="643331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8" y="10517699"/>
            <a:ext cx="462394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2/17/2026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6" y="10517699"/>
            <a:ext cx="462394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4"/>
            <a:ext cx="801319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9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8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6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8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lck.ru/3Rdx2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hyperlink" Target="https://clck.ru/3Rdx2z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8936" y="-86351"/>
            <a:ext cx="20104100" cy="11595342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974"/>
              <a:ext cx="20104099" cy="11246607"/>
            </a:xfrm>
            <a:prstGeom prst="rect">
              <a:avLst/>
            </a:prstGeom>
          </p:spPr>
        </p:pic>
      </p:grpSp>
      <p:sp>
        <p:nvSpPr>
          <p:cNvPr id="11" name="object 2"/>
          <p:cNvSpPr txBox="1">
            <a:spLocks/>
          </p:cNvSpPr>
          <p:nvPr/>
        </p:nvSpPr>
        <p:spPr>
          <a:xfrm>
            <a:off x="1472190" y="4740275"/>
            <a:ext cx="17138666" cy="1632655"/>
          </a:xfrm>
          <a:prstGeom prst="rect">
            <a:avLst/>
          </a:prstGeom>
        </p:spPr>
        <p:txBody>
          <a:bodyPr vert="horz" wrap="square" lIns="0" tIns="1256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683" algn="ctr" defTabSz="913666">
              <a:spcBef>
                <a:spcPts val="990"/>
              </a:spcBef>
              <a:defRPr/>
            </a:pPr>
            <a:endParaRPr lang="ru-RU" sz="4476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12683" algn="ctr" defTabSz="913666">
              <a:spcBef>
                <a:spcPts val="990"/>
              </a:spcBef>
              <a:defRPr/>
            </a:pPr>
            <a:endParaRPr lang="ru-RU" sz="4476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2BCDA-7566-E592-EC39-42781B52E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417" t="25071" r="50000" b="40370"/>
          <a:stretch>
            <a:fillRect/>
          </a:stretch>
        </p:blipFill>
        <p:spPr>
          <a:xfrm>
            <a:off x="3177944" y="426839"/>
            <a:ext cx="2210398" cy="3243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6B806-125B-02DC-63E7-556CB77DF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2171" y="87665"/>
            <a:ext cx="1957781" cy="2374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7E246-2C66-EFE8-B8AD-8A729F3410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6" y="-187260"/>
            <a:ext cx="2951596" cy="417458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F65D67-C844-4BBD-B2C0-4495601F19BB}"/>
              </a:ext>
            </a:extLst>
          </p:cNvPr>
          <p:cNvSpPr/>
          <p:nvPr/>
        </p:nvSpPr>
        <p:spPr>
          <a:xfrm>
            <a:off x="10527" y="5054511"/>
            <a:ext cx="19642723" cy="379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3" algn="ctr" defTabSz="913666">
              <a:spcBef>
                <a:spcPts val="990"/>
              </a:spcBef>
              <a:defRPr/>
            </a:pPr>
            <a:r>
              <a:rPr lang="ru-RU" sz="4476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 результатах аудита деятельности ШМО учителей русского языка и литературы по вопросам повышения качества образования </a:t>
            </a:r>
          </a:p>
          <a:p>
            <a:pPr marL="12683" algn="ctr" defTabSz="913666">
              <a:spcBef>
                <a:spcPts val="990"/>
              </a:spcBef>
              <a:defRPr/>
            </a:pPr>
            <a:endParaRPr lang="ru-RU" sz="4476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12683" algn="ctr" defTabSz="913666">
              <a:spcBef>
                <a:spcPts val="990"/>
              </a:spcBef>
              <a:defRPr/>
            </a:pPr>
            <a:r>
              <a:rPr lang="ru-RU" sz="4476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 результатах муниципального этапа Международного конкурса сочинений «Без срока давности»</a:t>
            </a:r>
          </a:p>
        </p:txBody>
      </p:sp>
    </p:spTree>
    <p:extLst>
      <p:ext uri="{BB962C8B-B14F-4D97-AF65-F5344CB8AC3E}">
        <p14:creationId xmlns:p14="http://schemas.microsoft.com/office/powerpoint/2010/main" val="4375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CB4BAA2-E0AD-4A02-B43C-6CE71759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732" y="435189"/>
            <a:ext cx="15697200" cy="773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общеобразовательных учреждений, предоставляющих планы работы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объединений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D155E0-DE29-4667-9898-0BCC80A38EE4}"/>
              </a:ext>
            </a:extLst>
          </p:cNvPr>
          <p:cNvSpPr/>
          <p:nvPr/>
        </p:nvSpPr>
        <p:spPr>
          <a:xfrm>
            <a:off x="218788" y="3719341"/>
            <a:ext cx="1998131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" dirty="0">
              <a:latin typeface="Times New Roman" panose="02020603050405020304" pitchFamily="18" charset="0"/>
            </a:endParaRPr>
          </a:p>
          <a:p>
            <a:pPr lvl="1" algn="just"/>
            <a:r>
              <a:rPr lang="ru-RU" sz="1300" dirty="0">
                <a:latin typeface="Times New Roman" panose="02020603050405020304" pitchFamily="18" charset="0"/>
              </a:rPr>
              <a:t>	</a:t>
            </a:r>
            <a:endParaRPr lang="ru-RU" sz="400" dirty="0">
              <a:latin typeface="Times New Roman" panose="02020603050405020304" pitchFamily="18" charset="0"/>
            </a:endParaRPr>
          </a:p>
          <a:p>
            <a:pPr marR="20" indent="176213" algn="just"/>
            <a:r>
              <a:rPr lang="ru-RU" sz="2000" dirty="0">
                <a:latin typeface="Times New Roman" panose="02020603050405020304" pitchFamily="18" charset="0"/>
              </a:rPr>
              <a:t>1.	</a:t>
            </a:r>
            <a:r>
              <a:rPr lang="ru-RU" sz="2600" dirty="0">
                <a:latin typeface="Times New Roman" panose="02020603050405020304" pitchFamily="18" charset="0"/>
              </a:rPr>
              <a:t>МБОУ СОШ № 3				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2.	МБОУ СОШ № 4 им. Л.И. </a:t>
            </a:r>
            <a:r>
              <a:rPr lang="ru-RU" sz="2600" dirty="0" err="1">
                <a:latin typeface="Times New Roman" panose="02020603050405020304" pitchFamily="18" charset="0"/>
              </a:rPr>
              <a:t>Золотухиной</a:t>
            </a:r>
            <a:r>
              <a:rPr lang="ru-RU" sz="2600" dirty="0">
                <a:latin typeface="Times New Roman" panose="02020603050405020304" pitchFamily="18" charset="0"/>
              </a:rPr>
              <a:t>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3.	МБОУ СОШ № 7				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4.	БОУ СОШ № 8 имени </a:t>
            </a:r>
            <a:r>
              <a:rPr lang="ru-RU" sz="2600" dirty="0" err="1">
                <a:latin typeface="Times New Roman" panose="02020603050405020304" pitchFamily="18" charset="0"/>
              </a:rPr>
              <a:t>Сибирцева</a:t>
            </a:r>
            <a:r>
              <a:rPr lang="ru-RU" sz="2600" dirty="0">
                <a:latin typeface="Times New Roman" panose="02020603050405020304" pitchFamily="18" charset="0"/>
              </a:rPr>
              <a:t> А.Н.		Русский язык, Математика, Физика, Биология, Химия, Информатика	</a:t>
            </a:r>
          </a:p>
          <a:p>
            <a:pPr marL="0" lvl="1" indent="176213" algn="just"/>
            <a:r>
              <a:rPr lang="ru-RU" sz="2600" dirty="0">
                <a:latin typeface="Times New Roman" panose="02020603050405020304" pitchFamily="18" charset="0"/>
              </a:rPr>
              <a:t>5.	МБОУ СШ  № 9					Русский язык, Математика, Физика, Биология, Химия, Информатика, Английский язык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6.	МБОУ СОШ № 15				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7.	МБОУ СОШ  № 19					Физика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8.	МБОУ СОШ № 22 имени Г.Ф. Пономарева 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9.	МБОУ СОШ № 26					Русский язык, Математика, Физика, Биология, Химия, Информатика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10.	МБОУ СОШ № 29					Русский язык, Математика, Физика, Биология, Химия, Информатика		</a:t>
            </a:r>
          </a:p>
          <a:p>
            <a:pPr marR="20" indent="176213" algn="just"/>
            <a:r>
              <a:rPr lang="ru-RU" sz="2600" dirty="0">
                <a:latin typeface="Times New Roman" panose="02020603050405020304" pitchFamily="18" charset="0"/>
              </a:rPr>
              <a:t>11.	МБОУ СОШ № 32					Русский язык, Математика, Физика, Биология, Химия, Информатика	</a:t>
            </a:r>
          </a:p>
          <a:p>
            <a:pPr marL="0" lvl="3" indent="176213" algn="just"/>
            <a:r>
              <a:rPr lang="ru-RU" sz="2600" dirty="0">
                <a:latin typeface="Times New Roman" panose="02020603050405020304" pitchFamily="18" charset="0"/>
              </a:rPr>
              <a:t>12.	МБОУ школа «Перспектива»			Русский язык, Математика, Физика, Биология, Химия, Информатика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C9A851-6646-45A9-8388-3EAFFF60FE55}"/>
              </a:ext>
            </a:extLst>
          </p:cNvPr>
          <p:cNvSpPr/>
          <p:nvPr/>
        </p:nvSpPr>
        <p:spPr>
          <a:xfrm>
            <a:off x="463257" y="2444009"/>
            <a:ext cx="1525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аудит деятельности ШМО по вопросам повышения качества образования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548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62B96538-E9C5-40FD-9A7A-DBAFE422E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947011"/>
              </p:ext>
            </p:extLst>
          </p:nvPr>
        </p:nvGraphicFramePr>
        <p:xfrm>
          <a:off x="222250" y="280158"/>
          <a:ext cx="19149098" cy="11003280"/>
        </p:xfrm>
        <a:graphic>
          <a:graphicData uri="http://schemas.openxmlformats.org/drawingml/2006/table">
            <a:tbl>
              <a:tblPr firstRow="1" bandRow="1"/>
              <a:tblGrid>
                <a:gridCol w="1089698">
                  <a:extLst>
                    <a:ext uri="{9D8B030D-6E8A-4147-A177-3AD203B41FA5}">
                      <a16:colId xmlns:a16="http://schemas.microsoft.com/office/drawing/2014/main" val="2470006107"/>
                    </a:ext>
                  </a:extLst>
                </a:gridCol>
                <a:gridCol w="18059400">
                  <a:extLst>
                    <a:ext uri="{9D8B030D-6E8A-4147-A177-3AD203B41FA5}">
                      <a16:colId xmlns:a16="http://schemas.microsoft.com/office/drawing/2014/main" val="2116388509"/>
                    </a:ext>
                  </a:extLst>
                </a:gridCol>
              </a:tblGrid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Планы ШМО утверждены в соответствии с локальным актом ОУ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117076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плане деятельности ШМО  пояснительной записки, содержащей: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64498"/>
                  </a:ext>
                </a:extLst>
              </a:tr>
              <a:tr h="3738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деятельности ШМО за прошедший учебный год;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774475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ГИА за прошедший учебный год;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967343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педагогах ШМО;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060336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профессиональных затруднений педагогов и пр.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2756"/>
                  </a:ext>
                </a:extLst>
              </a:tr>
              <a:tr h="5610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плане методической темы, цели  и задач деятельности, сформулированных с учетом анализа работы за прошлый учебный, ожидаемых результатов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807138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поставленных задач с мероприятиями плана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711139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различных форм проведения заседаний (круглый стол, мастер-класс, семинар и др.)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4700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заседаний ШМО (не реже 1 раза в четверть)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581065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плане мероприятий заседаний по вопросам: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562549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педагогов в профессиональных конкурсах;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807250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 педагогов;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849959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работы с молодыми специалистами, педагогами, испытывающими профессиональные затруднения;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705449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педагогов в мероприятиях, направленных на повышение квалификации;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042762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 результатов и качественной подготовки к ГИА;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706908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 современных образовательных технологий,  информационно-образовательных платформ;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19801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изучения изменений в содержании КИМ по учебным предметам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9634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педагогов в семинарах – практикумах, вебинарах, ГМО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955200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в УП банка заданий по повышению уровня функциональной грамотности обучающихся;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83330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 результатов ВПР;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278467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согласование в рамках деятельности ШМО: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912068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программ;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46623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проведения предметной недели/декады;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91362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проведения открытых уроков,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взаимопосещение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уроков;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12983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проведения консультаций по подготовке к ГИА;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047108"/>
                  </a:ext>
                </a:extLst>
              </a:tr>
              <a:tr h="3452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4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3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2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9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проведения репетиционных экзаменов по обязательным предметам и предметам по выбору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0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2975" y="0"/>
            <a:ext cx="1226959" cy="17410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2364" y="225776"/>
            <a:ext cx="2378040" cy="168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95671" y="376101"/>
            <a:ext cx="924063" cy="12192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2DDCD1-0560-4E0C-9B84-B3057E38C8B6}"/>
              </a:ext>
            </a:extLst>
          </p:cNvPr>
          <p:cNvSpPr/>
          <p:nvPr/>
        </p:nvSpPr>
        <p:spPr>
          <a:xfrm>
            <a:off x="279810" y="1595301"/>
            <a:ext cx="1904147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планах не отражены важные критерии аудита,  отсутствует информация по основным пунктам:</a:t>
            </a:r>
          </a:p>
          <a:p>
            <a:pPr marL="457200" indent="-457200">
              <a:buFontTx/>
              <a:buChar char="-"/>
            </a:pP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содержащая анализ работы ШМО за предыдущий учебный год, что затрудняет понимание актуальности и значимости планируемых мероприятий;</a:t>
            </a:r>
          </a:p>
          <a:p>
            <a:pPr marL="457200" indent="-457200">
              <a:buFontTx/>
              <a:buChar char="-"/>
            </a:pP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анализ ГИА;</a:t>
            </a:r>
          </a:p>
          <a:p>
            <a:pPr marL="457200" indent="-457200">
              <a:buFontTx/>
              <a:buChar char="-"/>
            </a:pP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анализ ВПР;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отсутствуют 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педагогическом составе ШМО;</a:t>
            </a:r>
          </a:p>
          <a:p>
            <a:pPr marL="457200" indent="-457200">
              <a:buFontTx/>
              <a:buChar char="-"/>
            </a:pP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анализ профессиональных затруднений педагого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 др.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Информация носит общий характер.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Присутствует лишняя, избыточная информация (например, план наставничества).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C7B260-296B-4DE2-99D0-9A18730632F3}"/>
              </a:ext>
            </a:extLst>
          </p:cNvPr>
          <p:cNvSpPr/>
          <p:nvPr/>
        </p:nvSpPr>
        <p:spPr>
          <a:xfrm>
            <a:off x="485390" y="683116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замечания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1C1A21-B065-467C-AC2E-E8B9A698B5D7}"/>
              </a:ext>
            </a:extLst>
          </p:cNvPr>
          <p:cNvSpPr/>
          <p:nvPr/>
        </p:nvSpPr>
        <p:spPr>
          <a:xfrm>
            <a:off x="484366" y="6468423"/>
            <a:ext cx="186060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ШМО: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провести корректировку планов ШМО на 2 п/г 2025/26 уч. года в соответствии с 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проверки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выявленными замечаниями;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пояснительную записку к плану ШМО необходимо добавить: анализ деятельности ШМО, анализ результатов ГИА за прошедший учебный год,  информацию о педагогах, их профессиональных затруднениях;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сформулировать цели и задачи ШМО с учетом анализа результатов ГИА, анализа работы ШМО.</a:t>
            </a:r>
          </a:p>
        </p:txBody>
      </p:sp>
    </p:spTree>
    <p:extLst>
      <p:ext uri="{BB962C8B-B14F-4D97-AF65-F5344CB8AC3E}">
        <p14:creationId xmlns:p14="http://schemas.microsoft.com/office/powerpoint/2010/main" val="39132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4E6684-1139-49F2-AEA3-59681310ECCF}"/>
              </a:ext>
            </a:extLst>
          </p:cNvPr>
          <p:cNvSpPr/>
          <p:nvPr/>
        </p:nvSpPr>
        <p:spPr>
          <a:xfrm>
            <a:off x="394272" y="420520"/>
            <a:ext cx="192589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выполнения диагностической работы по определению уровня предметных компетенций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8CE60E-5D28-4E1E-B6DF-694F7EB2E9BF}"/>
              </a:ext>
            </a:extLst>
          </p:cNvPr>
          <p:cNvSpPr/>
          <p:nvPr/>
        </p:nvSpPr>
        <p:spPr>
          <a:xfrm>
            <a:off x="831850" y="4769597"/>
            <a:ext cx="161155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проверяемых в диагностической работе элементов содержания: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«Синтаксический анализ предложений»;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«Пунктуационный анализ предложений»;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«Орфографический анализ слов»;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«Основные грамматические (морфологические) нормы современного русского литературного языка»;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«Грамматическая синонимия словосочетаний»;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«Смысловой анализ текста»;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«Основные выразительные средства лексики и фразеологии»;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«Лексический анализ слова»;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«Текст. Информационно-смысловая переработка текста»;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«Функциональная стилистика. Культура речи»;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«Язык и речь. Культура речи».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C28F0-6BEA-4B49-8A22-57CE6834B04B}"/>
              </a:ext>
            </a:extLst>
          </p:cNvPr>
          <p:cNvSpPr/>
          <p:nvPr/>
        </p:nvSpPr>
        <p:spPr>
          <a:xfrm>
            <a:off x="527050" y="3460367"/>
            <a:ext cx="19258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учителей, преподающих в 5–9 классах и в 10–11 классах (761 учитель русского языка (49,2%)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диагностической работы по структуре и тематическому содержанию соответствовали КИМ ОГЭ и ЕГЭ по русскому языку.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ACCDEC-C3BE-4159-B6FA-57FDA850FD3B}"/>
              </a:ext>
            </a:extLst>
          </p:cNvPr>
          <p:cNvSpPr/>
          <p:nvPr/>
        </p:nvSpPr>
        <p:spPr>
          <a:xfrm>
            <a:off x="520700" y="1786555"/>
            <a:ext cx="1981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- 6 211 педагогических и управленческих работников. 29,6% от общего количества педагогов/руководителей системы ХМАО - Югры. </a:t>
            </a:r>
          </a:p>
          <a:p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проведения диагностики, разработчик диагностических материалов – ООО «</a:t>
            </a:r>
            <a:r>
              <a:rPr lang="ru-RU" sz="2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6428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4E6684-1139-49F2-AEA3-59681310ECCF}"/>
              </a:ext>
            </a:extLst>
          </p:cNvPr>
          <p:cNvSpPr/>
          <p:nvPr/>
        </p:nvSpPr>
        <p:spPr>
          <a:xfrm>
            <a:off x="394272" y="420520"/>
            <a:ext cx="192589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выполнения диагностической работы по определению уровня предметных компетенций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5579116-E1CA-49CF-BEEA-09A56865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975412"/>
              </p:ext>
            </p:extLst>
          </p:nvPr>
        </p:nvGraphicFramePr>
        <p:xfrm>
          <a:off x="831850" y="1387475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EB168-721A-42F1-98B3-E1414636343A}"/>
              </a:ext>
            </a:extLst>
          </p:cNvPr>
          <p:cNvSpPr/>
          <p:nvPr/>
        </p:nvSpPr>
        <p:spPr>
          <a:xfrm>
            <a:off x="10062112" y="3063875"/>
            <a:ext cx="6629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учителей Сургута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A33394-E432-4DC6-BDFA-3A52B849A199}"/>
              </a:ext>
            </a:extLst>
          </p:cNvPr>
          <p:cNvSpPr/>
          <p:nvPr/>
        </p:nvSpPr>
        <p:spPr>
          <a:xfrm>
            <a:off x="9030970" y="5627175"/>
            <a:ext cx="11069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ПРОФЕССИОНАЛЬНЫЕ ДЕФИЦИТЫ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D780A4-C64B-418C-8CA0-DF44878141AE}"/>
              </a:ext>
            </a:extLst>
          </p:cNvPr>
          <p:cNvSpPr/>
          <p:nvPr/>
        </p:nvSpPr>
        <p:spPr>
          <a:xfrm>
            <a:off x="603250" y="6395936"/>
            <a:ext cx="1889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синтаксического анализа предложения.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синтаксической роли самостоятельных частей речи в предложении.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синтаксического анализа предложения.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синтаксической роли самостоятельных частей речи в предложении; определение синтаксических характеристик предложения; различение простых, сложных и осложнённых предложений.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применения правил орфографии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Необходимые умения: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опознавание языковых единиц, проведение различных видов их анализа.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анализа средств выразительности.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и характеристика основных видов выразительных средств лексики и синтаксиса в речи; использование фразеологических оборотов в речи.</a:t>
            </a:r>
          </a:p>
        </p:txBody>
      </p:sp>
    </p:spTree>
    <p:extLst>
      <p:ext uri="{BB962C8B-B14F-4D97-AF65-F5344CB8AC3E}">
        <p14:creationId xmlns:p14="http://schemas.microsoft.com/office/powerpoint/2010/main" val="26972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2975" y="0"/>
            <a:ext cx="1226959" cy="17410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2364" y="225776"/>
            <a:ext cx="2378040" cy="168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95671" y="376101"/>
            <a:ext cx="924063" cy="121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EFDA2-C038-4685-A158-10FCFD797F50}"/>
              </a:ext>
            </a:extLst>
          </p:cNvPr>
          <p:cNvSpPr/>
          <p:nvPr/>
        </p:nvSpPr>
        <p:spPr>
          <a:xfrm>
            <a:off x="1043755" y="376101"/>
            <a:ext cx="15139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диссеминации опыта ОУ с высокими результатами ГИА за последние два/три года по русскому языку и литературе в 2026 году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B2F42714-90B3-4545-8E7F-9FFD0B2F9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5281"/>
              </p:ext>
            </p:extLst>
          </p:nvPr>
        </p:nvGraphicFramePr>
        <p:xfrm>
          <a:off x="311686" y="1756694"/>
          <a:ext cx="19308048" cy="859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194">
                  <a:extLst>
                    <a:ext uri="{9D8B030D-6E8A-4147-A177-3AD203B41FA5}">
                      <a16:colId xmlns:a16="http://schemas.microsoft.com/office/drawing/2014/main" val="1700903306"/>
                    </a:ext>
                  </a:extLst>
                </a:gridCol>
                <a:gridCol w="1636406">
                  <a:extLst>
                    <a:ext uri="{9D8B030D-6E8A-4147-A177-3AD203B41FA5}">
                      <a16:colId xmlns:a16="http://schemas.microsoft.com/office/drawing/2014/main" val="752322246"/>
                    </a:ext>
                  </a:extLst>
                </a:gridCol>
                <a:gridCol w="2087476">
                  <a:extLst>
                    <a:ext uri="{9D8B030D-6E8A-4147-A177-3AD203B41FA5}">
                      <a16:colId xmlns:a16="http://schemas.microsoft.com/office/drawing/2014/main" val="1387764014"/>
                    </a:ext>
                  </a:extLst>
                </a:gridCol>
                <a:gridCol w="1798724">
                  <a:extLst>
                    <a:ext uri="{9D8B030D-6E8A-4147-A177-3AD203B41FA5}">
                      <a16:colId xmlns:a16="http://schemas.microsoft.com/office/drawing/2014/main" val="1529371147"/>
                    </a:ext>
                  </a:extLst>
                </a:gridCol>
                <a:gridCol w="4711164">
                  <a:extLst>
                    <a:ext uri="{9D8B030D-6E8A-4147-A177-3AD203B41FA5}">
                      <a16:colId xmlns:a16="http://schemas.microsoft.com/office/drawing/2014/main" val="2287774982"/>
                    </a:ext>
                  </a:extLst>
                </a:gridCol>
                <a:gridCol w="8196084">
                  <a:extLst>
                    <a:ext uri="{9D8B030D-6E8A-4147-A177-3AD203B41FA5}">
                      <a16:colId xmlns:a16="http://schemas.microsoft.com/office/drawing/2014/main" val="1133391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37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23.01.2026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гимназия 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 выполнения заданий ЕГЭ по литературе с развёрнутым ответом. Оценивание работ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литературы, чьи выпускники планируют сдавать ЕГЭ по литературе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9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12. Комментарий к сочинению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2, лицей г-м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Хисматулина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В.И., СОШ № 1, 3, 4 им. Л.И.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Золотухиной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5, 6, 7, СТШ, 15, 18 им. В.Я. Алексеева, 19, 20, 22 им. Г.Ф. Пономарева, 24, 25, 26, 27,32, 44, 45, 46 с УИОП, СШ № 9, 12, 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6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03.03.2026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 с УИОП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Стилистический анализ текста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1, 3, 4 им. Л.И.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Золотухиной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5, 6, 7, 8 им.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Сибирцева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А.Н., 10,  СТШ, 15,  18 им. В.Я. Алексеева,  19, 20,  22 им.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Г.Ф.Пономарева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24,  25, 26, 27, 29, 32, 44, 45, СШ № 9, 12,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66465"/>
                  </a:ext>
                </a:extLst>
              </a:tr>
              <a:tr h="36659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раздела «Пунктуация»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2, СЕНЛ, лицей №3, лицей г-м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Хисматулина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В.И., 3, 4 им. Л.И.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Золотухиной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5, 6, 7, 8 им.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Сибирцева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А.Н., 10, СТШ, 15, 18 им. В.Я. Алексеева, 19,  20, 22  им. Г.Ф. Пономарева, 24, 25, 26, 27, 29, 32, 44, 45,  СШ № 9, 12, 31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46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раздела «Орфография»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СЕНЛ, лицей № 3, лицей г-м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Хисматулина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В.И., 3,  4 им. Л.И.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Золотухиной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5,  6,  7,  8 им.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Сибирцева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А.Н.,  10, СТШ, 15, 18 им. В.Я. Алексеева, 19,  20,  22 им. Г.Ф. Пономарева, 24,  25 ,26, 27, 29, 32, 44, 45,  СШ №  9,  12, 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0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2975" y="0"/>
            <a:ext cx="1226959" cy="17410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2364" y="225776"/>
            <a:ext cx="2378040" cy="168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95671" y="376101"/>
            <a:ext cx="924063" cy="12192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3822F1-C8E4-4304-BC62-3B0CE21CC009}"/>
              </a:ext>
            </a:extLst>
          </p:cNvPr>
          <p:cNvSpPr/>
          <p:nvPr/>
        </p:nvSpPr>
        <p:spPr>
          <a:xfrm>
            <a:off x="493891" y="235729"/>
            <a:ext cx="15698668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3" lvl="0" algn="ctr" defTabSz="913666">
              <a:spcBef>
                <a:spcPts val="990"/>
              </a:spcBef>
              <a:defRPr/>
            </a:pPr>
            <a:r>
              <a:rPr lang="ru-RU" sz="32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 результатах муниципального этапа Международного конкурса сочинений </a:t>
            </a:r>
          </a:p>
          <a:p>
            <a:pPr marL="12683" lvl="0" algn="ctr" defTabSz="913666">
              <a:spcBef>
                <a:spcPts val="990"/>
              </a:spcBef>
              <a:defRPr/>
            </a:pPr>
            <a:r>
              <a:rPr lang="ru-RU" sz="32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«Без срока давности»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56D223-7DAF-4988-AB21-00ABCBA514EC}"/>
              </a:ext>
            </a:extLst>
          </p:cNvPr>
          <p:cNvSpPr/>
          <p:nvPr/>
        </p:nvSpPr>
        <p:spPr>
          <a:xfrm>
            <a:off x="478016" y="1518886"/>
            <a:ext cx="1913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сохранение исторической памяти о трагедии мирного населения СССР – жертвах военных преступлений нацистов и их пособников в период Великой Отечественной войны 1941–1945 годов.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6A5FE4-79CC-4F79-99E3-860520AD1CCB}"/>
              </a:ext>
            </a:extLst>
          </p:cNvPr>
          <p:cNvSpPr/>
          <p:nvPr/>
        </p:nvSpPr>
        <p:spPr>
          <a:xfrm>
            <a:off x="478016" y="2503378"/>
            <a:ext cx="13317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приняли участие 58 обучающихся 5-11 классов из 21 ОУ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2618A9-075C-4A17-9AEB-5F256A50E300}"/>
              </a:ext>
            </a:extLst>
          </p:cNvPr>
          <p:cNvSpPr/>
          <p:nvPr/>
        </p:nvSpPr>
        <p:spPr>
          <a:xfrm>
            <a:off x="497066" y="3104110"/>
            <a:ext cx="12221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тематические направления конкурсных сочинений в 2026 году: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преступления против детства -14 чел. (24 %);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трагедия и подвиг советского народа в произведениях искусства  - 9 чел. (15,5%);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трагедия моей семьи в годы Великой Отечественной войны – 21 чел. (36 %).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9779C19-35C9-45D2-BD9E-E2A9E41BF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231391"/>
              </p:ext>
            </p:extLst>
          </p:nvPr>
        </p:nvGraphicFramePr>
        <p:xfrm>
          <a:off x="12261850" y="2141401"/>
          <a:ext cx="7454899" cy="510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2D1EAB-C43B-42B9-840C-89D237AF820F}"/>
              </a:ext>
            </a:extLst>
          </p:cNvPr>
          <p:cNvSpPr/>
          <p:nvPr/>
        </p:nvSpPr>
        <p:spPr>
          <a:xfrm>
            <a:off x="387350" y="4899792"/>
            <a:ext cx="1356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  Лев Владиславович,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МБОУ гимназия № 2,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Венера Сергеевна, учитель русского языка и литературы МБОУ гимназии № 2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Зенин Владимир Владимирович,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МБОУ СОШ № 26,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 Галина Георгиевна, учитель русского языка и литературы МБОУ СОШ № 26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Артем Сергеевич,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МБОУ СОШ № 5,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Бунякина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Леонидовна, учитель русского языка и литературы МБОУ СОШ № 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F876900-7891-4116-9F7E-635C10DB40E7}"/>
              </a:ext>
            </a:extLst>
          </p:cNvPr>
          <p:cNvSpPr/>
          <p:nvPr/>
        </p:nvSpPr>
        <p:spPr>
          <a:xfrm>
            <a:off x="296684" y="7854665"/>
            <a:ext cx="1931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Учителям-словесникам, обеспечивающим педагогическое сопровождение участников, при подготовке в Конкурсу следует уделить особое внимание: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жанровым особенностям конкурсных сочинений: структурным ограничениям (определённой композиции, объему и др.), содержательным требованиям (теме, аргументированности авторской позиции и др.), языковым особенностям (стилю изложения, употреблением уместной лексики, стилистическим нормам и др.), творческим аспектам (оригинальности, поддержке интереса читателя и др.);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рекомендовать участникам избегать использования текстов художественных произведений авторов, вошедших списки писателей, признанных Минюстом РФ иностранными агентами.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успешной подготовки учителям следует использовать «Сборник методических рекомендаций для организации и проведения Международного конкурса сочинений «Без срока давности», Перечень ресурсов для участников, «Методические рекомендации по жанровому своеобразию сочинений Конкурса «Без срока давности», Критерии оценивания Конкурса «Без срока давности» и другие материалы, размещенные на сайтах МКС.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43FC226-ED23-4E06-A8AD-295BAF8F8E6C}"/>
              </a:ext>
            </a:extLst>
          </p:cNvPr>
          <p:cNvSpPr/>
          <p:nvPr/>
        </p:nvSpPr>
        <p:spPr>
          <a:xfrm>
            <a:off x="11957050" y="10488846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https://clck.ru/3Rdx2z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0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3822F1-C8E4-4304-BC62-3B0CE21CC009}"/>
              </a:ext>
            </a:extLst>
          </p:cNvPr>
          <p:cNvSpPr/>
          <p:nvPr/>
        </p:nvSpPr>
        <p:spPr>
          <a:xfrm>
            <a:off x="493891" y="235729"/>
            <a:ext cx="1146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3" lvl="0" algn="ctr" defTabSz="913666">
              <a:spcBef>
                <a:spcPts val="990"/>
              </a:spcBef>
              <a:defRPr/>
            </a:pPr>
            <a:r>
              <a:rPr lang="ru-RU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О результатах муниципального этапа Международного конкурса сочинений  «Без срока давности»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B7821A-C4A1-42B0-84AE-77C9091E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847135"/>
            <a:ext cx="3810000" cy="49886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827E26-0619-4845-8317-4B404C631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050" y="4937792"/>
            <a:ext cx="4953000" cy="62596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167363-ABE7-42C4-B7BE-4055C97FB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000" y="1075239"/>
            <a:ext cx="6867884" cy="48992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A11068-FF97-4EC5-985C-B08842F1E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0946" y="273375"/>
            <a:ext cx="6949263" cy="8257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423CF0-AC3B-4C30-AD4A-AA7B40A41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96950" y="11598275"/>
            <a:ext cx="18288000" cy="10287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A6A91F-90FF-4C67-9A72-77609E829F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0946" y="8478609"/>
            <a:ext cx="6949263" cy="1026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45F65A-68A0-4F14-8725-6EA700AA37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0946" y="9505205"/>
            <a:ext cx="6949263" cy="99275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617374-1ABC-4197-B3C0-C82B3FA2AA77}"/>
              </a:ext>
            </a:extLst>
          </p:cNvPr>
          <p:cNvSpPr/>
          <p:nvPr/>
        </p:nvSpPr>
        <p:spPr>
          <a:xfrm>
            <a:off x="6851830" y="7701360"/>
            <a:ext cx="55560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ГСПС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Сурвики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https://www.surwiki.admsurgut.ru в разделе «Портал сообщества»/«ГМО учителей русского языка и литературы»/«Литературно-творческие конкурсы»/ Международный конкурс сочинений «Без срока давности»/ 2025-2026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https://clck.ru/3Rdx2z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311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1959</Words>
  <Application>Microsoft Office PowerPoint</Application>
  <PresentationFormat>Произвольный</PresentationFormat>
  <Paragraphs>185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Times New Roman</vt:lpstr>
      <vt:lpstr>Calibri</vt:lpstr>
      <vt:lpstr>Druk Cyr</vt:lpstr>
      <vt:lpstr>1_Office Theme</vt:lpstr>
      <vt:lpstr>2_Office Theme</vt:lpstr>
      <vt:lpstr>Презентация PowerPoint</vt:lpstr>
      <vt:lpstr>Список общеобразовательных учреждений, предоставляющих планы работы методических объединений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Светлана Александровна Козачок</dc:creator>
  <cp:lastModifiedBy>Наталья Геннадьевна Шурова</cp:lastModifiedBy>
  <cp:revision>226</cp:revision>
  <dcterms:created xsi:type="dcterms:W3CDTF">2023-01-13T17:17:54Z</dcterms:created>
  <dcterms:modified xsi:type="dcterms:W3CDTF">2026-02-17T05:02:19Z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