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0689" autoAdjust="0"/>
  </p:normalViewPr>
  <p:slideViewPr>
    <p:cSldViewPr snapToGrid="0">
      <p:cViewPr>
        <p:scale>
          <a:sx n="78" d="100"/>
          <a:sy n="78" d="100"/>
        </p:scale>
        <p:origin x="-90" y="-21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D486E10-919F-4A57-8194-29DD64407915}" type="datetimeFigureOut">
              <a:rPr lang="ru-RU" smtClean="0"/>
              <a:pPr/>
              <a:t>17.03.2021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FE7FD37-A459-4994-A582-635818E9EBD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430848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sz="1200" b="0" i="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E7FD37-A459-4994-A582-635818E9EBD0}" type="slidenum">
              <a:rPr lang="ru-RU" smtClean="0"/>
              <a:pPr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4223298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E7FD37-A459-4994-A582-635818E9EBD0}" type="slidenum">
              <a:rPr lang="ru-RU" smtClean="0"/>
              <a:pPr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2433880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E7FD37-A459-4994-A582-635818E9EBD0}" type="slidenum">
              <a:rPr lang="ru-RU" smtClean="0"/>
              <a:pPr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636798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9C12C-F325-448F-B1F5-289B92D02CD0}" type="datetimeFigureOut">
              <a:rPr lang="ru-RU" smtClean="0"/>
              <a:pPr/>
              <a:t>17.03.2021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D91522-6CB5-40AC-A294-6C6A5F5B5EF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215897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9C12C-F325-448F-B1F5-289B92D02CD0}" type="datetimeFigureOut">
              <a:rPr lang="ru-RU" smtClean="0"/>
              <a:pPr/>
              <a:t>17.03.2021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D91522-6CB5-40AC-A294-6C6A5F5B5EF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581590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9C12C-F325-448F-B1F5-289B92D02CD0}" type="datetimeFigureOut">
              <a:rPr lang="ru-RU" smtClean="0"/>
              <a:pPr/>
              <a:t>17.03.2021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D91522-6CB5-40AC-A294-6C6A5F5B5EF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758966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9C12C-F325-448F-B1F5-289B92D02CD0}" type="datetimeFigureOut">
              <a:rPr lang="ru-RU" smtClean="0"/>
              <a:pPr/>
              <a:t>17.03.2021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D91522-6CB5-40AC-A294-6C6A5F5B5EF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707045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9C12C-F325-448F-B1F5-289B92D02CD0}" type="datetimeFigureOut">
              <a:rPr lang="ru-RU" smtClean="0"/>
              <a:pPr/>
              <a:t>17.03.2021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D91522-6CB5-40AC-A294-6C6A5F5B5EF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580625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9C12C-F325-448F-B1F5-289B92D02CD0}" type="datetimeFigureOut">
              <a:rPr lang="ru-RU" smtClean="0"/>
              <a:pPr/>
              <a:t>17.03.2021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D91522-6CB5-40AC-A294-6C6A5F5B5EF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261697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9C12C-F325-448F-B1F5-289B92D02CD0}" type="datetimeFigureOut">
              <a:rPr lang="ru-RU" smtClean="0"/>
              <a:pPr/>
              <a:t>17.03.2021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D91522-6CB5-40AC-A294-6C6A5F5B5EF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354988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9C12C-F325-448F-B1F5-289B92D02CD0}" type="datetimeFigureOut">
              <a:rPr lang="ru-RU" smtClean="0"/>
              <a:pPr/>
              <a:t>17.03.2021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D91522-6CB5-40AC-A294-6C6A5F5B5EF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36611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9C12C-F325-448F-B1F5-289B92D02CD0}" type="datetimeFigureOut">
              <a:rPr lang="ru-RU" smtClean="0"/>
              <a:pPr/>
              <a:t>17.03.2021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D91522-6CB5-40AC-A294-6C6A5F5B5EF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481291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9C12C-F325-448F-B1F5-289B92D02CD0}" type="datetimeFigureOut">
              <a:rPr lang="ru-RU" smtClean="0"/>
              <a:pPr/>
              <a:t>17.03.2021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D91522-6CB5-40AC-A294-6C6A5F5B5EF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996943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9C12C-F325-448F-B1F5-289B92D02CD0}" type="datetimeFigureOut">
              <a:rPr lang="ru-RU" smtClean="0"/>
              <a:pPr/>
              <a:t>17.03.2021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D91522-6CB5-40AC-A294-6C6A5F5B5EF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860035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alphaModFix amt="20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09C12C-F325-448F-B1F5-289B92D02CD0}" type="datetimeFigureOut">
              <a:rPr lang="ru-RU" smtClean="0"/>
              <a:pPr/>
              <a:t>17.03.2021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D91522-6CB5-40AC-A294-6C6A5F5B5EF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766165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&#1087;&#1088;&#1080;&#1083;&#1086;&#1078;&#1077;&#1085;&#1080;&#1077;%201.pdf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hyperlink" Target="&#1055;&#1088;&#1080;&#1083;&#1086;&#1078;&#1077;&#1085;&#1080;&#1077;%201.pdf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&#1055;&#1088;&#1080;&#1083;&#1086;&#1078;&#1077;&#1085;&#1080;&#1077;%202.pdf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&#1055;&#1088;&#1080;&#1083;&#1086;&#1078;&#1077;&#1085;&#1080;&#1077;%203,%204.pdf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96883" y="1763630"/>
            <a:ext cx="11317183" cy="2387600"/>
          </a:xfrm>
        </p:spPr>
        <p:txBody>
          <a:bodyPr>
            <a:normAutofit fontScale="90000"/>
          </a:bodyPr>
          <a:lstStyle/>
          <a:p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3" action="ppaction://hlinkfile"/>
              </a:rPr>
              <a:t> 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4" action="ppaction://hlinkfile"/>
              </a:rPr>
              <a:t>РЕКОМЕНДАЦИИ 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4" action="ppaction://hlinkfile"/>
              </a:rPr>
              <a:t/>
            </a:r>
            <a:b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4" action="ppaction://hlinkfile"/>
              </a:rPr>
            </a:b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4" action="ppaction://hlinkfile"/>
              </a:rPr>
              <a:t>по особенностям организации образовательного процесса во втором полугодии </a:t>
            </a:r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4" action="ppaction://hlinkfile"/>
              </a:rPr>
              <a:t/>
            </a:r>
            <a:b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4" action="ppaction://hlinkfile"/>
              </a:rPr>
            </a:br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4" action="ppaction://hlinkfile"/>
              </a:rPr>
              <a:t>2020/21 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4" action="ppaction://hlinkfile"/>
              </a:rPr>
              <a:t>учебного года в условиях профилактики и предотвращения распространения новой </a:t>
            </a:r>
            <a:r>
              <a:rPr lang="ru-RU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4" action="ppaction://hlinkfile"/>
              </a:rPr>
              <a:t>коронавирусной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4" action="ppaction://hlinkfile"/>
              </a:rPr>
              <a:t> инфекции в организациях, реализующих основные и дополнительные общеобразовательные программы </a:t>
            </a:r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4" action="ppaction://hlinkfile"/>
              </a:rPr>
              <a:t/>
            </a:r>
            <a:b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4" action="ppaction://hlinkfile"/>
              </a:rPr>
            </a:br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i="1" dirty="0" smtClean="0">
                <a:solidFill>
                  <a:schemeClr val="bg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(письмо </a:t>
            </a:r>
            <a:r>
              <a:rPr lang="ru-RU" sz="2400" b="1" i="1" dirty="0">
                <a:solidFill>
                  <a:schemeClr val="bg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Министерства просвещения Российской Федерации от 25.01.2021 № ТВ-92/03 «О направлении </a:t>
            </a:r>
            <a:r>
              <a:rPr lang="ru-RU" sz="2400" b="1" i="1" dirty="0" smtClean="0">
                <a:solidFill>
                  <a:schemeClr val="bg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рекомендаций)</a:t>
            </a:r>
            <a:endParaRPr lang="ru-RU" sz="2400" b="1" i="1" dirty="0">
              <a:solidFill>
                <a:schemeClr val="bg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88009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66947" y="139329"/>
            <a:ext cx="10515600" cy="435133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18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1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Общеобразовательным организациям, организациям дополнительного образования детей: </a:t>
            </a:r>
          </a:p>
          <a:p>
            <a:pPr marL="0" indent="0" algn="just">
              <a:buNone/>
            </a:pP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1.1. Обеспечить 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реализацию основных и дополнительных общеобразовательных программ во втором полугодии 2020/21 учебного в полном объеме в штатном режиме с соблюдением санитарно-эпидемиологических требований в условиях профилактики и распространения новой </a:t>
            </a:r>
            <a:r>
              <a:rPr lang="ru-RU" sz="1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коронавирусной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инфекции. </a:t>
            </a:r>
            <a:endParaRPr lang="ru-RU" sz="16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1.2. На основе анализа результатов всероссийских проверочных </a:t>
            </a: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работ 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организовать деятельность по компенсации дефицитов знаний обучающихся, образовавшихся в связи с сокращением аудиторных форм организации образовательного процесса в первой половине 2020/21 учебного года. Данная деятельность должна выстраиваться с учетом необходимости достижения планируемых результатов освоения образовательной программы соответствующего уровня. При этом должны быть созданы условия, не допускающие превышения недельной образовательной нагрузки. </a:t>
            </a:r>
            <a:endParaRPr lang="ru-RU" sz="16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1.3. Обеспечить направленность деятельности общеобразовательных организаций, организаций дополнительного образования детей на поддержание высокого качества образования в особых условиях реализации образовательного процесса посредством: </a:t>
            </a:r>
          </a:p>
          <a:p>
            <a:pPr algn="just"/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организации уроков и дополнительных занятий по повторению и закреплению пройденного материала; </a:t>
            </a:r>
          </a:p>
          <a:p>
            <a:pPr algn="just"/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организации смешанного обучения (очного с применением дистанционных образовательных технологий и электронного обучения) при реализации программ по предметам только при сохранении ограничительных мероприятий; </a:t>
            </a:r>
          </a:p>
          <a:p>
            <a:pPr algn="just"/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использования в образовательном процессе элементов Цифровой образовательной среды (электронный дневник, электронный журнал, информационные порталы и другие информационные ресурсы). </a:t>
            </a:r>
            <a:endPara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1.4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Обеспечить проведение промежуточной аттестации обучающихся по общеобразовательным программам в соответствии с порядком ее проведения, утвержденным локальным актом общеобразовательной организации, по итогам ее освоения в 2020/21 учебном году по каждому учебному предмету обязательной части учебного плана с учетом скорректированного календарного учебного графика. </a:t>
            </a:r>
          </a:p>
          <a:p>
            <a:pPr marL="0" indent="0" algn="just">
              <a:buNone/>
            </a:pPr>
            <a:endPara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601255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91934" y="186830"/>
            <a:ext cx="10515600" cy="4351338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1.5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Обеспечить качественную подготовку выпускников 9-х и 11-х классов к государственной итоговой аттестации, в том числе с использованием федеральных информационных ресурсов и федеральных телевизионных каналов, а также посредством специально организованных индивидуальных и групповых консультаций, дополнительных занятий, включая использование дистанционных образовательных технологий. </a:t>
            </a:r>
            <a:endParaRPr lang="ru-RU" sz="16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1.6. Предусмотреть обеспечение 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условий для педагогов по организации образовательного процесса в очной форме посредством: </a:t>
            </a:r>
          </a:p>
          <a:p>
            <a:pPr algn="just"/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выделения защищенного пространства для работы учителя в классе; </a:t>
            </a:r>
            <a:endPara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сопровождения образовательного процесса волонтерами из числа студентов педагогических университетов в случае удаленной работы учителя (65+ или имеющего показания к самоизоляции) с классом (помощник – посредник учителя в классе). </a:t>
            </a:r>
            <a:endPara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16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1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Органам исполнительной власти субъектов Российской Федерации, осуществляющим государственное управление в сфере образования:</a:t>
            </a:r>
            <a:r>
              <a:rPr lang="ru-RU" sz="18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1800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Организовать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взаимодействие общеобразовательных организаций, методических служб, организаций дополнительного образования, педагогических университетов и других заинтересованных организаций в целях поддержания высокого качества образования в особых условиях реализации образовательного процесса. </a:t>
            </a:r>
            <a:endPara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Обеспечить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проведение регионального и заключительного этапов всероссийской олимпиады школьников в очной форме с соблюдением санитарно-эпидемиологических требований в условиях профилактики и распространения новой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коронавирусной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инфекции, используя опыт проведения единого государственного экзамена в 2020 году, в тесном контакте с территориальными органами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Роспотребнадзора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Обеспечить проведение государственной итоговой аттестации по образовательным программам основного общего и среднего общего образования в соответствии с особенностями проведения и расписанием, утвержденными совместными приказами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Минпросвещения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России и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Рособрнадзора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 учетом требований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Роспотребнадзора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используя опыт проведения единого государственного экзамена в 2020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году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710688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3805" y="163079"/>
            <a:ext cx="11749644" cy="435133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2.6. Организовать работу по обеспечению психологического сопровождения обучающихся, а также педагогических работников и специалистов системы образования с целью сохранения физического и психического здоровья в условиях реализации образовательного процесса с использованием дистанционных образовательных технологий. </a:t>
            </a:r>
            <a:endParaRPr lang="ru-RU" sz="16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16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sz="1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Организациям дополнительного профессионального образования субъектов Российской Федерации (институтам повышения квалификации работников образования, институтам развития образования): </a:t>
            </a:r>
          </a:p>
          <a:p>
            <a:pPr marL="0" indent="0">
              <a:buNone/>
            </a:pP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3.1. Обеспечить адресное методическое сопровождение реализации основных и дополнительных общеобразовательных программ, реализуемых школами с низкими образовательными результатами (по результатам ВПР). </a:t>
            </a:r>
          </a:p>
          <a:p>
            <a:pPr marL="0" indent="0">
              <a:buNone/>
            </a:pP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3.2. Обеспечить методическое сопровождение деятельности педагогов по подготовке выпускников 9 и 11 классов к государственной итоговой аттестации, в том числе посредством использования ресурсов информационных сервисов </a:t>
            </a: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регионального телевидения. </a:t>
            </a:r>
          </a:p>
          <a:p>
            <a:pPr marL="0" indent="0">
              <a:buNone/>
            </a:pPr>
            <a:r>
              <a:rPr lang="ru-RU" sz="1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Органам исполнительной власти субъектов Российской Федерации, осуществляющим государственное управление в сфере образования, организациям дополнительного профессионального образования субъектов Российской Федерации, общеобразовательным организациям, организациям дополнительного образования детей: </a:t>
            </a:r>
          </a:p>
          <a:p>
            <a:pPr marL="0" indent="0">
              <a:buNone/>
            </a:pP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4.1. Активизировать проведение информационно-разъяснительной работы со всеми участниками образовательных отношений (персонал, родители (законные представители), обучающиеся: </a:t>
            </a: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 мерах сохранения здоровья, о мерах профилактики и снижения рисков распространения новой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коронавирусной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инфекции; </a:t>
            </a: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 возможных формах обучения, возможности реализации образовательных программ с использованием дистанционных образовательных технологий; </a:t>
            </a: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 имеющихся информационных ресурсах в поддержку образовательного процесса. </a:t>
            </a:r>
            <a:endParaRPr lang="ru-RU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623192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2811" y="2310304"/>
            <a:ext cx="11348258" cy="1325563"/>
          </a:xfrm>
        </p:spPr>
        <p:txBody>
          <a:bodyPr>
            <a:noAutofit/>
          </a:bodyPr>
          <a:lstStyle/>
          <a:p>
            <a:pPr algn="ctr"/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  <a:hlinkClick r:id="rId3" action="ppaction://hlinkfile"/>
              </a:rPr>
              <a:t>Рекомендации</a:t>
            </a:r>
            <a:b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  <a:hlinkClick r:id="rId3" action="ppaction://hlinkfile"/>
              </a:rPr>
            </a:b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  <a:hlinkClick r:id="rId3" action="ppaction://hlinkfile"/>
              </a:rPr>
              <a:t>по созданию условий для повышения мотивации участников 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3" action="ppaction://hlinkfile"/>
              </a:rPr>
              <a:t>образовательных отношений 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  <a:hlinkClick r:id="rId3" action="ppaction://hlinkfile"/>
              </a:rPr>
              <a:t>посредством реализации дополнительных образовательных</a:t>
            </a:r>
            <a:b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  <a:hlinkClick r:id="rId3" action="ppaction://hlinkfile"/>
              </a:rPr>
            </a:b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  <a:hlinkClick r:id="rId3" action="ppaction://hlinkfile"/>
              </a:rPr>
              <a:t>программ различных направленностей и организации внеурочной</a:t>
            </a:r>
            <a:b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  <a:hlinkClick r:id="rId3" action="ppaction://hlinkfile"/>
              </a:rPr>
            </a:b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  <a:hlinkClick r:id="rId3" action="ppaction://hlinkfile"/>
              </a:rPr>
              <a:t>деятельности во втором полугодии 2020 - 2021 учебного года</a:t>
            </a:r>
            <a:b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  <a:hlinkClick r:id="rId3" action="ppaction://hlinkfile"/>
              </a:rPr>
            </a:b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83969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72440" y="2075006"/>
            <a:ext cx="10515600" cy="4351338"/>
          </a:xfrm>
        </p:spPr>
        <p:txBody>
          <a:bodyPr/>
          <a:lstStyle/>
          <a:p>
            <a:pPr marL="0" indent="0" algn="ctr">
              <a:buNone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  <a:hlinkClick r:id="rId3" action="ppaction://hlinkfile"/>
              </a:rPr>
              <a:t>Рекомендации</a:t>
            </a:r>
            <a:b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  <a:hlinkClick r:id="rId3" action="ppaction://hlinkfile"/>
              </a:rPr>
            </a:b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  <a:hlinkClick r:id="rId3" action="ppaction://hlinkfile"/>
              </a:rPr>
              <a:t>по организации психолого-педагогического</a:t>
            </a:r>
            <a:b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  <a:hlinkClick r:id="rId3" action="ppaction://hlinkfile"/>
              </a:rPr>
            </a:b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  <a:hlinkClick r:id="rId3" action="ppaction://hlinkfile"/>
              </a:rPr>
              <a:t>сопровождения участников образовательных отношений</a:t>
            </a:r>
            <a:b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  <a:hlinkClick r:id="rId3" action="ppaction://hlinkfile"/>
              </a:rPr>
            </a:b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  <a:hlinkClick r:id="rId3" action="ppaction://hlinkfile"/>
              </a:rPr>
              <a:t>во втором полугодии 2020 - 2021 учебного года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501863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46</TotalTime>
  <Words>685</Words>
  <Application>Microsoft Office PowerPoint</Application>
  <PresentationFormat>Произвольный</PresentationFormat>
  <Paragraphs>32</Paragraphs>
  <Slides>6</Slides>
  <Notes>3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Тема Office</vt:lpstr>
      <vt:lpstr>  РЕКОМЕНДАЦИИ  по особенностям организации образовательного процесса во втором полугодии  2020/21 учебного года в условиях профилактики и предотвращения распространения новой коронавирусной инфекции в организациях, реализующих основные и дополнительные общеобразовательные программы   (письмо Министерства просвещения Российской Федерации от 25.01.2021 № ТВ-92/03 «О направлении рекомендаций)</vt:lpstr>
      <vt:lpstr>Презентация PowerPoint</vt:lpstr>
      <vt:lpstr>Презентация PowerPoint</vt:lpstr>
      <vt:lpstr>Презентация PowerPoint</vt:lpstr>
      <vt:lpstr>Рекомендации по созданию условий для повышения мотивации участников образовательных отношений посредством реализации дополнительных образовательных программ различных направленностей и организации внеурочной деятельности во втором полугодии 2020 - 2021 учебного года </vt:lpstr>
      <vt:lpstr>Презентация PowerPoint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РЕКОМЕНДАЦИИ  по особенностям организации образовательного процесса во втором полугодии 2020/21 учебного года в условиях профилактики и предотвращения распространения новой коронавирусной инфекции в организациях, реализующих основные и дополнительные общеобразовательные программы  (Письмо Министерства просвещения Российской Федерации от 25.01.2021 № ТВ-92/03 «О направлении рекомендаций)</dc:title>
  <dc:creator>home</dc:creator>
  <cp:lastModifiedBy>Лариса Хакимовна Раимбакиева</cp:lastModifiedBy>
  <cp:revision>12</cp:revision>
  <dcterms:created xsi:type="dcterms:W3CDTF">2021-03-10T15:52:09Z</dcterms:created>
  <dcterms:modified xsi:type="dcterms:W3CDTF">2021-03-17T05:09:00Z</dcterms:modified>
</cp:coreProperties>
</file>