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  <p:sldMasterId id="2147483708" r:id="rId2"/>
  </p:sldMasterIdLst>
  <p:notesMasterIdLst>
    <p:notesMasterId r:id="rId18"/>
  </p:notesMasterIdLst>
  <p:sldIdLst>
    <p:sldId id="292" r:id="rId3"/>
    <p:sldId id="341" r:id="rId4"/>
    <p:sldId id="342" r:id="rId5"/>
    <p:sldId id="323" r:id="rId6"/>
    <p:sldId id="346" r:id="rId7"/>
    <p:sldId id="357" r:id="rId8"/>
    <p:sldId id="339" r:id="rId9"/>
    <p:sldId id="324" r:id="rId10"/>
    <p:sldId id="344" r:id="rId11"/>
    <p:sldId id="345" r:id="rId12"/>
    <p:sldId id="325" r:id="rId13"/>
    <p:sldId id="326" r:id="rId14"/>
    <p:sldId id="327" r:id="rId15"/>
    <p:sldId id="328" r:id="rId16"/>
    <p:sldId id="358" r:id="rId1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="" xmlns:p14="http://schemas.microsoft.com/office/powerpoint/2010/main">
        <p14:section name="Раздел по умолчанию" id="{02C07602-C62E-427B-B9C4-20DFE540A286}">
          <p14:sldIdLst>
            <p14:sldId id="289"/>
            <p14:sldId id="349"/>
            <p14:sldId id="350"/>
            <p14:sldId id="351"/>
            <p14:sldId id="293"/>
            <p14:sldId id="294"/>
            <p14:sldId id="352"/>
            <p14:sldId id="354"/>
            <p14:sldId id="309"/>
            <p14:sldId id="299"/>
            <p14:sldId id="353"/>
            <p14:sldId id="355"/>
            <p14:sldId id="317"/>
            <p14:sldId id="356"/>
            <p14:sldId id="291"/>
            <p14:sldId id="292"/>
            <p14:sldId id="341"/>
            <p14:sldId id="342"/>
            <p14:sldId id="323"/>
            <p14:sldId id="346"/>
            <p14:sldId id="357"/>
            <p14:sldId id="339"/>
            <p14:sldId id="324"/>
            <p14:sldId id="344"/>
            <p14:sldId id="345"/>
            <p14:sldId id="325"/>
            <p14:sldId id="326"/>
            <p14:sldId id="327"/>
            <p14:sldId id="328"/>
            <p14:sldId id="358"/>
          </p14:sldIdLst>
        </p14:section>
        <p14:section name="Раздел без заголовка" id="{3AD27BC3-CA21-4271-A49C-F7137E72DBCE}">
          <p14:sldIdLst/>
        </p14:section>
      </p14:sectionLst>
    </p:ex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E2F2F4"/>
    <a:srgbClr val="FFFFCC"/>
    <a:srgbClr val="FFCCCC"/>
    <a:srgbClr val="FFFF99"/>
    <a:srgbClr val="FF9999"/>
    <a:srgbClr val="FFCC99"/>
    <a:srgbClr val="FF7C80"/>
    <a:srgbClr val="FF99CC"/>
    <a:srgbClr val="FF6699"/>
    <a:srgbClr val="FFCC00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3157" autoAdjust="0"/>
  </p:normalViewPr>
  <p:slideViewPr>
    <p:cSldViewPr snapToGrid="0">
      <p:cViewPr varScale="1">
        <p:scale>
          <a:sx n="99" d="100"/>
          <a:sy n="99" d="100"/>
        </p:scale>
        <p:origin x="-132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44" d="100"/>
          <a:sy n="44" d="100"/>
        </p:scale>
        <p:origin x="-2034" y="-114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1" Type="http://schemas.openxmlformats.org/officeDocument/2006/relationships/theme" Target="theme/them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F1E8F67-0361-49A3-8759-7006E2D0E24B}" type="datetimeFigureOut">
              <a:rPr lang="ru-RU" smtClean="0"/>
              <a:pPr/>
              <a:t>25.11.2022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F5C3358-0711-4782-B327-20C25D65058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2538671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3FDEA1-3F8F-4C1B-9CD4-B56A567DA36E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25.11.2022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37F77-C661-4978-B924-566018C0AE6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9841511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3FDEA1-3F8F-4C1B-9CD4-B56A567DA36E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25.11.2022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37F77-C661-4978-B924-566018C0AE6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8740149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365125"/>
            <a:ext cx="1971675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2" y="365125"/>
            <a:ext cx="5800725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3FDEA1-3F8F-4C1B-9CD4-B56A567DA36E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25.11.2022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37F77-C661-4978-B924-566018C0AE6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60140346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3FDEA1-3F8F-4C1B-9CD4-B56A567DA36E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25.11.2022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37F77-C661-4978-B924-566018C0AE6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6309363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3FDEA1-3F8F-4C1B-9CD4-B56A567DA36E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25.11.2022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37F77-C661-4978-B924-566018C0AE6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49678041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47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76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3FDEA1-3F8F-4C1B-9CD4-B56A567DA36E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25.11.2022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37F77-C661-4978-B924-566018C0AE6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56232949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3FDEA1-3F8F-4C1B-9CD4-B56A567DA36E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25.11.2022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37F77-C661-4978-B924-566018C0AE6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56361846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9"/>
            <a:ext cx="78867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2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2" y="2505075"/>
            <a:ext cx="3887391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3FDEA1-3F8F-4C1B-9CD4-B56A567DA36E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25.11.2022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37F77-C661-4978-B924-566018C0AE6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99171163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3FDEA1-3F8F-4C1B-9CD4-B56A567DA36E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25.11.2022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37F77-C661-4978-B924-566018C0AE6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38026289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3FDEA1-3F8F-4C1B-9CD4-B56A567DA36E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25.11.2022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37F77-C661-4978-B924-566018C0AE6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57460144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30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3FDEA1-3F8F-4C1B-9CD4-B56A567DA36E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25.11.2022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37F77-C661-4978-B924-566018C0AE6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41140546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3FDEA1-3F8F-4C1B-9CD4-B56A567DA36E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25.11.2022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37F77-C661-4978-B924-566018C0AE6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22404523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30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3FDEA1-3F8F-4C1B-9CD4-B56A567DA36E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25.11.2022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37F77-C661-4978-B924-566018C0AE6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44487498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3FDEA1-3F8F-4C1B-9CD4-B56A567DA36E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25.11.2022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37F77-C661-4978-B924-566018C0AE6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4340059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365125"/>
            <a:ext cx="1971675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2" y="365125"/>
            <a:ext cx="5800725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3FDEA1-3F8F-4C1B-9CD4-B56A567DA36E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25.11.2022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37F77-C661-4978-B924-566018C0AE6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118669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47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76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3FDEA1-3F8F-4C1B-9CD4-B56A567DA36E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25.11.2022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37F77-C661-4978-B924-566018C0AE6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7792539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3FDEA1-3F8F-4C1B-9CD4-B56A567DA36E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25.11.2022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37F77-C661-4978-B924-566018C0AE6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9403086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9"/>
            <a:ext cx="78867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2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2" y="2505075"/>
            <a:ext cx="3887391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3FDEA1-3F8F-4C1B-9CD4-B56A567DA36E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25.11.2022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37F77-C661-4978-B924-566018C0AE6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0794869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3FDEA1-3F8F-4C1B-9CD4-B56A567DA36E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25.11.2022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37F77-C661-4978-B924-566018C0AE6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9359236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3FDEA1-3F8F-4C1B-9CD4-B56A567DA36E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25.11.2022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37F77-C661-4978-B924-566018C0AE6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2867106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30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3FDEA1-3F8F-4C1B-9CD4-B56A567DA36E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25.11.2022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37F77-C661-4978-B924-566018C0AE6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3935495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30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3FDEA1-3F8F-4C1B-9CD4-B56A567DA36E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25.11.2022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37F77-C661-4978-B924-566018C0AE6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0258485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 l="-3000" r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9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6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3FDEA1-3F8F-4C1B-9CD4-B56A567DA36E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25.11.2022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63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6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137F77-C661-4978-B924-566018C0AE6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4749919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9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6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3FDEA1-3F8F-4C1B-9CD4-B56A567DA36E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25.11.2022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63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6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137F77-C661-4978-B924-566018C0AE6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8129294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4637" y="815930"/>
            <a:ext cx="6882062" cy="5361037"/>
          </a:xfrm>
        </p:spPr>
        <p:txBody>
          <a:bodyPr>
            <a:normAutofit lnSpcReduction="10000"/>
          </a:bodyPr>
          <a:lstStyle/>
          <a:p>
            <a:pPr marL="0" indent="0" algn="ctr">
              <a:lnSpc>
                <a:spcPct val="150000"/>
              </a:lnSpc>
              <a:buNone/>
            </a:pPr>
            <a:r>
              <a:rPr lang="ru-RU" sz="36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Актуальные вопросы подготовки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ru-RU" sz="36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 итоговому сочинению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ru-RU" sz="36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2022 </a:t>
            </a:r>
            <a:r>
              <a:rPr lang="ru-RU" sz="36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году</a:t>
            </a:r>
          </a:p>
          <a:p>
            <a:pPr marL="0" indent="0" algn="r">
              <a:lnSpc>
                <a:spcPct val="150000"/>
              </a:lnSpc>
              <a:buNone/>
            </a:pPr>
            <a:r>
              <a:rPr lang="ru-RU" sz="2600" b="1" dirty="0" err="1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Гуменюк</a:t>
            </a:r>
            <a:r>
              <a:rPr lang="ru-RU" sz="26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И.И., </a:t>
            </a:r>
          </a:p>
          <a:p>
            <a:pPr marL="0" indent="0" algn="r">
              <a:lnSpc>
                <a:spcPct val="150000"/>
              </a:lnSpc>
              <a:buNone/>
            </a:pPr>
            <a:r>
              <a:rPr lang="ru-RU" sz="26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учитель русского языка и литературы МБОУ лицея № 1 </a:t>
            </a:r>
            <a:endParaRPr lang="ru-RU" sz="26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06749454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A1447FBF-96AC-4486-9B18-6CD028E297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330" y="4045225"/>
            <a:ext cx="8869375" cy="1590261"/>
          </a:xfrm>
        </p:spPr>
        <p:txBody>
          <a:bodyPr>
            <a:noAutofit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</a:p>
          <a:p>
            <a:pPr marL="0" indent="0" algn="just">
              <a:lnSpc>
                <a:spcPct val="150000"/>
              </a:lnSpc>
              <a:buNone/>
            </a:pP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50000"/>
              </a:lnSpc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3907241461"/>
              </p:ext>
            </p:extLst>
          </p:nvPr>
        </p:nvGraphicFramePr>
        <p:xfrm>
          <a:off x="109330" y="359087"/>
          <a:ext cx="8706678" cy="633034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407841">
                  <a:extLst>
                    <a:ext uri="{9D8B030D-6E8A-4147-A177-3AD203B41FA5}">
                      <a16:colId xmlns="" xmlns:a16="http://schemas.microsoft.com/office/drawing/2014/main" val="2894960916"/>
                    </a:ext>
                  </a:extLst>
                </a:gridCol>
                <a:gridCol w="5298837">
                  <a:extLst>
                    <a:ext uri="{9D8B030D-6E8A-4147-A177-3AD203B41FA5}">
                      <a16:colId xmlns="" xmlns:a16="http://schemas.microsoft.com/office/drawing/2014/main" val="3026354717"/>
                    </a:ext>
                  </a:extLst>
                </a:gridCol>
              </a:tblGrid>
              <a:tr h="966038">
                <a:tc>
                  <a:txBody>
                    <a:bodyPr/>
                    <a:lstStyle/>
                    <a:p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ru-RU" sz="28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Тема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1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Как</a:t>
                      </a:r>
                      <a:r>
                        <a:rPr lang="ru-RU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книга</a:t>
                      </a:r>
                      <a:r>
                        <a:rPr lang="ru-RU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может помочь человеку понять свой внутренний мир?</a:t>
                      </a:r>
                    </a:p>
                    <a:p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653487816"/>
                  </a:ext>
                </a:extLst>
              </a:tr>
              <a:tr h="1880264">
                <a:tc>
                  <a:txBody>
                    <a:bodyPr/>
                    <a:lstStyle/>
                    <a:p>
                      <a:endParaRPr lang="ru-RU" dirty="0"/>
                    </a:p>
                    <a:p>
                      <a:r>
                        <a:rPr lang="ru-RU" sz="28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 Тезис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>
                          <a:solidFill>
                            <a:srgbClr val="0070C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 мой взгляд</a:t>
                      </a:r>
                      <a:r>
                        <a:rPr lang="ru-RU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ru-RU" sz="2000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литература</a:t>
                      </a:r>
                      <a:r>
                        <a:rPr lang="ru-RU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— </a:t>
                      </a:r>
                      <a:r>
                        <a:rPr lang="ru-RU" sz="2000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важнейший источник самообразования</a:t>
                      </a:r>
                      <a:r>
                        <a:rPr lang="ru-RU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потому что во время чтения </a:t>
                      </a:r>
                      <a:r>
                        <a:rPr lang="ru-RU" sz="2000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человек возвышается духовно</a:t>
                      </a:r>
                      <a:r>
                        <a:rPr lang="ru-RU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становясь сильной личностью.</a:t>
                      </a:r>
                    </a:p>
                    <a:p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754150878"/>
                  </a:ext>
                </a:extLst>
              </a:tr>
              <a:tr h="3425686"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                       </a:t>
                      </a:r>
                      <a:r>
                        <a:rPr lang="ru-RU" sz="28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Микровывод</a:t>
                      </a:r>
                    </a:p>
                    <a:p>
                      <a:pPr algn="ctr"/>
                      <a:endParaRPr lang="ru-RU" sz="2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ru-RU" sz="2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ru-RU" sz="2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ru-RU" sz="28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Вывод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…. </a:t>
                      </a:r>
                      <a:r>
                        <a:rPr lang="ru-RU" sz="2000" dirty="0">
                          <a:solidFill>
                            <a:srgbClr val="0070C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Автор считает</a:t>
                      </a:r>
                      <a:r>
                        <a:rPr lang="ru-RU" sz="2000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что </a:t>
                      </a:r>
                      <a:r>
                        <a:rPr lang="ru-RU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чтение </a:t>
                      </a:r>
                      <a:r>
                        <a:rPr lang="ru-RU" sz="2000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способствует росту личности</a:t>
                      </a:r>
                      <a:r>
                        <a:rPr lang="ru-RU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развитию человечности, бережному отношению  к природе и к окружающим людям.</a:t>
                      </a:r>
                    </a:p>
                    <a:p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ru-RU" sz="2000" dirty="0">
                          <a:solidFill>
                            <a:schemeClr val="accent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Таким образом</a:t>
                      </a:r>
                      <a:r>
                        <a:rPr lang="ru-RU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ru-RU" sz="2000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книги</a:t>
                      </a:r>
                      <a:r>
                        <a:rPr lang="ru-RU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— важнейший </a:t>
                      </a:r>
                      <a:r>
                        <a:rPr lang="ru-RU" sz="2000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источник</a:t>
                      </a:r>
                      <a:r>
                        <a:rPr lang="ru-RU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нравственного </a:t>
                      </a:r>
                      <a:r>
                        <a:rPr lang="ru-RU" sz="2000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просвещения и формирования личности.</a:t>
                      </a:r>
                    </a:p>
                    <a:p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320066790"/>
                  </a:ext>
                </a:extLst>
              </a:tr>
            </a:tbl>
          </a:graphicData>
        </a:graphic>
      </p:graphicFrame>
      <p:cxnSp>
        <p:nvCxnSpPr>
          <p:cNvPr id="6" name="Прямая соединительная линия 5"/>
          <p:cNvCxnSpPr/>
          <p:nvPr/>
        </p:nvCxnSpPr>
        <p:spPr>
          <a:xfrm>
            <a:off x="109330" y="4721087"/>
            <a:ext cx="8666922" cy="1987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="" xmlns:p14="http://schemas.microsoft.com/office/powerpoint/2010/main" val="374233320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234177"/>
            <a:ext cx="7886700" cy="847492"/>
          </a:xfrm>
        </p:spPr>
        <p:txBody>
          <a:bodyPr>
            <a:normAutofit/>
          </a:bodyPr>
          <a:lstStyle/>
          <a:p>
            <a:pPr algn="ctr"/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Основная часть</a:t>
            </a:r>
            <a:endParaRPr lang="ru-RU" sz="3200" dirty="0">
              <a:solidFill>
                <a:srgbClr val="00206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4969" y="1103972"/>
            <a:ext cx="8809462" cy="5352584"/>
          </a:xfrm>
        </p:spPr>
        <p:txBody>
          <a:bodyPr>
            <a:normAutofit/>
          </a:bodyPr>
          <a:lstStyle/>
          <a:p>
            <a:pPr lvl="0" algn="just"/>
            <a:r>
              <a:rPr lang="ru-RU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обращение к произведению </a:t>
            </a:r>
          </a:p>
          <a:p>
            <a:pPr marL="0" lvl="0" indent="0" algn="just">
              <a:buNone/>
            </a:pPr>
            <a:r>
              <a:rPr lang="ru-RU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u="sng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указаны автор, название</a:t>
            </a:r>
            <a:r>
              <a:rPr lang="ru-RU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 lvl="0" algn="just">
              <a:lnSpc>
                <a:spcPct val="150000"/>
              </a:lnSpc>
            </a:pPr>
            <a:r>
              <a:rPr lang="ru-RU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содержание, связанное с темой сочинения </a:t>
            </a:r>
          </a:p>
          <a:p>
            <a:pPr marL="0" lvl="0" indent="0" algn="just">
              <a:lnSpc>
                <a:spcPct val="150000"/>
              </a:lnSpc>
              <a:buNone/>
            </a:pP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(</a:t>
            </a:r>
            <a:r>
              <a:rPr lang="ru-RU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работаем с ключевыми слова темы!</a:t>
            </a: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ru-RU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lvl="0">
              <a:lnSpc>
                <a:spcPct val="150000"/>
              </a:lnSpc>
            </a:pPr>
            <a:r>
              <a:rPr lang="ru-RU" u="sng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конкретные примеры  из произведения</a:t>
            </a:r>
            <a:r>
              <a:rPr lang="ru-RU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иллюстрирующие сформулированный тезис   </a:t>
            </a:r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произведение – эпизод - герой</a:t>
            </a:r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104407999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660786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основной части</a:t>
            </a: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3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6479" y="802891"/>
            <a:ext cx="8619892" cy="5843239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Эта тема рассматривается  во многих произведениях русской </a:t>
            </a:r>
          </a:p>
          <a:p>
            <a:pPr marL="0" indent="0">
              <a:buNone/>
            </a:pPr>
            <a:r>
              <a:rPr lang="ru-RU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(мировой, современной, …) литературы….</a:t>
            </a:r>
          </a:p>
          <a:p>
            <a:endParaRPr lang="ru-RU" sz="8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Так, в произведении …автор описывает ....</a:t>
            </a:r>
          </a:p>
          <a:p>
            <a:endParaRPr lang="ru-RU" sz="8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Так,  в произведении…показан….</a:t>
            </a:r>
          </a:p>
          <a:p>
            <a:pPr marL="0" indent="0">
              <a:buNone/>
            </a:pPr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7200" b="1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перехода от одной мысли к другой  </a:t>
            </a:r>
            <a:r>
              <a:rPr lang="ru-RU" sz="7200" b="1" i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необходима  связка</a:t>
            </a:r>
          </a:p>
          <a:p>
            <a:endParaRPr lang="ru-RU" sz="72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произведении… тоже/также показан…</a:t>
            </a:r>
          </a:p>
          <a:p>
            <a:endParaRPr lang="ru-RU" sz="8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Примеры подобного поведения можно увидеть в…</a:t>
            </a:r>
          </a:p>
          <a:p>
            <a:endParaRPr lang="ru-RU" sz="8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Подобным образом ведет себя герой(героиня) романа….</a:t>
            </a:r>
          </a:p>
          <a:p>
            <a:pPr>
              <a:lnSpc>
                <a:spcPct val="170000"/>
              </a:lnSpc>
            </a:pPr>
            <a:r>
              <a:rPr lang="ru-RU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Похожая ситуация описана в произведении…</a:t>
            </a:r>
            <a:endParaRPr lang="ru-RU" sz="72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4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86847676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34539" y="365129"/>
            <a:ext cx="8508379" cy="469759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Пример-аргумент состоит  из 3 элементов</a:t>
            </a:r>
            <a:endParaRPr lang="ru-RU" sz="3000" dirty="0">
              <a:solidFill>
                <a:srgbClr val="00206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18661" y="745435"/>
            <a:ext cx="8601954" cy="5833787"/>
          </a:xfrm>
        </p:spPr>
        <p:txBody>
          <a:bodyPr>
            <a:noAutofit/>
          </a:bodyPr>
          <a:lstStyle/>
          <a:p>
            <a:pPr algn="just">
              <a:lnSpc>
                <a:spcPct val="150000"/>
              </a:lnSpc>
            </a:pPr>
            <a:r>
              <a:rPr lang="ru-RU" sz="2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Обращение к литературному произведению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(называем автора и произведение, его жанр (если не знаем, то пишем — «произведение», чтобы избежать фактических ошибок).</a:t>
            </a:r>
          </a:p>
          <a:p>
            <a:pPr algn="just">
              <a:lnSpc>
                <a:spcPct val="150000"/>
              </a:lnSpc>
            </a:pPr>
            <a:r>
              <a:rPr lang="ru-RU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Его интерпретация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(обращаемся к </a:t>
            </a:r>
            <a:r>
              <a:rPr lang="ru-RU" sz="24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сюжету произведения или конкретному эпизоду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характеризуем героя(-ев),  несколько раз упомянув автора, используя речевые клише:  </a:t>
            </a:r>
            <a:endParaRPr lang="en-US" sz="2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50000"/>
              </a:lnSpc>
              <a:buNone/>
            </a:pP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ru-RU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автор повествует», «автор описывает», 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ru-RU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«писатель рассуждает»,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«писатель показывает», «автор считает».</a:t>
            </a:r>
          </a:p>
          <a:p>
            <a:pPr algn="just">
              <a:lnSpc>
                <a:spcPct val="150000"/>
              </a:lnSpc>
            </a:pPr>
            <a:r>
              <a:rPr lang="ru-RU" sz="2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Микровывод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(он завершает только одну из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микротем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 не всё сочинение в целом; нужен для логичности и связности текста.</a:t>
            </a:r>
          </a:p>
        </p:txBody>
      </p:sp>
    </p:spTree>
    <p:extLst>
      <p:ext uri="{BB962C8B-B14F-4D97-AF65-F5344CB8AC3E}">
        <p14:creationId xmlns="" xmlns:p14="http://schemas.microsoft.com/office/powerpoint/2010/main" val="268249579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Интерпретация произведения </a:t>
            </a:r>
            <a:b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или его фрагмента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8422" y="1416204"/>
            <a:ext cx="5096107" cy="5163016"/>
          </a:xfrm>
        </p:spPr>
        <p:txBody>
          <a:bodyPr>
            <a:normAutofit fontScale="92500" lnSpcReduction="10000"/>
          </a:bodyPr>
          <a:lstStyle/>
          <a:p>
            <a:pPr lvl="0">
              <a:lnSpc>
                <a:spcPct val="120000"/>
              </a:lnSpc>
            </a:pPr>
            <a:r>
              <a:rPr lang="ru-RU" sz="2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Автор повествует о…</a:t>
            </a:r>
          </a:p>
          <a:p>
            <a:pPr lvl="0">
              <a:lnSpc>
                <a:spcPct val="120000"/>
              </a:lnSpc>
            </a:pPr>
            <a:r>
              <a:rPr lang="ru-RU" sz="2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Автор описывает…</a:t>
            </a:r>
          </a:p>
          <a:p>
            <a:pPr lvl="0">
              <a:lnSpc>
                <a:spcPct val="120000"/>
              </a:lnSpc>
            </a:pPr>
            <a:r>
              <a:rPr lang="ru-RU" sz="2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Писатель размышляет о…</a:t>
            </a:r>
          </a:p>
          <a:p>
            <a:pPr lvl="0">
              <a:lnSpc>
                <a:spcPct val="120000"/>
              </a:lnSpc>
            </a:pPr>
            <a:r>
              <a:rPr lang="ru-RU" sz="2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Писатель обращает наше внимание на…</a:t>
            </a:r>
          </a:p>
          <a:p>
            <a:pPr lvl="0">
              <a:lnSpc>
                <a:spcPct val="120000"/>
              </a:lnSpc>
            </a:pPr>
            <a:r>
              <a:rPr lang="ru-RU" sz="2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Этот поступок героя говорит о ...</a:t>
            </a:r>
          </a:p>
          <a:p>
            <a:pPr lvl="0">
              <a:lnSpc>
                <a:spcPct val="120000"/>
              </a:lnSpc>
            </a:pPr>
            <a:r>
              <a:rPr lang="ru-RU" sz="2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Автор показывает, к каким последствиям привело...</a:t>
            </a:r>
          </a:p>
          <a:p>
            <a:pPr lvl="0">
              <a:lnSpc>
                <a:spcPct val="120000"/>
              </a:lnSpc>
            </a:pPr>
            <a:r>
              <a:rPr lang="ru-RU" sz="2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Этому герою/поступку автор противопоставляет...</a:t>
            </a:r>
          </a:p>
          <a:p>
            <a:pPr marL="0" indent="0">
              <a:buNone/>
            </a:pP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5553309" y="3111195"/>
            <a:ext cx="3345365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ru-RU" sz="2000" b="1" u="sng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Микровывод:</a:t>
            </a:r>
          </a:p>
          <a:p>
            <a:pPr>
              <a:lnSpc>
                <a:spcPct val="150000"/>
              </a:lnSpc>
            </a:pPr>
            <a:r>
              <a:rPr lang="ru-RU" sz="20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Писатель считает, что…</a:t>
            </a:r>
          </a:p>
          <a:p>
            <a:pPr>
              <a:lnSpc>
                <a:spcPct val="150000"/>
              </a:lnSpc>
            </a:pPr>
            <a:r>
              <a:rPr lang="ru-RU" sz="20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Автор подчеркивает…</a:t>
            </a:r>
          </a:p>
          <a:p>
            <a:pPr>
              <a:lnSpc>
                <a:spcPct val="150000"/>
              </a:lnSpc>
            </a:pPr>
            <a:r>
              <a:rPr lang="ru-RU" sz="20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Автор акцентирует внимание на том, что…</a:t>
            </a:r>
          </a:p>
          <a:p>
            <a:pPr>
              <a:lnSpc>
                <a:spcPct val="150000"/>
              </a:lnSpc>
            </a:pPr>
            <a:r>
              <a:rPr lang="ru-RU" sz="20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мнению автора, …</a:t>
            </a:r>
          </a:p>
          <a:p>
            <a:endParaRPr lang="ru-RU" sz="2000" i="1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51776859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49" y="365129"/>
            <a:ext cx="8191793" cy="732151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Чтение какой книги потребовало </a:t>
            </a:r>
            <a:b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 Вас душевной работы?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2543" y="1097280"/>
            <a:ext cx="8806374" cy="5760720"/>
          </a:xfrm>
        </p:spPr>
        <p:txBody>
          <a:bodyPr>
            <a:normAutofit fontScale="85000" lnSpcReduction="10000"/>
          </a:bodyPr>
          <a:lstStyle/>
          <a:p>
            <a:pPr marL="0" indent="0" algn="just">
              <a:buNone/>
            </a:pPr>
            <a:r>
              <a:rPr lang="ru-RU" dirty="0"/>
              <a:t>	</a:t>
            </a:r>
            <a:r>
              <a:rPr lang="ru-RU" sz="1900" dirty="0"/>
              <a:t> 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Книга может вызывать разные эмоции у читателя в зависимости от содержания: полное спокойствие, искреннюю радость или молчаливую печаль. Например, произведения о войне чаще всего заставляют испытывать гордость за страну, пробуждают чувство патриотизма. Знакомясь с ними, человек прикладывает усилия, чтобы полностью понять, какие качества были присущи участникам описанных событий. </a:t>
            </a:r>
          </a:p>
          <a:p>
            <a:pPr marL="0" indent="0" algn="just">
              <a:buNone/>
            </a:pP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На мой взгляд, чтение книг о Великой Отечественной войне потребовало от меня душевной работы, потому что в них рассказывается о жизни людей, которые, проявляя героизм, защищали Родину.</a:t>
            </a:r>
          </a:p>
          <a:p>
            <a:pPr marL="0" indent="0" algn="just">
              <a:buNone/>
            </a:pP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Многие писатели посвящают свои произведения событиям того тяжёлого времени. С. Алексеевич в книге «У войны не женское лицо»  рассказывает о судьбах тех, кто воевал, чтобы сберечь мир будущим поколениям. В собранных ею воспоминаниях повествуется о том, насколько тяжело было всем в эти трудное время. «Конечно, война – это не женское дело», но эти «обыкновенные девушки» были нужны там, на фронте. Они готовы к подвигу, даже не представляя, что такое армия. Героини отмечали: «Вся эта военная премудрость не давалась сразу». Тяжело было привыкнуть им к жёсткой дисциплине, постоянным бомбёжкам, раненым и убитым: «Когда посмотришь на войну нашими … глазами, так она страшнее страшного…». Справляясь с многочисленными трудностями, девушки работали в госпиталях, спасая жизни, шли в бой, давая отпор врагу. Автор обращает внимание на то, что подвиг женщин-бойцов невозможно ничем измерить, нельзя забыть. Прочитав произведения С. Алексеевич, видишь, насколько были сильны духом люди, которые выполняли долг перед Отечеством, несмотря на страх.</a:t>
            </a:r>
          </a:p>
          <a:p>
            <a:pPr marL="0" indent="0" algn="just">
              <a:buNone/>
            </a:pP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Таким образом, чтение книг о Великой Отечественной войне требует от человека некоторых усилий, однако помогает ему узнать многое о том тяжёлом времени. Более того, с помощью этих произведений он может «увидеть» жизнь разных людей, которые сплотились ради победы. Хочется верить, что благодаря этому не будет забыт подвиг советского народа. </a:t>
            </a:r>
          </a:p>
          <a:p>
            <a:pPr marL="0" indent="0" algn="just">
              <a:buNone/>
            </a:pP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</a:p>
          <a:p>
            <a:pPr marL="0" indent="0" algn="just">
              <a:buNone/>
            </a:pPr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38158934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365130"/>
            <a:ext cx="7886700" cy="705388"/>
          </a:xfrm>
        </p:spPr>
        <p:txBody>
          <a:bodyPr/>
          <a:lstStyle/>
          <a:p>
            <a:pPr algn="ctr"/>
            <a:r>
              <a:rPr lang="ru-RU" sz="40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Типичные ошибки</a:t>
            </a:r>
            <a:endParaRPr lang="ru-RU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301083" y="1059366"/>
            <a:ext cx="8541833" cy="5452945"/>
          </a:xfrm>
        </p:spPr>
        <p:txBody>
          <a:bodyPr>
            <a:noAutofit/>
          </a:bodyPr>
          <a:lstStyle/>
          <a:p>
            <a:pPr marL="0" lvl="0" indent="0" algn="just" defTabSz="457200" fontAlgn="base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rgbClr val="5FC7BC"/>
              </a:buClr>
              <a:buNone/>
            </a:pPr>
            <a:r>
              <a:rPr lang="ru-RU" sz="20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Отсутствие связок между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содержательными частями сочинения: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вступлением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заключением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основной частью сочинения и заключением.</a:t>
            </a:r>
          </a:p>
          <a:p>
            <a:pPr marL="0" lvl="0" indent="0" algn="just" defTabSz="457200" fontAlgn="base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rgbClr val="5FC7BC"/>
              </a:buClr>
              <a:buNone/>
            </a:pPr>
            <a:r>
              <a:rPr lang="ru-RU" sz="20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Пропорциональность частей сочинения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 Вступление и заключение в совокупности должны составлять не более 1/3 всего сочинения. Основная часть – 2/3.</a:t>
            </a:r>
          </a:p>
          <a:p>
            <a:pPr marL="0" lvl="0" indent="0" algn="just" defTabSz="457200" fontAlgn="base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rgbClr val="5FC7BC"/>
              </a:buClr>
              <a:buNone/>
            </a:pPr>
            <a:r>
              <a:rPr lang="ru-RU" sz="20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Неумение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строго </a:t>
            </a:r>
            <a:r>
              <a:rPr lang="ru-RU" sz="20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следовать теме сочинения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ходе рассуждения(тема №528).</a:t>
            </a:r>
          </a:p>
          <a:p>
            <a:pPr marL="0" lvl="0" indent="0" algn="just" defTabSz="457200" fontAlgn="base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rgbClr val="5FC7BC"/>
              </a:buClr>
              <a:buNone/>
            </a:pPr>
            <a:r>
              <a:rPr lang="ru-RU" sz="20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Неумение композиционно выстраивать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свое сочинение в соответствии с темой и основной мыслью.  </a:t>
            </a:r>
          </a:p>
          <a:p>
            <a:pPr marL="0" lvl="0" indent="0" algn="just" defTabSz="457200" fontAlgn="base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rgbClr val="5FC7BC"/>
              </a:buClr>
              <a:buNone/>
            </a:pPr>
            <a:r>
              <a:rPr lang="ru-RU" sz="20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Большое количество лишней информации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 вступлении и заключении, однако </a:t>
            </a:r>
            <a:r>
              <a:rPr lang="ru-RU" sz="20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слишком короткое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необоснованное заключение – это </a:t>
            </a:r>
            <a:r>
              <a:rPr lang="ru-RU" sz="20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тоже плохо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lvl="0" indent="0" algn="just" defTabSz="457200" fontAlgn="base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rgbClr val="5FC7BC"/>
              </a:buClr>
              <a:buNone/>
            </a:pPr>
            <a:r>
              <a:rPr lang="ru-RU" sz="20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Отсутствие заключения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являются </a:t>
            </a:r>
            <a:r>
              <a:rPr lang="ru-RU" sz="20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серьезной логической ошибкой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Заключение должно содержательно соответствовать  вступлению / теме / основному тексту сочинения. </a:t>
            </a:r>
          </a:p>
          <a:p>
            <a:pPr marL="0" indent="0" algn="just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</a:t>
            </a:r>
            <a:r>
              <a:rPr lang="ru-RU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КРИТЕРИЙ № 3</a:t>
            </a:r>
          </a:p>
        </p:txBody>
      </p:sp>
    </p:spTree>
    <p:extLst>
      <p:ext uri="{BB962C8B-B14F-4D97-AF65-F5344CB8AC3E}">
        <p14:creationId xmlns="" xmlns:p14="http://schemas.microsoft.com/office/powerpoint/2010/main" val="23050934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628650" y="365129"/>
            <a:ext cx="7886700" cy="917261"/>
          </a:xfrm>
        </p:spPr>
        <p:txBody>
          <a:bodyPr/>
          <a:lstStyle/>
          <a:p>
            <a:pPr algn="ctr"/>
            <a:r>
              <a:rPr lang="ru-RU" sz="4000" b="1" dirty="0">
                <a:solidFill>
                  <a:srgbClr val="5B9BD5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Типичные ошибки</a:t>
            </a:r>
            <a:endParaRPr lang="ru-RU" dirty="0"/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>
          <a:xfrm>
            <a:off x="278780" y="1170878"/>
            <a:ext cx="8508381" cy="5441795"/>
          </a:xfrm>
        </p:spPr>
        <p:txBody>
          <a:bodyPr>
            <a:normAutofit/>
          </a:bodyPr>
          <a:lstStyle/>
          <a:p>
            <a:pPr marL="0" lvl="0" indent="0" algn="just" defTabSz="457200" fontAlgn="base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rgbClr val="5FC7BC"/>
              </a:buClr>
              <a:buNone/>
            </a:pP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Отсутствие во вступлении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формулировки ключевого 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тезиса,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который нужно  доказать.</a:t>
            </a:r>
          </a:p>
          <a:p>
            <a:pPr marL="0" lvl="0" indent="0" algn="just" defTabSz="457200" fontAlgn="base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rgbClr val="5FC7BC"/>
              </a:buClr>
              <a:buNone/>
            </a:pP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Нечеткое формулирование тезисов, 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затрудняющее их встраивание в логическую структуру сочинения.</a:t>
            </a:r>
          </a:p>
          <a:p>
            <a:pPr marL="0" lvl="0" indent="0" algn="just" defTabSz="457200" fontAlgn="base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rgbClr val="5FC7BC"/>
              </a:buClr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Если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тезисов несколько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то не должно быть противоречия между ними, сформулированными в разных частях сочинения.</a:t>
            </a:r>
          </a:p>
          <a:p>
            <a:pPr marL="0" lvl="0" indent="0" algn="just" defTabSz="457200" fontAlgn="base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rgbClr val="5FC7BC"/>
              </a:buClr>
              <a:buNone/>
            </a:pP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Слабые аргументы.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Являются таковыми, если не доказывают, неубедительно или поверхностно  подтверждают тезис.</a:t>
            </a:r>
          </a:p>
          <a:p>
            <a:pPr marL="0" lvl="0" indent="0" algn="just" defTabSz="457200" fontAlgn="base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rgbClr val="5FC7BC"/>
              </a:buClr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Частое нарушение  логической последовательности в примерах (по времени написания произведений: 19 век           20 век/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А.Пушкин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Л. Толстой</a:t>
            </a:r>
          </a:p>
          <a:p>
            <a:pPr marL="0" indent="0" algn="just" defTabSz="457200" fontAlgn="base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rgbClr val="5FC7BC"/>
              </a:buClr>
              <a:buNone/>
            </a:pP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Необоснованные повторы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одних и тех же мыслей.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 algn="just" defTabSz="457200" fontAlgn="base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rgbClr val="5FC7BC"/>
              </a:buClr>
              <a:buNone/>
            </a:pP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Неумение оперировать абстрактными понятиями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(трусость, счастье и др.)</a:t>
            </a:r>
          </a:p>
          <a:p>
            <a:pPr marL="0" lvl="0" indent="0" algn="just" defTabSz="457200" fontAlgn="base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rgbClr val="5FC7BC"/>
              </a:buClr>
              <a:buNone/>
            </a:pP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Ошибки в делении текста на абзацы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и даже полное отсутствие абзацев. </a:t>
            </a:r>
          </a:p>
          <a:p>
            <a:pPr marL="0" indent="0">
              <a:buNone/>
            </a:pPr>
            <a:endParaRPr lang="ru-RU" dirty="0"/>
          </a:p>
        </p:txBody>
      </p:sp>
      <p:cxnSp>
        <p:nvCxnSpPr>
          <p:cNvPr id="3" name="Прямая со стрелкой 2"/>
          <p:cNvCxnSpPr/>
          <p:nvPr/>
        </p:nvCxnSpPr>
        <p:spPr>
          <a:xfrm>
            <a:off x="3826565" y="4194313"/>
            <a:ext cx="487017" cy="994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 стрелкой 7"/>
          <p:cNvCxnSpPr/>
          <p:nvPr/>
        </p:nvCxnSpPr>
        <p:spPr>
          <a:xfrm>
            <a:off x="6351105" y="4204253"/>
            <a:ext cx="546652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="" xmlns:p14="http://schemas.microsoft.com/office/powerpoint/2010/main" val="21619077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6478" y="365129"/>
            <a:ext cx="8887521" cy="1325563"/>
          </a:xfrm>
        </p:spPr>
        <p:txBody>
          <a:bodyPr>
            <a:noAutofit/>
          </a:bodyPr>
          <a:lstStyle/>
          <a:p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Структура итогового сочинения- рассуждения</a:t>
            </a:r>
            <a:b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3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79143" y="1260091"/>
            <a:ext cx="8586439" cy="4916875"/>
          </a:xfrm>
        </p:spPr>
        <p:txBody>
          <a:bodyPr>
            <a:normAutofit fontScale="77500" lnSpcReduction="20000"/>
          </a:bodyPr>
          <a:lstStyle/>
          <a:p>
            <a:pPr marL="0" lvl="0" indent="0">
              <a:buNone/>
            </a:pPr>
            <a:r>
              <a:rPr lang="ru-RU" sz="3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Вступление</a:t>
            </a:r>
          </a:p>
          <a:p>
            <a:pPr marL="0" lvl="0" indent="0">
              <a:buNone/>
            </a:pPr>
            <a:endParaRPr lang="ru-RU" sz="3000" b="1" dirty="0">
              <a:solidFill>
                <a:srgbClr val="4472C4">
                  <a:lumMod val="50000"/>
                </a:srgb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buNone/>
            </a:pPr>
            <a:r>
              <a:rPr lang="ru-RU" sz="3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Тезис</a:t>
            </a:r>
            <a:r>
              <a:rPr lang="ru-RU" sz="36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lvl="0" indent="0">
              <a:buNone/>
            </a:pPr>
            <a:r>
              <a:rPr lang="ru-RU" sz="3000" b="1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Основная мысль сочинения, которую нужно аргументированно доказывать</a:t>
            </a:r>
          </a:p>
          <a:p>
            <a:pPr marL="0" lvl="0" indent="0">
              <a:buNone/>
            </a:pPr>
            <a:r>
              <a:rPr lang="ru-RU" sz="3000" b="1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Формулировка тезиса зависит от темы сочинения</a:t>
            </a:r>
          </a:p>
          <a:p>
            <a:pPr marL="0" lvl="0" indent="0">
              <a:buNone/>
            </a:pPr>
            <a:endParaRPr lang="ru-RU" sz="3000" i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buNone/>
            </a:pPr>
            <a:r>
              <a:rPr lang="en-US" sz="3000" b="1" dirty="0">
                <a:solidFill>
                  <a:srgbClr val="4472C4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Основная часть </a:t>
            </a:r>
            <a:endParaRPr lang="ru-RU" sz="36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buNone/>
            </a:pPr>
            <a:r>
              <a:rPr lang="ru-RU" sz="3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en-US" sz="3000" b="1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ru-RU" sz="3000" b="1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им</a:t>
            </a:r>
            <a:r>
              <a:rPr lang="en-US" sz="3000" b="1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ep</a:t>
            </a:r>
            <a:r>
              <a:rPr lang="ru-RU" sz="3000" b="1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ы (из 1 или </a:t>
            </a:r>
            <a:r>
              <a:rPr lang="ru-RU" sz="3000" b="1" i="1" u="sng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  произведений</a:t>
            </a:r>
            <a:r>
              <a:rPr lang="en-US" sz="30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0" lvl="0" indent="0">
              <a:buNone/>
            </a:pPr>
            <a:endParaRPr lang="ru-RU" sz="30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buNone/>
            </a:pPr>
            <a:r>
              <a:rPr lang="en-US" sz="3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Вывод</a:t>
            </a:r>
          </a:p>
          <a:p>
            <a:pPr marL="0" lvl="0" indent="0">
              <a:buNone/>
            </a:pPr>
            <a:endParaRPr lang="ru-RU" sz="30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buNone/>
            </a:pPr>
            <a:r>
              <a:rPr lang="ru-RU" sz="3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Таким образом,…</a:t>
            </a:r>
          </a:p>
          <a:p>
            <a:pPr lvl="8"/>
            <a:endParaRPr lang="ru-RU" sz="3000" dirty="0"/>
          </a:p>
        </p:txBody>
      </p:sp>
    </p:spTree>
    <p:extLst>
      <p:ext uri="{BB962C8B-B14F-4D97-AF65-F5344CB8AC3E}">
        <p14:creationId xmlns="" xmlns:p14="http://schemas.microsoft.com/office/powerpoint/2010/main" val="9291709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0A7E06CB-6199-4CE4-851C-545AB4DBB944}"/>
              </a:ext>
            </a:extLst>
          </p:cNvPr>
          <p:cNvSpPr txBox="1"/>
          <p:nvPr/>
        </p:nvSpPr>
        <p:spPr>
          <a:xfrm>
            <a:off x="432580" y="312234"/>
            <a:ext cx="8430065" cy="429348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defTabSz="685800">
              <a:defRPr/>
            </a:pPr>
            <a:r>
              <a:rPr lang="ru-RU" sz="21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Существует несколько видов тем</a:t>
            </a:r>
          </a:p>
          <a:p>
            <a:pPr defTabSz="685800">
              <a:defRPr/>
            </a:pP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Тема – понятие</a:t>
            </a:r>
          </a:p>
          <a:p>
            <a:pPr defTabSz="685800">
              <a:defRPr/>
            </a:pPr>
            <a:endParaRPr lang="ru-RU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defTabSz="685800">
              <a:defRPr/>
            </a:pPr>
            <a:r>
              <a:rPr lang="ru-RU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Роль книг в жизни человека.</a:t>
            </a:r>
          </a:p>
          <a:p>
            <a:pPr defTabSz="685800">
              <a:defRPr/>
            </a:pPr>
            <a:endParaRPr lang="ru-RU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defRPr/>
            </a:pP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Тема – вопрос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Формулирование вопросом – самый популярный вид темы</a:t>
            </a:r>
            <a:endParaRPr lang="ru-RU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defTabSz="685800">
              <a:defRPr/>
            </a:pPr>
            <a:endParaRPr lang="ru-RU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defTabSz="685800">
              <a:defRPr/>
            </a:pPr>
            <a:r>
              <a:rPr lang="ru-RU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Почему конфликт отцов и детей неизбежен?</a:t>
            </a:r>
            <a:endParaRPr lang="ru-RU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defTabSz="685800">
              <a:defRPr/>
            </a:pPr>
            <a:r>
              <a:rPr lang="ru-RU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Согласны ли вы с высказыванием А.П. Чехова: "Наука – самое прекрасное и нужное в жизни человека"?</a:t>
            </a:r>
          </a:p>
          <a:p>
            <a:pPr defTabSz="685800">
              <a:defRPr/>
            </a:pPr>
            <a:endParaRPr lang="ru-RU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defTabSz="685800">
              <a:defRPr/>
            </a:pP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Тема – осмысление цитаты</a:t>
            </a:r>
          </a:p>
          <a:p>
            <a:pPr defTabSz="685800">
              <a:defRPr/>
            </a:pPr>
            <a:r>
              <a:rPr lang="ru-RU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Как вы понимаете высказывание: "Неуважение к предкам есть первый признак безнравственности"?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47D2274B-2130-4028-ACA2-D75DC59CCB90}"/>
              </a:ext>
            </a:extLst>
          </p:cNvPr>
          <p:cNvSpPr txBox="1"/>
          <p:nvPr/>
        </p:nvSpPr>
        <p:spPr>
          <a:xfrm>
            <a:off x="566529" y="4194313"/>
            <a:ext cx="8296117" cy="21698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 defTabSz="685800">
              <a:lnSpc>
                <a:spcPct val="150000"/>
              </a:lnSpc>
              <a:defRPr/>
            </a:pPr>
            <a:r>
              <a:rPr lang="ru-RU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</a:p>
          <a:p>
            <a:pPr algn="just" defTabSz="685800">
              <a:lnSpc>
                <a:spcPct val="150000"/>
              </a:lnSpc>
              <a:defRPr/>
            </a:pPr>
            <a:r>
              <a:rPr lang="ru-RU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ru-RU" i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Лао</a:t>
            </a:r>
            <a:r>
              <a:rPr lang="ru-RU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Цзы говорил: «Кто умер, но не забыт, тот бессмертен». Я согласна с этим высказыванием, потому что бессмертен тот, кого помнят люди. При жизни человек мог совершить подвиги, сделать невозможное в жизни, написать какое-нибудь интересное произведение о том, что сделал.</a:t>
            </a:r>
          </a:p>
        </p:txBody>
      </p:sp>
    </p:spTree>
    <p:extLst>
      <p:ext uri="{BB962C8B-B14F-4D97-AF65-F5344CB8AC3E}">
        <p14:creationId xmlns="" xmlns:p14="http://schemas.microsoft.com/office/powerpoint/2010/main" val="42787943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DF1E32CC-9C57-404D-8FB4-F43BB79E6A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8174" y="526774"/>
            <a:ext cx="8617226" cy="4963199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ru-RU" b="0" i="0" dirty="0">
                <a:solidFill>
                  <a:srgbClr val="262626"/>
                </a:solidFill>
                <a:effectLst/>
                <a:latin typeface="-apple-system"/>
              </a:rPr>
              <a:t> </a:t>
            </a:r>
            <a:r>
              <a:rPr lang="ru-RU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Подмена одного понятия другим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ru-RU" sz="3600" dirty="0">
                <a:solidFill>
                  <a:srgbClr val="26262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Например, тема звучала так: «Что важнее в дружбе: получать или отдавать?", а учащиеся написали сочинение о </a:t>
            </a:r>
            <a:r>
              <a:rPr lang="ru-RU" sz="36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ДРУЖБЕ </a:t>
            </a:r>
            <a:r>
              <a:rPr lang="ru-RU" sz="3600" dirty="0">
                <a:solidFill>
                  <a:srgbClr val="26262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целом.</a:t>
            </a:r>
            <a:endParaRPr lang="ru-RU" sz="3600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50000"/>
              </a:lnSpc>
              <a:buNone/>
            </a:pPr>
            <a:r>
              <a:rPr lang="ru-RU" sz="36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Все бы ничего, но в теме не спрашивали о ДРУЖБЕ</a:t>
            </a:r>
          </a:p>
        </p:txBody>
      </p:sp>
    </p:spTree>
    <p:extLst>
      <p:ext uri="{BB962C8B-B14F-4D97-AF65-F5344CB8AC3E}">
        <p14:creationId xmlns="" xmlns:p14="http://schemas.microsoft.com/office/powerpoint/2010/main" val="4825021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2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КАК СФОРМУЛИРОВАТЬ ТЕЗИС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01083" y="1360450"/>
            <a:ext cx="8608741" cy="5196468"/>
          </a:xfrm>
        </p:spPr>
        <p:txBody>
          <a:bodyPr>
            <a:normAutofit fontScale="25000" lnSpcReduction="20000"/>
          </a:bodyPr>
          <a:lstStyle/>
          <a:p>
            <a:pPr marL="0" lvl="0" indent="0" algn="ctr" fontAlgn="base">
              <a:lnSpc>
                <a:spcPct val="100000"/>
              </a:lnSpc>
              <a:spcBef>
                <a:spcPct val="20000"/>
              </a:spcBef>
              <a:buNone/>
            </a:pPr>
            <a:r>
              <a:rPr lang="ru-RU" sz="7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Формулировка тезиса зависит от </a:t>
            </a:r>
            <a:r>
              <a:rPr lang="ru-RU" sz="7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ТЕМЫ сочинения</a:t>
            </a:r>
            <a:endParaRPr lang="en-US" sz="7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just" fontAlgn="base">
              <a:lnSpc>
                <a:spcPct val="100000"/>
              </a:lnSpc>
              <a:spcBef>
                <a:spcPct val="20000"/>
              </a:spcBef>
              <a:buNone/>
            </a:pPr>
            <a:endParaRPr lang="ru-RU" sz="7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 fontAlgn="base">
              <a:lnSpc>
                <a:spcPct val="100000"/>
              </a:lnSpc>
              <a:spcBef>
                <a:spcPct val="20000"/>
              </a:spcBef>
            </a:pPr>
            <a:r>
              <a:rPr lang="ru-RU" sz="9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Если тема сочинения дана в виде </a:t>
            </a:r>
            <a:r>
              <a:rPr lang="ru-RU" sz="9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вопроса</a:t>
            </a:r>
            <a:r>
              <a:rPr lang="ru-RU" sz="9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то тезис – это </a:t>
            </a:r>
            <a:r>
              <a:rPr lang="ru-RU" sz="9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ответ на вопрос</a:t>
            </a:r>
            <a:endParaRPr lang="en-US" sz="9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just" fontAlgn="base">
              <a:lnSpc>
                <a:spcPct val="100000"/>
              </a:lnSpc>
              <a:spcBef>
                <a:spcPct val="20000"/>
              </a:spcBef>
              <a:buNone/>
            </a:pPr>
            <a:endParaRPr lang="ru-RU" sz="9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 fontAlgn="base">
              <a:lnSpc>
                <a:spcPct val="100000"/>
              </a:lnSpc>
              <a:spcBef>
                <a:spcPct val="20000"/>
              </a:spcBef>
            </a:pPr>
            <a:r>
              <a:rPr lang="ru-RU" sz="9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Если тема сформулирована в виде </a:t>
            </a:r>
            <a:r>
              <a:rPr lang="ru-RU" sz="9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метафорического высказывания</a:t>
            </a:r>
            <a:r>
              <a:rPr lang="ru-RU" sz="9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то тезис – </a:t>
            </a:r>
            <a:r>
              <a:rPr lang="ru-RU" sz="9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это расшифровка высказывания </a:t>
            </a:r>
            <a:endParaRPr lang="en-US" sz="9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 fontAlgn="base">
              <a:lnSpc>
                <a:spcPct val="100000"/>
              </a:lnSpc>
              <a:spcBef>
                <a:spcPct val="20000"/>
              </a:spcBef>
            </a:pPr>
            <a:endParaRPr lang="ru-RU" sz="9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 fontAlgn="base">
              <a:lnSpc>
                <a:spcPct val="100000"/>
              </a:lnSpc>
              <a:spcBef>
                <a:spcPct val="20000"/>
              </a:spcBef>
            </a:pPr>
            <a:r>
              <a:rPr lang="ru-RU" sz="9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Если тема сформулирована в виде цитаты, которую не нужно расшифровывать, то </a:t>
            </a:r>
            <a:r>
              <a:rPr lang="ru-RU" sz="9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необходимо пересказать мысль своими словами, расширить ее, распространить</a:t>
            </a:r>
            <a:endParaRPr lang="ru-RU" sz="9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00000"/>
              </a:lnSpc>
              <a:spcBef>
                <a:spcPct val="20000"/>
              </a:spcBef>
              <a:buNone/>
            </a:pPr>
            <a:r>
              <a:rPr lang="ru-RU" sz="9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9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9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9800" dirty="0"/>
          </a:p>
        </p:txBody>
      </p:sp>
    </p:spTree>
    <p:extLst>
      <p:ext uri="{BB962C8B-B14F-4D97-AF65-F5344CB8AC3E}">
        <p14:creationId xmlns="" xmlns:p14="http://schemas.microsoft.com/office/powerpoint/2010/main" val="36298691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5261" y="245328"/>
            <a:ext cx="7980091" cy="1070516"/>
          </a:xfrm>
        </p:spPr>
        <p:txBody>
          <a:bodyPr>
            <a:normAutofit/>
          </a:bodyPr>
          <a:lstStyle/>
          <a:p>
            <a:pPr algn="ctr"/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Тезис</a:t>
            </a:r>
            <a:endParaRPr lang="ru-RU" sz="3200" dirty="0">
              <a:solidFill>
                <a:srgbClr val="00206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67990" y="1037067"/>
            <a:ext cx="8147360" cy="2018371"/>
          </a:xfrm>
        </p:spPr>
        <p:txBody>
          <a:bodyPr>
            <a:normAutofit fontScale="85000" lnSpcReduction="20000"/>
          </a:bodyPr>
          <a:lstStyle/>
          <a:p>
            <a:pPr marL="0" lvl="0" indent="0">
              <a:lnSpc>
                <a:spcPct val="100000"/>
              </a:lnSpc>
              <a:buNone/>
            </a:pPr>
            <a:r>
              <a:rPr lang="ru-RU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Тезис - кратко сформулированные основные мысли по теме сочинения</a:t>
            </a:r>
          </a:p>
          <a:p>
            <a:pPr lvl="0">
              <a:lnSpc>
                <a:spcPct val="100000"/>
              </a:lnSpc>
            </a:pPr>
            <a:r>
              <a:rPr lang="ru-RU" b="1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Конечно,…/действительно,…</a:t>
            </a:r>
          </a:p>
          <a:p>
            <a:pPr lvl="0">
              <a:lnSpc>
                <a:spcPct val="100000"/>
              </a:lnSpc>
            </a:pPr>
            <a:r>
              <a:rPr lang="ru-RU" b="1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Безусловно,…</a:t>
            </a:r>
          </a:p>
          <a:p>
            <a:pPr lvl="0" algn="just">
              <a:lnSpc>
                <a:spcPct val="100000"/>
              </a:lnSpc>
            </a:pPr>
            <a:r>
              <a:rPr lang="ru-RU" b="1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мой взгляд,…</a:t>
            </a:r>
          </a:p>
          <a:p>
            <a:pPr marL="0" lvl="0" indent="0">
              <a:lnSpc>
                <a:spcPct val="100000"/>
              </a:lnSpc>
              <a:buNone/>
            </a:pPr>
            <a:endParaRPr lang="ru-RU" i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lnSpc>
                <a:spcPct val="100000"/>
              </a:lnSpc>
            </a:pPr>
            <a:endParaRPr lang="ru-RU" i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1979468202"/>
              </p:ext>
            </p:extLst>
          </p:nvPr>
        </p:nvGraphicFramePr>
        <p:xfrm>
          <a:off x="144967" y="3144441"/>
          <a:ext cx="8898672" cy="351283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767315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5131357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581320"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Тема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Тезис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2931516">
                <a:tc>
                  <a:txBody>
                    <a:bodyPr/>
                    <a:lstStyle/>
                    <a:p>
                      <a:r>
                        <a:rPr lang="ru-RU" sz="2800" dirty="0">
                          <a:solidFill>
                            <a:srgbClr val="0070C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Чтение</a:t>
                      </a:r>
                      <a:r>
                        <a:rPr lang="ru-RU" sz="28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800" baseline="0" dirty="0">
                          <a:solidFill>
                            <a:srgbClr val="0070C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какой книги </a:t>
                      </a:r>
                      <a:r>
                        <a:rPr lang="ru-RU" sz="28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потребовало от Вас душевной работы?</a:t>
                      </a:r>
                      <a:endParaRPr lang="ru-RU"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</a:t>
                      </a:r>
                      <a:r>
                        <a:rPr lang="ru-RU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 мой взгляд, именно </a:t>
                      </a:r>
                      <a:r>
                        <a:rPr lang="ru-RU" sz="2400" dirty="0">
                          <a:solidFill>
                            <a:srgbClr val="0070C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чтение книг о Великой Отечественной войне </a:t>
                      </a:r>
                      <a:r>
                        <a:rPr lang="ru-RU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 оставляет человека равнодушным, потому что в них рассказывается </a:t>
                      </a:r>
                    </a:p>
                    <a:p>
                      <a:pPr algn="just"/>
                      <a:r>
                        <a:rPr lang="ru-RU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 жизни людей, которые, проявляя мужество и смелость, защищали Родину.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10755447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29080847-738B-4353-9D6E-429FE5771F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5688" y="479502"/>
            <a:ext cx="8609469" cy="5772211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70000"/>
              </a:lnSpc>
              <a:buNone/>
            </a:pPr>
            <a:r>
              <a:rPr lang="ru-RU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Тезис – ответ на  вопрос по теме</a:t>
            </a:r>
          </a:p>
          <a:p>
            <a:pPr marL="0" indent="0" algn="ctr">
              <a:lnSpc>
                <a:spcPct val="170000"/>
              </a:lnSpc>
              <a:buNone/>
            </a:pPr>
            <a:endParaRPr lang="ru-RU" sz="51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70000"/>
              </a:lnSpc>
              <a:buNone/>
            </a:pPr>
            <a:r>
              <a:rPr lang="ru-RU" sz="28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ru-RU" dirty="0"/>
          </a:p>
          <a:p>
            <a:pPr marL="0" indent="0">
              <a:lnSpc>
                <a:spcPct val="170000"/>
              </a:lnSpc>
              <a:buNone/>
            </a:pP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.</a:t>
            </a:r>
          </a:p>
          <a:p>
            <a:pPr marL="0" indent="0">
              <a:lnSpc>
                <a:spcPct val="170000"/>
              </a:lnSpc>
              <a:buNone/>
            </a:pPr>
            <a:endParaRPr lang="ru-RU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1575652410"/>
              </p:ext>
            </p:extLst>
          </p:nvPr>
        </p:nvGraphicFramePr>
        <p:xfrm>
          <a:off x="345684" y="1600200"/>
          <a:ext cx="8609472" cy="4572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304736">
                  <a:extLst>
                    <a:ext uri="{9D8B030D-6E8A-4147-A177-3AD203B41FA5}">
                      <a16:colId xmlns="" xmlns:a16="http://schemas.microsoft.com/office/drawing/2014/main" val="4204758113"/>
                    </a:ext>
                  </a:extLst>
                </a:gridCol>
                <a:gridCol w="4304736">
                  <a:extLst>
                    <a:ext uri="{9D8B030D-6E8A-4147-A177-3AD203B41FA5}">
                      <a16:colId xmlns="" xmlns:a16="http://schemas.microsoft.com/office/drawing/2014/main" val="776052788"/>
                    </a:ext>
                  </a:extLst>
                </a:gridCol>
              </a:tblGrid>
              <a:tr h="1062067">
                <a:tc>
                  <a:txBody>
                    <a:bodyPr/>
                    <a:lstStyle/>
                    <a:p>
                      <a:pPr algn="just"/>
                      <a:r>
                        <a:rPr lang="ru-RU" sz="2400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Чему</a:t>
                      </a:r>
                      <a:r>
                        <a:rPr lang="ru-RU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учит читателя классическая литература? </a:t>
                      </a:r>
                    </a:p>
                    <a:p>
                      <a:pPr algn="just"/>
                      <a:endParaRPr lang="ru-RU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Может ли </a:t>
                      </a:r>
                      <a:r>
                        <a:rPr lang="ru-RU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книга помочь разобраться в себе?</a:t>
                      </a:r>
                    </a:p>
                    <a:p>
                      <a:endParaRPr lang="ru-RU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646801956"/>
                  </a:ext>
                </a:extLst>
              </a:tr>
              <a:tr h="2655168">
                <a:tc>
                  <a:txBody>
                    <a:bodyPr/>
                    <a:lstStyle/>
                    <a:p>
                      <a:pPr algn="just"/>
                      <a:r>
                        <a:rPr lang="ru-RU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Действительно,</a:t>
                      </a:r>
                      <a:r>
                        <a:rPr lang="ru-RU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читая классическую литературу, </a:t>
                      </a:r>
                      <a:r>
                        <a:rPr lang="ru-RU" sz="2400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можно узнать </a:t>
                      </a:r>
                      <a:r>
                        <a:rPr lang="ru-RU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 отношениях, основанных на взаимном доверии, привязанности, общности интересов, которые  помогают поддержать человека на выбранном пути. </a:t>
                      </a:r>
                    </a:p>
                    <a:p>
                      <a:pPr algn="just"/>
                      <a:endParaRPr lang="ru-RU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Безусловно</a:t>
                      </a:r>
                      <a:r>
                        <a:rPr lang="ru-RU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книги незаменимы и будут иметь ценность всегда, </a:t>
                      </a:r>
                      <a:r>
                        <a:rPr lang="ru-RU" sz="2400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потому что </a:t>
                      </a:r>
                      <a:r>
                        <a:rPr lang="ru-RU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они смогут помочь разобраться в трудных жизненных ситуациях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4435947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2398042095"/>
      </p:ext>
    </p:extLst>
  </p:cSld>
  <p:clrMapOvr>
    <a:masterClrMapping/>
  </p:clrMapOvr>
</p:sld>
</file>

<file path=ppt/theme/theme1.xml><?xml version="1.0" encoding="utf-8"?>
<a:theme xmlns:a="http://schemas.openxmlformats.org/drawingml/2006/main" name="1_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1759</TotalTime>
  <Words>550</Words>
  <Application>Microsoft Office PowerPoint</Application>
  <PresentationFormat>Экран (4:3)</PresentationFormat>
  <Paragraphs>145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2</vt:i4>
      </vt:variant>
      <vt:variant>
        <vt:lpstr>Заголовки слайдов</vt:lpstr>
      </vt:variant>
      <vt:variant>
        <vt:i4>15</vt:i4>
      </vt:variant>
    </vt:vector>
  </HeadingPairs>
  <TitlesOfParts>
    <vt:vector size="17" baseType="lpstr">
      <vt:lpstr>1_Тема Office</vt:lpstr>
      <vt:lpstr>Тема Office</vt:lpstr>
      <vt:lpstr>Слайд 1</vt:lpstr>
      <vt:lpstr>Типичные ошибки</vt:lpstr>
      <vt:lpstr>Типичные ошибки</vt:lpstr>
      <vt:lpstr>Структура итогового сочинения- рассуждения </vt:lpstr>
      <vt:lpstr>Слайд 5</vt:lpstr>
      <vt:lpstr>Слайд 6</vt:lpstr>
      <vt:lpstr>КАК СФОРМУЛИРОВАТЬ ТЕЗИС</vt:lpstr>
      <vt:lpstr>Тезис</vt:lpstr>
      <vt:lpstr>Слайд 9</vt:lpstr>
      <vt:lpstr>Слайд 10</vt:lpstr>
      <vt:lpstr>     Основная часть</vt:lpstr>
      <vt:lpstr>В основной части </vt:lpstr>
      <vt:lpstr>Пример-аргумент состоит  из 3 элементов</vt:lpstr>
      <vt:lpstr>Интерпретация произведения  или его фрагмента</vt:lpstr>
      <vt:lpstr>Чтение какой книги потребовало  от Вас душевной работы?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Алёна Б</dc:creator>
  <cp:lastModifiedBy>Home</cp:lastModifiedBy>
  <cp:revision>158</cp:revision>
  <dcterms:created xsi:type="dcterms:W3CDTF">2019-08-16T06:39:20Z</dcterms:created>
  <dcterms:modified xsi:type="dcterms:W3CDTF">2022-11-25T15:21:51Z</dcterms:modified>
</cp:coreProperties>
</file>