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69" r:id="rId2"/>
    <p:sldId id="257" r:id="rId3"/>
    <p:sldId id="258" r:id="rId4"/>
    <p:sldId id="259" r:id="rId5"/>
    <p:sldId id="260" r:id="rId6"/>
    <p:sldId id="271" r:id="rId7"/>
    <p:sldId id="272" r:id="rId8"/>
    <p:sldId id="273" r:id="rId9"/>
    <p:sldId id="274" r:id="rId10"/>
    <p:sldId id="275" r:id="rId11"/>
    <p:sldId id="276" r:id="rId12"/>
    <p:sldId id="278" r:id="rId13"/>
    <p:sldId id="279" r:id="rId14"/>
    <p:sldId id="280" r:id="rId15"/>
    <p:sldId id="281" r:id="rId16"/>
    <p:sldId id="261" r:id="rId17"/>
    <p:sldId id="263" r:id="rId18"/>
    <p:sldId id="264" r:id="rId19"/>
    <p:sldId id="265" r:id="rId20"/>
    <p:sldId id="266" r:id="rId21"/>
    <p:sldId id="282" r:id="rId22"/>
    <p:sldId id="283" r:id="rId23"/>
    <p:sldId id="267" r:id="rId24"/>
    <p:sldId id="268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88960308532862"/>
          <c:y val="2.3719921003359921E-2"/>
          <c:w val="0.82128341100219615"/>
          <c:h val="0.886427659083331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Лист1!$B$3</c:f>
              <c:strCache>
                <c:ptCount val="1"/>
                <c:pt idx="0">
                  <c:v>ВШУ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trendline>
            <c:trendlineType val="log"/>
            <c:dispRSqr val="0"/>
            <c:dispEq val="0"/>
          </c:trendline>
          <c:cat>
            <c:strRef>
              <c:f>Лист1!$A$4:$A$6</c:f>
              <c:strCache>
                <c:ptCount val="3"/>
                <c:pt idx="0">
                  <c:v>2012-2013</c:v>
                </c:pt>
                <c:pt idx="1">
                  <c:v>2013-2014</c:v>
                </c:pt>
                <c:pt idx="2">
                  <c:v>2014-2015</c:v>
                </c:pt>
              </c:strCache>
            </c:strRef>
          </c:cat>
          <c:val>
            <c:numRef>
              <c:f>Лист1!$B$4:$B$6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Лист1!$C$3</c:f>
              <c:strCache>
                <c:ptCount val="1"/>
                <c:pt idx="0">
                  <c:v>ВШК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trendline>
            <c:trendlineType val="log"/>
            <c:dispRSqr val="0"/>
            <c:dispEq val="0"/>
          </c:trendline>
          <c:cat>
            <c:strRef>
              <c:f>Лист1!$A$4:$A$6</c:f>
              <c:strCache>
                <c:ptCount val="3"/>
                <c:pt idx="0">
                  <c:v>2012-2013</c:v>
                </c:pt>
                <c:pt idx="1">
                  <c:v>2013-2014</c:v>
                </c:pt>
                <c:pt idx="2">
                  <c:v>2014-2015</c:v>
                </c:pt>
              </c:strCache>
            </c:strRef>
          </c:cat>
          <c:val>
            <c:numRef>
              <c:f>Лист1!$C$4:$C$6</c:f>
              <c:numCache>
                <c:formatCode>General</c:formatCode>
                <c:ptCount val="3"/>
                <c:pt idx="0">
                  <c:v>10</c:v>
                </c:pt>
                <c:pt idx="1">
                  <c:v>5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556288"/>
        <c:axId val="28570368"/>
      </c:barChart>
      <c:catAx>
        <c:axId val="28556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8570368"/>
        <c:crosses val="autoZero"/>
        <c:auto val="1"/>
        <c:lblAlgn val="ctr"/>
        <c:lblOffset val="100"/>
        <c:noMultiLvlLbl val="0"/>
      </c:catAx>
      <c:valAx>
        <c:axId val="2857036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994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ru-RU"/>
                  <a:t>чел.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28556288"/>
        <c:crosses val="autoZero"/>
        <c:crossBetween val="between"/>
      </c:valAx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предметные результаты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2012-2013</c:v>
                </c:pt>
                <c:pt idx="1">
                  <c:v>2013-2014</c:v>
                </c:pt>
                <c:pt idx="2">
                  <c:v>2014-2015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6.7</c:v>
                </c:pt>
                <c:pt idx="1">
                  <c:v>7.2</c:v>
                </c:pt>
                <c:pt idx="2">
                  <c:v>8.4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метапредметные результаты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2012-2013</c:v>
                </c:pt>
                <c:pt idx="1">
                  <c:v>2013-2014</c:v>
                </c:pt>
                <c:pt idx="2">
                  <c:v>2014-2015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7.2</c:v>
                </c:pt>
                <c:pt idx="1">
                  <c:v>7.4</c:v>
                </c:pt>
                <c:pt idx="2">
                  <c:v>8.1999999999999993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личностные результаты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2012-2013</c:v>
                </c:pt>
                <c:pt idx="1">
                  <c:v>2013-2014</c:v>
                </c:pt>
                <c:pt idx="2">
                  <c:v>2014-2015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5.6</c:v>
                </c:pt>
                <c:pt idx="1">
                  <c:v>6.3</c:v>
                </c:pt>
                <c:pt idx="2">
                  <c:v>7.1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718272"/>
        <c:axId val="35719808"/>
      </c:barChart>
      <c:catAx>
        <c:axId val="35718272"/>
        <c:scaling>
          <c:orientation val="minMax"/>
        </c:scaling>
        <c:delete val="0"/>
        <c:axPos val="b"/>
        <c:majorTickMark val="out"/>
        <c:minorTickMark val="none"/>
        <c:tickLblPos val="nextTo"/>
        <c:crossAx val="35719808"/>
        <c:crosses val="autoZero"/>
        <c:auto val="1"/>
        <c:lblAlgn val="ctr"/>
        <c:lblOffset val="100"/>
        <c:noMultiLvlLbl val="0"/>
      </c:catAx>
      <c:valAx>
        <c:axId val="357198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57182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74E34-664D-47E8-B420-B80B3D6D3B66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3257E-D867-4DBB-AFFE-CCF8D1004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74E34-664D-47E8-B420-B80B3D6D3B66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3257E-D867-4DBB-AFFE-CCF8D1004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74E34-664D-47E8-B420-B80B3D6D3B66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3257E-D867-4DBB-AFFE-CCF8D1004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74E34-664D-47E8-B420-B80B3D6D3B66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3257E-D867-4DBB-AFFE-CCF8D1004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74E34-664D-47E8-B420-B80B3D6D3B66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3257E-D867-4DBB-AFFE-CCF8D1004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74E34-664D-47E8-B420-B80B3D6D3B66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3257E-D867-4DBB-AFFE-CCF8D1004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74E34-664D-47E8-B420-B80B3D6D3B66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3257E-D867-4DBB-AFFE-CCF8D1004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74E34-664D-47E8-B420-B80B3D6D3B66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3257E-D867-4DBB-AFFE-CCF8D1004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74E34-664D-47E8-B420-B80B3D6D3B66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3257E-D867-4DBB-AFFE-CCF8D1004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74E34-664D-47E8-B420-B80B3D6D3B66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3257E-D867-4DBB-AFFE-CCF8D1004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74E34-664D-47E8-B420-B80B3D6D3B66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3257E-D867-4DBB-AFFE-CCF8D1004D9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6374E34-664D-47E8-B420-B80B3D6D3B66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73257E-D867-4DBB-AFFE-CCF8D1004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ks.ru/dbscripts/Cbsd/DBInet.cgi?pl=2318013" TargetMode="External"/><Relationship Id="rId2" Type="http://schemas.openxmlformats.org/officeDocument/2006/relationships/hyperlink" Target="http://festival.1september.ru/articles/529842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88640"/>
            <a:ext cx="7125113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 </a:t>
            </a:r>
            <a:br>
              <a:rPr lang="ru-RU" sz="3600" b="1" dirty="0" smtClean="0"/>
            </a:br>
            <a:r>
              <a:rPr lang="ru-RU" sz="3600" b="1" dirty="0" smtClean="0"/>
              <a:t> </a:t>
            </a:r>
            <a:br>
              <a:rPr lang="ru-RU" sz="3600" b="1" dirty="0" smtClean="0"/>
            </a:b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Педагогический проект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115328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деятельностного подхода к воспитанию законопослушного гражданина и профилактике правонарушений среди несовершеннолетних»</a:t>
            </a:r>
          </a:p>
          <a:p>
            <a:pPr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Социальный педагог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СОШ №25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Роткина Альбина Рифкатовна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6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Участие в городском конкурсе </a:t>
            </a:r>
            <a:b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«Дети Сургута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за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здоровый образ жизни»</a:t>
            </a:r>
            <a:endParaRPr lang="ru-RU" dirty="0"/>
          </a:p>
        </p:txBody>
      </p:sp>
      <p:pic>
        <p:nvPicPr>
          <p:cNvPr id="4" name="Picture 2" descr="C:\Documents and Settings\User\Рабочий стол\31 мая\DSC015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3757353" cy="2115589"/>
          </a:xfrm>
          <a:prstGeom prst="rect">
            <a:avLst/>
          </a:prstGeom>
          <a:noFill/>
        </p:spPr>
      </p:pic>
      <p:pic>
        <p:nvPicPr>
          <p:cNvPr id="5" name="Picture 2" descr="C:\Documents and Settings\User\Рабочий стол\DSC015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929066"/>
            <a:ext cx="4687725" cy="26368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0889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44625"/>
            <a:ext cx="7125113" cy="115212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«Что, значить быть порядочным человеком?»</a:t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Содержимое 3" descr="D:\нетрогать\школьные фото\фото кл час в 9 кл\IMG_000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556792"/>
            <a:ext cx="8064895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891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Творческая группа работает над проектом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«Урок здоровья»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DSC00788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46" y="1772816"/>
            <a:ext cx="3570316" cy="192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AppData\Local\Microsoft\Windows\Temporary Internet Files\Content.Word\DSC0079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4214818"/>
            <a:ext cx="2914650" cy="1639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DSC0077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4" y="3929066"/>
            <a:ext cx="3933825" cy="221277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076056" y="3244334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Разучиваем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физминутки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6884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Экспертный лист для оценки работы группы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Ф.И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эксперта                                                                   №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группы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8440306"/>
              </p:ext>
            </p:extLst>
          </p:nvPr>
        </p:nvGraphicFramePr>
        <p:xfrm>
          <a:off x="251520" y="1196751"/>
          <a:ext cx="8280920" cy="55241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49438"/>
                <a:gridCol w="1031482"/>
              </a:tblGrid>
              <a:tr h="3072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Вопросы</a:t>
                      </a: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Ответы</a:t>
                      </a:r>
                    </a:p>
                  </a:txBody>
                  <a:tcPr marL="61432" marR="61432" marT="0" marB="0"/>
                </a:tc>
              </a:tr>
              <a:tr h="88915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1.Как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группа приступила к работе (сразу стали выполнять задания; сначала ознакомились со всеми заданиями)? Опишите подробнее.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432" marR="61432" marT="0" marB="0"/>
                </a:tc>
              </a:tr>
              <a:tr h="59277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2.Каким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образом и на каком этапе была распределена работа между членами группы?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432" marR="61432" marT="0" marB="0"/>
                </a:tc>
              </a:tr>
              <a:tr h="88915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3.Был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 в группе лидер? Если да, то каким образом он появился (по собственной инициативе, стихийно, по решению всей группы)?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432" marR="61432" marT="0" marB="0"/>
                </a:tc>
              </a:tr>
              <a:tr h="88915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4.Как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была организована работа на завершающем этапе – при сборке (общее обсуждение, каждый предоставил свои результаты и они не обсуждались группой)?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432" marR="61432" marT="0" marB="0"/>
                </a:tc>
              </a:tr>
              <a:tr h="118554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5.Опишите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климат и взаимоотношения в группе (доброжелательная обстановка; взаимопомощь; ссоры; никакого содержательного общения). Если были конфликтные ситуации, то как они разрешались?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432" marR="61432" marT="0" marB="0"/>
                </a:tc>
              </a:tr>
              <a:tr h="30723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6.Подведите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 – ваше общее впечатление от работы группы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1432" marR="6143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557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3200" cap="none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Оценочный  лист работы группы (вариант № 2</a:t>
            </a:r>
            <a:r>
              <a:rPr lang="ru-RU" sz="3200" cap="none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Рефлексия _______дня.                          Группа №_____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t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Какая задача стояла перед группой?  Как вы с ней справились? </a:t>
            </a:r>
          </a:p>
          <a:p>
            <a:pPr marL="457200" indent="-457200" fontAlgn="t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Что понравилось в работе?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t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Какие трудности возникали? Что предприняли для их устранения?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75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ормируются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следующие способности: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71546"/>
            <a:ext cx="7467600" cy="5402406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Рефлексировать (видеть проблему; анализировать сделанное – почему получилось, почему не получилось; видеть трудности, ошибки).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Целеполагать (ставить и удерживать цель).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Планировать (составлять план своей деятельности).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Моделировать (представлять способ действия в виде схемы-модели, выделяя все существенное и главное).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Проявлять инициативу при поиске способа решения задачи.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Вступать в коммуникацию (взаимодействовать при решении задачи, отстаивать свою позицию, принимать или аргументировано отклонять точки зрения других).    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01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Ресурсы </a:t>
            </a:r>
            <a:b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7467600" cy="57092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Информационные ресурсы: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Учебники  граждановедения для 5-9 классов (автор Соколов Я.В.),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литература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социально-педагогическому сопровождению и проектированию,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методические журналы: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Работа социального педагога в школе и микрорайоне»,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Социальный педагог»,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Классный руководитель»,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Воспитание школьников»,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книги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социальной педагогике, мультимедийные энциклопедии, видеофильмы, собрание мультимедийных презентаций,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медиатека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Интернет ресурсы.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Кадровые ресурсы: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социальный педагог, педагог–психолог, классные руководители, педагоги школы, педагоги-организаторы, специалисты городских учреждений по работе с семьей. 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484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Партнеры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омитет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опеке и попечительству, комиссия по делам несовершеннолетних и защите их прав при Администрации города Сургута, подразделения по делам несовершеннолетних отделений полиции города, УСО ХМАО-Югра ЦСПСиД «Зазеркалье»,  МБОУ Центр детского творчества, Центр медицинской профилактики, Сургутский клинический кожно-венерологический диспансер, «Центр по профилактике и борьбе со СПИДом и инфекционными заболеваниями», БСОУ Сургутская специальная (коррекционная) общеобразовательная школа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вида, классные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руководители, родители,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учащихся.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85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Целевая аудитория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Обучающиеся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7-8-х классов с включением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отдельные виды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деятельности экспертов из числа педагогов, учеников старшей школы в качестве экспертов и кураторов групп, родительской общественности.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254388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16633"/>
            <a:ext cx="7125113" cy="72008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 реализации проекта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147248" cy="556523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 этап – проектный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2012-2013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учебный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качестве основной составляющей этого этапа выделяется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прогностическая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стадия:</a:t>
            </a:r>
          </a:p>
          <a:p>
            <a:pPr marL="0" lv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отбор ведущих педагогических идей;</a:t>
            </a:r>
          </a:p>
          <a:p>
            <a:pPr marL="0" lv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педагогический поиск;</a:t>
            </a:r>
          </a:p>
          <a:p>
            <a:pPr marL="0" lv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формирование стиля отношений между всеми участниками образовательного процесса;</a:t>
            </a:r>
          </a:p>
          <a:p>
            <a:pPr marL="0" lv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наработка технологий;</a:t>
            </a:r>
          </a:p>
          <a:p>
            <a:pPr marL="0" lv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решение проблем материально-технического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нормативно-методического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обеспечения.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2 этап – практический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2013-2014 учебный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отработка наиболее эффективных форм организации работы в программе; </a:t>
            </a:r>
          </a:p>
          <a:p>
            <a:pPr marL="0" lv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количественное и качественное закрепление достигнутых результатов;</a:t>
            </a:r>
          </a:p>
          <a:p>
            <a:pPr marL="0" lv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повышение профессионального мастерства и творческого роста педагогов.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3 этап - окончательное оформление проекта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2014-20145учебный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обобщение опыта работы; </a:t>
            </a:r>
          </a:p>
          <a:p>
            <a:pPr marL="0" lv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определение перспектив и путей дальнейшего развития школы в данном направлении.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99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Краткая аннотация проекта 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052736"/>
            <a:ext cx="8643998" cy="54212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Проект  составлен в соответствии с основными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положениями Федерального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Закона Российской Федерации «Об образовании», конвенции ООН о правах ребенка, Уголовного и Административного кодекса РФ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Реализация деятельностного подхода к воспитанию законопослушного гражданина и профилактике правонарушений среди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несовершеннолетних реализуется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через: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рограмму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профилактике правонарушении несовершеннолетних «Закон и Я», автор Роткина А.Р. рецензент преподаватель кафедры экономики и права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Сургутского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государственного педагогического университета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к.ю.н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Д.В.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Бахерев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рганизацию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волонтерского движения.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истему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классных часов «Уроки здоровья»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ндивидуальную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работу с детьми, попавшими в трудную жизненную ситуацию.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207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7467600" cy="108012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и социальный эффект 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2"/>
          <p:cNvGraphicFramePr>
            <a:graphicFrameLocks noGrp="1"/>
          </p:cNvGraphicFramePr>
          <p:nvPr>
            <p:ph idx="1"/>
          </p:nvPr>
        </p:nvGraphicFramePr>
        <p:xfrm>
          <a:off x="1009650" y="1806575"/>
          <a:ext cx="7124700" cy="4052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6543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редметные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личностные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009650" y="1806575"/>
          <a:ext cx="7124700" cy="4052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7268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501122" cy="86834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Включение детей в социально-значимую деятельность.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Участие в фестивалях, конкурсах, акциях: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710359"/>
              </p:ext>
            </p:extLst>
          </p:nvPr>
        </p:nvGraphicFramePr>
        <p:xfrm>
          <a:off x="500032" y="1397001"/>
          <a:ext cx="8001057" cy="5428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4"/>
                <a:gridCol w="2643205"/>
                <a:gridCol w="2000264"/>
                <a:gridCol w="2000264"/>
              </a:tblGrid>
              <a:tr h="793273"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Год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Название конкурса фестиваля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Участник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Результат</a:t>
                      </a:r>
                    </a:p>
                  </a:txBody>
                  <a:tcPr marL="68580" marR="68580" marT="0" marB="0"/>
                </a:tc>
              </a:tr>
              <a:tr h="793273"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2010-2014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Творческий конкурс для опекаемых детей «Мир глазами детей»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</a:rPr>
                        <a:t>ФазлыеваП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latin typeface="Times New Roman"/>
                          <a:ea typeface="Times New Roman"/>
                        </a:rPr>
                        <a:t>СтульниковД</a:t>
                      </a: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Ягодзинский К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179705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Диплом </a:t>
                      </a:r>
                      <a:r>
                        <a:rPr lang="en-US" sz="1600" dirty="0" smtClean="0">
                          <a:latin typeface="Times New Roman"/>
                          <a:ea typeface="Times New Roman"/>
                        </a:rPr>
                        <a:t>II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 степени</a:t>
                      </a: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Диплом </a:t>
                      </a:r>
                      <a:r>
                        <a:rPr lang="en-US" sz="1600" dirty="0" smtClean="0">
                          <a:latin typeface="Times New Roman"/>
                          <a:ea typeface="Times New Roman"/>
                        </a:rPr>
                        <a:t>II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 степени</a:t>
                      </a:r>
                    </a:p>
                    <a:p>
                      <a:pPr marL="0" marR="179705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Диплом </a:t>
                      </a:r>
                      <a:r>
                        <a:rPr lang="en-US" sz="1600" dirty="0" smtClean="0">
                          <a:latin typeface="Times New Roman"/>
                          <a:ea typeface="Times New Roman"/>
                        </a:rPr>
                        <a:t>II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 степени</a:t>
                      </a:r>
                    </a:p>
                  </a:txBody>
                  <a:tcPr marL="68580" marR="68580" marT="0" marB="0"/>
                </a:tc>
              </a:tr>
              <a:tr h="1280346"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2010-2014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Городской конкурс для детей с ограниченными физическими возможностями «Солнце для всех»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</a:rPr>
                        <a:t>БреусоваЮ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.</a:t>
                      </a: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Орлова Д.</a:t>
                      </a: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Корякина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Е</a:t>
                      </a: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Зыкина Т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Диплом </a:t>
                      </a: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Диплом</a:t>
                      </a: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Диплом</a:t>
                      </a: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Диплом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93273"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2010-2014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Городской конкурс для опекаемых детей «Созвездие»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</a:rPr>
                        <a:t>Садовникова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 А.</a:t>
                      </a: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Перескоков А</a:t>
                      </a: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Москалюк С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.</a:t>
                      </a: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Ермолина А.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Диплом </a:t>
                      </a:r>
                      <a:r>
                        <a:rPr lang="en-US" sz="1600" dirty="0" smtClean="0">
                          <a:latin typeface="Times New Roman"/>
                          <a:ea typeface="Times New Roman"/>
                        </a:rPr>
                        <a:t>II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 степени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Диплом</a:t>
                      </a: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Диплом</a:t>
                      </a: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Диплом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93273"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2013-2014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Конкурс «Дети Сургута за здоровый образ жизни»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</a:rPr>
                        <a:t>Ромашко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 К.</a:t>
                      </a: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Орлова Д.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Сертификат</a:t>
                      </a:r>
                    </a:p>
                    <a:p>
                      <a:pPr marR="179705" algn="just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 Место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9327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0"/>
            <a:ext cx="7520940" cy="114298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Перспективы дальнейшего развития проекта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142984"/>
            <a:ext cx="8572560" cy="5238344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Работа над проектом продолжается.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Планируется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представить промежуточные результаты  в рамках площадки по реализации ФГОС ООО.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дальнейшей разработке и реализации планируется разработка интегрированных курсов внеурочной деятельности, а также совместная работа с учителями информатики с целью ИКТ-сопровождения проекта.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18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16633"/>
            <a:ext cx="7125113" cy="79208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Литература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19256" cy="5637240"/>
          </a:xfrm>
        </p:spPr>
        <p:txBody>
          <a:bodyPr>
            <a:normAutofit fontScale="47500" lnSpcReduction="20000"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Бадмаев С.А. Психологическая коррекция отклоняющегося поведения школьников. М., 1997.</a:t>
            </a:r>
          </a:p>
          <a:p>
            <a:pPr lvl="0">
              <a:buFont typeface="Wingdings" pitchFamily="2" charset="2"/>
              <a:buChar char="Ø"/>
            </a:pP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Беличева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С.А. Превентивная психология. М., 1995.</a:t>
            </a:r>
          </a:p>
          <a:p>
            <a:pPr lvl="0">
              <a:buFont typeface="Wingdings" pitchFamily="2" charset="2"/>
              <a:buChar char="Ø"/>
            </a:pP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Бочарова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В.Г. Профессиональная социальная работа: личностно-ориентированный подход. М., 1999.</a:t>
            </a:r>
          </a:p>
          <a:p>
            <a:pPr lvl="0">
              <a:buFont typeface="Wingdings" pitchFamily="2" charset="2"/>
              <a:buChar char="Ø"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Василькова Ю.В. « Методика и опыт работы социального педагога», М., 2001 г.</a:t>
            </a:r>
          </a:p>
          <a:p>
            <a:pPr lvl="0">
              <a:buFont typeface="Wingdings" pitchFamily="2" charset="2"/>
              <a:buChar char="Ø"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Дети группы риска в общеобразовательной школе / Под ред. С.В. Титовой.  СПб.: Питер, 2008. </a:t>
            </a:r>
          </a:p>
          <a:p>
            <a:pPr lvl="0">
              <a:buFont typeface="Wingdings" pitchFamily="2" charset="2"/>
              <a:buChar char="Ø"/>
            </a:pP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Дормаш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С.В.., </a:t>
            </a: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Заводова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Т.Е. «Социальный педагог», Минск 2004г.</a:t>
            </a:r>
          </a:p>
          <a:p>
            <a:pPr lvl="0">
              <a:buFont typeface="Wingdings" pitchFamily="2" charset="2"/>
              <a:buChar char="Ø"/>
            </a:pP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Ляпина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Е.Ю. «Профилактика социально- опасного поведения школьников», Волгоград, 2007 г.</a:t>
            </a:r>
          </a:p>
          <a:p>
            <a:pPr lvl="0">
              <a:buFont typeface="Wingdings" pitchFamily="2" charset="2"/>
              <a:buChar char="Ø"/>
            </a:pP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Нагавкина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Л.С., </a:t>
            </a: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Крокинская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О.К., </a:t>
            </a: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Косабуцкая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С.А.  «Социальный педагог: введение в должность», С-Пб,2004г.</a:t>
            </a:r>
          </a:p>
          <a:p>
            <a:pPr lvl="0">
              <a:buFont typeface="Wingdings" pitchFamily="2" charset="2"/>
              <a:buChar char="Ø"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Олиференко Л.Я., Шульга Т.И., Дементьева И.Ф. Социально-педагогическая поддержка детей группы риска. – М.: Издательский центр «Академия», 2000. </a:t>
            </a:r>
          </a:p>
          <a:p>
            <a:pPr lvl="0">
              <a:buFont typeface="Wingdings" pitchFamily="2" charset="2"/>
              <a:buChar char="Ø"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Осипова М.П., Бутрина Г.А., «Работа с родителями», Минск, 2003 г.</a:t>
            </a:r>
          </a:p>
          <a:p>
            <a:pPr lvl="0">
              <a:buFont typeface="Wingdings" pitchFamily="2" charset="2"/>
              <a:buChar char="Ø"/>
            </a:pP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Перешеина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Н.В., Заостровцева М.Н. </a:t>
            </a: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Девиантный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школьник: Профилактика и коррекция отклонений. – М.: ТЦ Сфера, 2006. </a:t>
            </a:r>
          </a:p>
          <a:p>
            <a:pPr lvl="0">
              <a:buFont typeface="Wingdings" pitchFamily="2" charset="2"/>
              <a:buChar char="Ø"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Семенов Г.С. « Методики работы социального   педагога», М,2004 г.</a:t>
            </a:r>
          </a:p>
          <a:p>
            <a:pPr lvl="0">
              <a:buFont typeface="Wingdings" pitchFamily="2" charset="2"/>
              <a:buChar char="Ø"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Баранова Т. Подростки с </a:t>
            </a: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девиантным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поведением: трудности социализации // Социальная педагогика. – 2006. – № 4.</a:t>
            </a:r>
          </a:p>
          <a:p>
            <a:pPr lvl="0">
              <a:buFont typeface="Wingdings" pitchFamily="2" charset="2"/>
              <a:buChar char="Ø"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Орлова О.А. Программа по профилактике безнадзорности и правонарушений среди несовершеннолетних «Мы вместе». URL: </a:t>
            </a:r>
            <a:r>
              <a:rPr lang="ru-RU" sz="2500" dirty="0">
                <a:latin typeface="Times New Roman" pitchFamily="18" charset="0"/>
                <a:cs typeface="Times New Roman" pitchFamily="18" charset="0"/>
                <a:hlinkClick r:id="rId2"/>
              </a:rPr>
              <a:t>http://festival.1september.ru/articles/529842/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Пятаков Е. Подросток и криминал: не допустить, не навредить, не перестараться…// Социальная педагогика. – 2008. – № 3.</a:t>
            </a:r>
          </a:p>
          <a:p>
            <a:pPr lvl="0">
              <a:buFont typeface="Wingdings" pitchFamily="2" charset="2"/>
              <a:buChar char="Ø"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Федеральная служба государственной статистики. URL: </a:t>
            </a:r>
            <a:r>
              <a:rPr lang="ru-RU" sz="2500" dirty="0">
                <a:latin typeface="Times New Roman" pitchFamily="18" charset="0"/>
                <a:cs typeface="Times New Roman" pitchFamily="18" charset="0"/>
                <a:hlinkClick r:id="rId3"/>
              </a:rPr>
              <a:t>http://www.gks.ru/dbscripts/Cbsd/DBInet.cgi?pl=2318013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Шишковец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Т.А. Справочник социального педагога. – М.: ВАКО, 2005.- 208с.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285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269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Актуальность проекта </a:t>
            </a:r>
            <a:b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Обновление жизнедеятельности школы в современных условиях происходит в соответствии с законом РФ  «Об образовании», который формулирует  основные его цели.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Формирование мышления через обучение деятельности: умение адаптироваться внутри определенной  системы относительно принятых в ней норм (самоопределение), умение осознанно строить свою деятельность по достижению цели (самореализация) и умение оценивать собственную деятельность и результаты (рефлексия).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Формирование системы ключевых компетенций и их проявление в личностных качествах.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Формирование целостной картины мира, адекватной современному уровню системы ценностей, норм и правил.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166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Цели и задачи проекта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7467600" cy="56372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Цель   моего опыта: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создать условия для эффективной реализации деятельностного подхода обучающихся основной школы в процессе становления его законопослушным гражданином  посредством реализации программы «Закон и Я».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1. Организовать изучение содержания программы через поисково-исследовательский, проблемный характер деятельности, связанный с опробованием, моделированием, экспериментированием, позволяющим организовать деятельность учащихся, направленную на целеполагание, постановку и решение учебно-практических задач.</a:t>
            </a:r>
          </a:p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2. Создать педагогические условия, при которых обучающиеся имели бы возможность индивидуализировать «инструментарий» деятельности в различных образовательных ситуациях.</a:t>
            </a:r>
          </a:p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3. Создать в совместной деятельности учащихся и учителя разнообразные образовательные пространства для решения задач развития подростков.</a:t>
            </a:r>
          </a:p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Вышеперечисленные задачи и определили основные направления моего педагогического опыта. </a:t>
            </a:r>
          </a:p>
        </p:txBody>
      </p:sp>
    </p:spTree>
    <p:extLst>
      <p:ext uri="{BB962C8B-B14F-4D97-AF65-F5344CB8AC3E}">
        <p14:creationId xmlns:p14="http://schemas.microsoft.com/office/powerpoint/2010/main" val="326424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Основное содержание проекта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85794"/>
            <a:ext cx="8329642" cy="56881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аправления: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разработка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содержания программы, при реализации которой возможно инициативное, самостоятельное действие с ним; 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поиск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способов и форм организации профилактического и воспитательного процесса, позволяющих формировать социальные компетенции школьников;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апробация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 внедрение в практику системы мониторинга достигаемых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182365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Первое направление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представлено системой учебных занятий предусмотренными программой, состоящей из 4-х содержательно-тематических блоков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87375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включает в себя блоки занятий, посвященные  культуре общения, бережному, отношению к своему здоровью, эстетическому воспитанию, правовому воспитанию.</a:t>
            </a:r>
          </a:p>
          <a:p>
            <a:pPr>
              <a:buNone/>
            </a:pP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Цель программы: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Формирование у учащихся навыков, способствующих успешно реализовать себя в современном социуме.</a:t>
            </a:r>
          </a:p>
          <a:p>
            <a:pPr>
              <a:buNone/>
            </a:pP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 Помочь учащимся разобраться в своих индивидуальных особенностях.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Помочь осознать важность осознанного отношения к нормам, правилам и законам.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Сформировать культуру поведения в обществе.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4. Сформировать у учащихся представления об Уголовном  кодексе, об административной ответственности.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5. Создать целостное представление о личной ответственности человека за антиобщественные деяния, предусмотренные уголовным правом.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6. Развить отрицательное отношение к правонарушениям как фактору, подрывающему материальное и психологическое благополучие гражданина.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7. Предупредить об опасности, свойственных подростковому возрасту необдуманных действий, которые могут привести к совершению преступления. 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12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Первый блок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личность»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4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часа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Второй блок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Здоровье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4часа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Третий блок «Культура общения»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4часа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Четвертый блок «Права и обязанности»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- 23 часа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Технология предлагаемых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учебных занятии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включает в себя ряд этапов.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Познавательная мотивация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Создание ситуации, вызывающей у ребят желание узнать материал данного урока.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Исследование.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Включение учащихся в поиск самостоятельных ответов на поставленные вопросы, на проверку выдвинутых гипотез.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Обмен информацией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Группы представляют результаты своей работы в виде рисунков, инсценировок, схем, таблиц и комментариев к ним.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Применение.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Учащимся предлагаются ситуации, разрешая которые они используют полученные на уроке знания.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761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428604"/>
            <a:ext cx="7467600" cy="1143000"/>
          </a:xfrm>
        </p:spPr>
        <p:txBody>
          <a:bodyPr>
            <a:normAutofit/>
          </a:bodyPr>
          <a:lstStyle/>
          <a:p>
            <a:r>
              <a:rPr lang="ru-RU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Предполагаемые результаты;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Сформированность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навыков продуктивной дискуссии.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Сформированность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осознанного отношения к своему здоровью.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Сформированность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общих представлений об основных видах правонарушения.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Закрепленность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норм поведения в критических ситуациях.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Усвоение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ответственного отношения к своим поступкам и поведению.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56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Второе направление моей деятельности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связано с  поиском способов и форм организации профилактического и воспитательного процесса за рамками учебных занятий, позволяющих формировать социальные компетенции школьников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Волонтерские группы разрабатывают мероприятие для младших классов или параллелей, определяя тему, форму проведения, формат содержания.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«Здоровье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это здорово!».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Традиционные ежегодные общешкольные мероприятия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правовой направленности.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«Белая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ромашка».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«Подарок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«Добровольцы - детям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«Спасти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сохранить» и др.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144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461</TotalTime>
  <Words>1552</Words>
  <Application>Microsoft Office PowerPoint</Application>
  <PresentationFormat>Экран (4:3)</PresentationFormat>
  <Paragraphs>191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Spring</vt:lpstr>
      <vt:lpstr>     Педагогический проект</vt:lpstr>
      <vt:lpstr>Краткая аннотация проекта </vt:lpstr>
      <vt:lpstr>Актуальность проекта  </vt:lpstr>
      <vt:lpstr>Цели и задачи проекта </vt:lpstr>
      <vt:lpstr>Основное содержание проекта </vt:lpstr>
      <vt:lpstr>Первое направление представлено системой учебных занятий предусмотренными программой, состоящей из 4-х содержательно-тематических блоков</vt:lpstr>
      <vt:lpstr>Первый блок «Я личность»  -  4 часа Второй блок «Здоровье»  -  4часа Третий блок «Культура общения»  -  4часа Четвертый блок «Права и обязанности»  - 23 часа</vt:lpstr>
      <vt:lpstr>Предполагаемые результаты; </vt:lpstr>
      <vt:lpstr>Второе направление моей деятельности связано с  поиском способов и форм организации профилактического и воспитательного процесса за рамками учебных занятий, позволяющих формировать социальные компетенции школьников.</vt:lpstr>
      <vt:lpstr>Участие в городском конкурсе  «Дети Сургута - за здоровый образ жизни»</vt:lpstr>
      <vt:lpstr>«Что, значить быть порядочным человеком?» </vt:lpstr>
      <vt:lpstr>Творческая группа работает над проектом «Урок здоровья»</vt:lpstr>
      <vt:lpstr>Экспертный лист для оценки работы группы Ф.И. эксперта                                                                   №группы</vt:lpstr>
      <vt:lpstr>Оценочный  лист работы группы (вариант № 2)</vt:lpstr>
      <vt:lpstr>Формируются  следующие способности:</vt:lpstr>
      <vt:lpstr>Ресурсы  </vt:lpstr>
      <vt:lpstr>Партнеры </vt:lpstr>
      <vt:lpstr>Целевая аудитория  </vt:lpstr>
      <vt:lpstr>План реализации проекта  </vt:lpstr>
      <vt:lpstr>Ожидаемые результаты и социальный эффект </vt:lpstr>
      <vt:lpstr>Предметные, метапредметные и личностные результаты</vt:lpstr>
      <vt:lpstr>Включение детей в социально-значимую деятельность. Участие в фестивалях, конкурсах, акциях: </vt:lpstr>
      <vt:lpstr>Перспективы дальнейшего развития проекта </vt:lpstr>
      <vt:lpstr>Литература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32</cp:revision>
  <dcterms:created xsi:type="dcterms:W3CDTF">2014-09-17T02:29:58Z</dcterms:created>
  <dcterms:modified xsi:type="dcterms:W3CDTF">2015-04-28T07:09:37Z</dcterms:modified>
</cp:coreProperties>
</file>