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1" r:id="rId2"/>
    <p:sldId id="259" r:id="rId3"/>
    <p:sldId id="257" r:id="rId4"/>
    <p:sldId id="322" r:id="rId5"/>
    <p:sldId id="326" r:id="rId6"/>
    <p:sldId id="323" r:id="rId7"/>
    <p:sldId id="261" r:id="rId8"/>
    <p:sldId id="279" r:id="rId9"/>
    <p:sldId id="282" r:id="rId10"/>
    <p:sldId id="276" r:id="rId11"/>
    <p:sldId id="272" r:id="rId12"/>
    <p:sldId id="274" r:id="rId13"/>
    <p:sldId id="32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D7D"/>
    <a:srgbClr val="6D6D6D"/>
    <a:srgbClr val="005392"/>
    <a:srgbClr val="0062AC"/>
    <a:srgbClr val="0000CC"/>
    <a:srgbClr val="FAC294"/>
    <a:srgbClr val="FEF998"/>
    <a:srgbClr val="FEF886"/>
    <a:srgbClr val="F3FB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2818" autoAdjust="0"/>
  </p:normalViewPr>
  <p:slideViewPr>
    <p:cSldViewPr>
      <p:cViewPr varScale="1">
        <p:scale>
          <a:sx n="67" d="100"/>
          <a:sy n="67" d="100"/>
        </p:scale>
        <p:origin x="129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5ED09-9EF5-4DA4-96CC-A8ADDB08B55A}" type="datetimeFigureOut">
              <a:rPr lang="ru-RU" smtClean="0"/>
              <a:t>10.02.2021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FBC5A-37AB-4A8B-B3C4-2C2EC2598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607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latin typeface="Times New Roman" pitchFamily="18" charset="0"/>
                <a:cs typeface="Times New Roman" pitchFamily="18" charset="0"/>
              </a:rPr>
              <a:t>Появление текста и сопутствующие акценты появляются автоматически по щелчку.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Визуализация текста настроена автоматически по щелчку.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FBC5A-37AB-4A8B-B3C4-2C2EC2598A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683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latin typeface="Times New Roman" pitchFamily="18" charset="0"/>
                <a:cs typeface="Times New Roman" pitchFamily="18" charset="0"/>
              </a:rPr>
              <a:t>Появление текста и сопутствующие акценты появляются автоматически по щелчку.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FBC5A-37AB-4A8B-B3C4-2C2EC2598A6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039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latin typeface="Times New Roman" pitchFamily="18" charset="0"/>
                <a:cs typeface="Times New Roman" pitchFamily="18" charset="0"/>
              </a:rPr>
              <a:t>Появление текста и сопутствующие акценты появляются автоматически по щелчку.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Визуализация текста настроена автоматически по щелчку.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FBC5A-37AB-4A8B-B3C4-2C2EC2598A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505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Визуализация текста задачи настроена автоматически по щелчку.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latin typeface="Times New Roman" pitchFamily="18" charset="0"/>
                <a:cs typeface="Times New Roman" pitchFamily="18" charset="0"/>
              </a:rPr>
              <a:t>Появление текста и сопутствующие акценты появляются автоматически по щелчку.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FBC5A-37AB-4A8B-B3C4-2C2EC2598A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581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Учащиеся решают задачу удобным для них способом.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59AA3-06AD-49D1-B51F-A4DEE262285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907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latin typeface="Times New Roman" pitchFamily="18" charset="0"/>
                <a:cs typeface="Times New Roman" pitchFamily="18" charset="0"/>
              </a:rPr>
              <a:t>Появление текста и сопутствующие акценты появляются автоматически по щелчку.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FBC5A-37AB-4A8B-B3C4-2C2EC2598A6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442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Визуализация текста задачи настроена автоматически по щелчку.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latin typeface="Times New Roman" pitchFamily="18" charset="0"/>
                <a:cs typeface="Times New Roman" pitchFamily="18" charset="0"/>
              </a:rPr>
              <a:t>Появление текста и сопутствующие акценты появляются автоматически по щелчку.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FBC5A-37AB-4A8B-B3C4-2C2EC2598A6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14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latin typeface="Times New Roman" pitchFamily="18" charset="0"/>
                <a:cs typeface="Times New Roman" pitchFamily="18" charset="0"/>
              </a:rPr>
              <a:t>Появление текста и сопутствующие акценты появляются автоматически по щелчку.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Визуализация текста настроена автоматически по щелчку.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FBC5A-37AB-4A8B-B3C4-2C2EC2598A6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221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Учащиеся</a:t>
            </a:r>
            <a:r>
              <a:rPr lang="ru-RU" baseline="0" dirty="0"/>
              <a:t> предлагают варианты ответов. Объясняют достоинства и недостатки своего выбора (затрата времени, безопасность, комфортность, экономичность, здоровье и т.д.)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latin typeface="Times New Roman" pitchFamily="18" charset="0"/>
                <a:cs typeface="Times New Roman" pitchFamily="18" charset="0"/>
              </a:rPr>
              <a:t>Появление изображений появляются автоматически по щелчку.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59AA3-06AD-49D1-B51F-A4DEE262285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75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Объясните смысл пословицы.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>
                <a:latin typeface="Times New Roman" pitchFamily="18" charset="0"/>
                <a:cs typeface="Times New Roman" pitchFamily="18" charset="0"/>
              </a:rPr>
              <a:t>Появление текста и сопутствующие акценты появляются автоматически по щелчку.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59AA3-06AD-49D1-B51F-A4DEE262285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318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A505AE-4A53-4623-8A7F-D1E2B5766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CCB6EB-FCC8-4E6E-B851-A84189A861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5386A0-9626-4C61-9922-CD3AF264A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EB31AB-2F12-4F22-94E8-8077687A4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804B06-BCEE-4C31-A0A6-9650AA60F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422F2-EDE6-43F4-8095-22EFC5B30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01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7F06C-05AA-4F32-AC4A-D2B018AE1B4D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64ED4-25E3-4C16-872C-CD02DDB16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67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1A1C11-CB1B-4AEF-AF00-B72A41BE9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4088AA-F6CE-4492-9029-8830F71943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2AF95B-773A-4E22-B148-D99B8CE28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785A33-3527-4234-B744-708B2B74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3A4FDD-5D81-4FA5-8AC9-A637DB07C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42C44-A252-4E7C-8670-C172D6BDB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F80598-CB1C-48A2-A229-FE23E514B7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2F41C1-81D7-4E7C-9ADB-DE8254CE0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10A30F-4EB6-4DE4-A3A7-35B61EBE7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493D7C-325F-4514-AC62-B3463F185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1ABEF4-8085-4EFE-9601-5FFF11241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CCD1A8-DE32-47D4-B74F-5A62BFC9E7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62E282-CC2D-4E80-B03B-5243A41E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9BB988-C6CC-4094-A975-326ECF110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0C4795-3D13-4CB6-A49F-19314605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86C36-9C26-4A15-A661-E2EBB27A3026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8A690-FDC8-4B32-8F0B-322BE9410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interest.ru/pin/411164640972773087/" TargetMode="External"/><Relationship Id="rId13" Type="http://schemas.openxmlformats.org/officeDocument/2006/relationships/hyperlink" Target="https://mrokprf.ru/kartinki-na_18.php" TargetMode="External"/><Relationship Id="rId3" Type="http://schemas.openxmlformats.org/officeDocument/2006/relationships/hyperlink" Target="http://img13.nnm.ru/8/3/8/9/e/8389e2c30138595d4a5565095615b1a9.jpg" TargetMode="External"/><Relationship Id="rId7" Type="http://schemas.openxmlformats.org/officeDocument/2006/relationships/hyperlink" Target="http://festival.1september.ru/articles/593776/" TargetMode="External"/><Relationship Id="rId12" Type="http://schemas.openxmlformats.org/officeDocument/2006/relationships/hyperlink" Target="http://forum.sevastopol.info/viewtopic.php?f=14&amp;t=523430&amp;sid=663dad850548a954efb3c552b7056826" TargetMode="External"/><Relationship Id="rId17" Type="http://schemas.openxmlformats.org/officeDocument/2006/relationships/hyperlink" Target="http://fantasyflash.ru/index.php?&amp;kontent=anime" TargetMode="External"/><Relationship Id="rId2" Type="http://schemas.openxmlformats.org/officeDocument/2006/relationships/hyperlink" Target="https://vk.com/agidelmezvodnoe?w=address-180206306_56969?w=wall-180206306_1127" TargetMode="External"/><Relationship Id="rId16" Type="http://schemas.openxmlformats.org/officeDocument/2006/relationships/hyperlink" Target="http://forum.materinstvo.ru/index.php?s=d0c1a26d8e62fe7927b9208c2de446cd&amp;showforum=223-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free-lancers.net/posted_files/F7C28E797B4C.jpg" TargetMode="External"/><Relationship Id="rId11" Type="http://schemas.openxmlformats.org/officeDocument/2006/relationships/hyperlink" Target="https://hantimansiysk.bezformata.com/listnews/svodka-gosavtoinspektcii-za-29-maya-2019/75235085/" TargetMode="External"/><Relationship Id="rId5" Type="http://schemas.openxmlformats.org/officeDocument/2006/relationships/hyperlink" Target="http://gid-market.kz/upload/big/2_646.jpg" TargetMode="External"/><Relationship Id="rId15" Type="http://schemas.openxmlformats.org/officeDocument/2006/relationships/hyperlink" Target="http://kater-katera.narod.ru/triton_540.jpg" TargetMode="External"/><Relationship Id="rId10" Type="http://schemas.openxmlformats.org/officeDocument/2006/relationships/hyperlink" Target="https://cloudys.ru/surgut/item/arenda-avto_4178501" TargetMode="External"/><Relationship Id="rId4" Type="http://schemas.openxmlformats.org/officeDocument/2006/relationships/hyperlink" Target="http://www.razumniki.ru/images/articles/obuchenie_detey/passagirskiy_poezd.jpg" TargetMode="External"/><Relationship Id="rId9" Type="http://schemas.openxmlformats.org/officeDocument/2006/relationships/hyperlink" Target="https://twitter.com/shuvalovsurgut/status/1118101057152933888" TargetMode="External"/><Relationship Id="rId14" Type="http://schemas.openxmlformats.org/officeDocument/2006/relationships/hyperlink" Target="http://uazservice.com/Zil%20m5301B4termo.files/image00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1187E65-A336-49C6-BFAC-6D665E28F767}"/>
              </a:ext>
            </a:extLst>
          </p:cNvPr>
          <p:cNvSpPr/>
          <p:nvPr/>
        </p:nvSpPr>
        <p:spPr>
          <a:xfrm>
            <a:off x="395536" y="548680"/>
            <a:ext cx="4392488" cy="1446550"/>
          </a:xfrm>
          <a:prstGeom prst="rect">
            <a:avLst/>
          </a:prstGeom>
          <a:pattFill prst="dotGri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chemeClr val="accent1">
                <a:lumMod val="75000"/>
              </a:schemeClr>
            </a:solidFill>
          </a:ln>
        </p:spPr>
        <p:txBody>
          <a:bodyPr wrap="square" anchor="ctr">
            <a:spAutoFit/>
          </a:bodyPr>
          <a:lstStyle/>
          <a:p>
            <a:r>
              <a:rPr lang="ru-RU" sz="3200" b="1" dirty="0">
                <a:solidFill>
                  <a:srgbClr val="005392"/>
                </a:solidFill>
              </a:rPr>
              <a:t>5 класс, </a:t>
            </a:r>
          </a:p>
          <a:p>
            <a:r>
              <a:rPr lang="ru-RU" sz="2800" dirty="0">
                <a:solidFill>
                  <a:srgbClr val="005392"/>
                </a:solidFill>
              </a:rPr>
              <a:t>урок обобщения и систематизации знаний</a:t>
            </a:r>
          </a:p>
        </p:txBody>
      </p:sp>
      <p:pic>
        <p:nvPicPr>
          <p:cNvPr id="1028" name="Picture 4" descr="https://yt3.ggpht.com/a/AATXAJywnj4ynl9Ugh1ZC23TZatxbiKOodJthPAZ38MyWg=s900-c-k-c0x00ffffff-no-rj">
            <a:extLst>
              <a:ext uri="{FF2B5EF4-FFF2-40B4-BE49-F238E27FC236}">
                <a16:creationId xmlns:a16="http://schemas.microsoft.com/office/drawing/2014/main" id="{C3190300-F63A-4757-B224-A7CBDEDE2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0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FF859E3-3E68-4292-8C6E-1CFD973BE3C7}"/>
              </a:ext>
            </a:extLst>
          </p:cNvPr>
          <p:cNvSpPr/>
          <p:nvPr/>
        </p:nvSpPr>
        <p:spPr>
          <a:xfrm>
            <a:off x="1979712" y="2682786"/>
            <a:ext cx="5112568" cy="1754326"/>
          </a:xfrm>
          <a:prstGeom prst="rect">
            <a:avLst/>
          </a:prstGeom>
          <a:pattFill prst="dotGri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rgbClr val="00539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005392"/>
                </a:solidFill>
              </a:rPr>
              <a:t>Решение задач </a:t>
            </a:r>
          </a:p>
          <a:p>
            <a:pPr algn="ctr"/>
            <a:r>
              <a:rPr lang="ru-RU" sz="5400" b="1" dirty="0">
                <a:solidFill>
                  <a:srgbClr val="005392"/>
                </a:solidFill>
              </a:rPr>
              <a:t>на движение.</a:t>
            </a:r>
            <a:r>
              <a:rPr lang="ru-RU" sz="5400" b="1" dirty="0">
                <a:solidFill>
                  <a:srgbClr val="0070C0"/>
                </a:solidFill>
              </a:rPr>
              <a:t> </a:t>
            </a:r>
            <a:endParaRPr lang="ru-RU" altLang="ru-RU" sz="5400" b="1" dirty="0">
              <a:solidFill>
                <a:srgbClr val="0070C0"/>
              </a:solidFill>
            </a:endParaRPr>
          </a:p>
        </p:txBody>
      </p:sp>
      <p:grpSp>
        <p:nvGrpSpPr>
          <p:cNvPr id="7" name="Группа 46">
            <a:extLst>
              <a:ext uri="{FF2B5EF4-FFF2-40B4-BE49-F238E27FC236}">
                <a16:creationId xmlns:a16="http://schemas.microsoft.com/office/drawing/2014/main" id="{75D31B09-0EF3-436C-93E8-F51B3EA95357}"/>
              </a:ext>
            </a:extLst>
          </p:cNvPr>
          <p:cNvGrpSpPr/>
          <p:nvPr/>
        </p:nvGrpSpPr>
        <p:grpSpPr bwMode="auto">
          <a:xfrm>
            <a:off x="305257" y="5370294"/>
            <a:ext cx="8662853" cy="1083044"/>
            <a:chOff x="57504" y="5794523"/>
            <a:chExt cx="9270162" cy="1538057"/>
          </a:xfrm>
          <a:solidFill>
            <a:schemeClr val="bg1">
              <a:lumMod val="75000"/>
            </a:schemeClr>
          </a:solidFill>
        </p:grpSpPr>
        <p:sp>
          <p:nvSpPr>
            <p:cNvPr id="8" name="Трапеция 7">
              <a:extLst>
                <a:ext uri="{FF2B5EF4-FFF2-40B4-BE49-F238E27FC236}">
                  <a16:creationId xmlns:a16="http://schemas.microsoft.com/office/drawing/2014/main" id="{1D5C29F3-18F8-45B4-A1B6-55BDA6BF0BBC}"/>
                </a:ext>
              </a:extLst>
            </p:cNvPr>
            <p:cNvSpPr/>
            <p:nvPr/>
          </p:nvSpPr>
          <p:spPr>
            <a:xfrm rot="5034984">
              <a:off x="3923556" y="1928471"/>
              <a:ext cx="1538057" cy="9270162"/>
            </a:xfrm>
            <a:prstGeom prst="trapezoid">
              <a:avLst>
                <a:gd name="adj" fmla="val 35115"/>
              </a:avLst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D140D5C0-7801-4F5A-8B10-D0D93EB05B7C}"/>
                </a:ext>
              </a:extLst>
            </p:cNvPr>
            <p:cNvCxnSpPr>
              <a:stCxn id="8" idx="2"/>
              <a:endCxn id="8" idx="0"/>
            </p:cNvCxnSpPr>
            <p:nvPr/>
          </p:nvCxnSpPr>
          <p:spPr>
            <a:xfrm rot="10800000" flipH="1">
              <a:off x="83606" y="6048675"/>
              <a:ext cx="9217955" cy="1029758"/>
            </a:xfrm>
            <a:prstGeom prst="line">
              <a:avLst/>
            </a:prstGeom>
            <a:grpFill/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085184"/>
            <a:ext cx="4032448" cy="1368152"/>
          </a:xfrm>
          <a:pattFill prst="dotGri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rgbClr val="005392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Печеневская И.М. -</a:t>
            </a:r>
          </a:p>
          <a:p>
            <a:pPr algn="l"/>
            <a:r>
              <a:rPr lang="ru-RU" sz="2000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 </a:t>
            </a:r>
          </a:p>
          <a:p>
            <a:pPr algn="l"/>
            <a:r>
              <a:rPr lang="ru-RU" sz="2000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СШ №12,  г. Сургут, ХМАО-Югра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0478935C-811B-44D9-A414-E8F45B1EC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661248"/>
            <a:ext cx="1236806" cy="784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8596" y="1000108"/>
            <a:ext cx="3087705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правила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43570" y="4365104"/>
            <a:ext cx="17588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знай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4437112"/>
            <a:ext cx="1261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0072" y="980728"/>
            <a:ext cx="359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движения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7624" y="116632"/>
            <a:ext cx="6790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пословицу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4294BF-442F-407F-9069-D2089DAA42DC}"/>
              </a:ext>
            </a:extLst>
          </p:cNvPr>
          <p:cNvSpPr txBox="1"/>
          <p:nvPr/>
        </p:nvSpPr>
        <p:spPr>
          <a:xfrm>
            <a:off x="5796136" y="2924944"/>
            <a:ext cx="29967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таблицу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AFC1E2-A92F-40C0-88F7-3FFC4AA4A2B3}"/>
              </a:ext>
            </a:extLst>
          </p:cNvPr>
          <p:cNvSpPr txBox="1"/>
          <p:nvPr/>
        </p:nvSpPr>
        <p:spPr>
          <a:xfrm>
            <a:off x="323528" y="2780928"/>
            <a:ext cx="40205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умножения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625 L -0.60712 -0.344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65" y="-1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0.18994 0.1502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7" y="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0.00052 0.153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7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625 L -0.00173 -0.0923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-0.44739 0.1217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78" y="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0.50469 0.1428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26" y="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539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Итог  работы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517632" cy="3960440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проблема у нас возникла на уроке?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мы </a:t>
            </a:r>
            <a:r>
              <a:rPr lang="ru-RU" sz="3600" b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решали?</a:t>
            </a:r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задание было для вас интересным?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самым трудным?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надо быть при переходе улиц?</a:t>
            </a:r>
          </a:p>
          <a:p>
            <a:pPr>
              <a:buNone/>
            </a:pPr>
            <a:endParaRPr lang="ru-RU" sz="4000" b="1" dirty="0"/>
          </a:p>
        </p:txBody>
      </p:sp>
      <p:grpSp>
        <p:nvGrpSpPr>
          <p:cNvPr id="4" name="Группа 46">
            <a:extLst>
              <a:ext uri="{FF2B5EF4-FFF2-40B4-BE49-F238E27FC236}">
                <a16:creationId xmlns:a16="http://schemas.microsoft.com/office/drawing/2014/main" id="{58CB254B-FA9B-4174-ADD1-28F8A24D8D4F}"/>
              </a:ext>
            </a:extLst>
          </p:cNvPr>
          <p:cNvGrpSpPr/>
          <p:nvPr/>
        </p:nvGrpSpPr>
        <p:grpSpPr bwMode="auto">
          <a:xfrm>
            <a:off x="305257" y="5370294"/>
            <a:ext cx="8662853" cy="1083044"/>
            <a:chOff x="57504" y="5794523"/>
            <a:chExt cx="9270162" cy="1538057"/>
          </a:xfrm>
          <a:solidFill>
            <a:schemeClr val="bg1">
              <a:lumMod val="75000"/>
            </a:schemeClr>
          </a:solidFill>
        </p:grpSpPr>
        <p:sp>
          <p:nvSpPr>
            <p:cNvPr id="5" name="Трапеция 4">
              <a:extLst>
                <a:ext uri="{FF2B5EF4-FFF2-40B4-BE49-F238E27FC236}">
                  <a16:creationId xmlns:a16="http://schemas.microsoft.com/office/drawing/2014/main" id="{5B8D26BA-5200-4E6D-B97F-EB251D396434}"/>
                </a:ext>
              </a:extLst>
            </p:cNvPr>
            <p:cNvSpPr/>
            <p:nvPr/>
          </p:nvSpPr>
          <p:spPr>
            <a:xfrm rot="5034984">
              <a:off x="3923556" y="1928471"/>
              <a:ext cx="1538057" cy="9270162"/>
            </a:xfrm>
            <a:prstGeom prst="trapezoid">
              <a:avLst>
                <a:gd name="adj" fmla="val 35115"/>
              </a:avLst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6" name="Прямая соединительная линия 5">
              <a:extLst>
                <a:ext uri="{FF2B5EF4-FFF2-40B4-BE49-F238E27FC236}">
                  <a16:creationId xmlns:a16="http://schemas.microsoft.com/office/drawing/2014/main" id="{C908B3EE-1C13-4ECE-8B5F-E5F035B22456}"/>
                </a:ext>
              </a:extLst>
            </p:cNvPr>
            <p:cNvCxnSpPr>
              <a:stCxn id="5" idx="2"/>
              <a:endCxn id="5" idx="0"/>
            </p:cNvCxnSpPr>
            <p:nvPr/>
          </p:nvCxnSpPr>
          <p:spPr>
            <a:xfrm rot="10800000" flipH="1">
              <a:off x="83606" y="6048675"/>
              <a:ext cx="9217955" cy="1029758"/>
            </a:xfrm>
            <a:prstGeom prst="line">
              <a:avLst/>
            </a:prstGeom>
            <a:grpFill/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2">
            <a:extLst>
              <a:ext uri="{FF2B5EF4-FFF2-40B4-BE49-F238E27FC236}">
                <a16:creationId xmlns:a16="http://schemas.microsoft.com/office/drawing/2014/main" id="{51DF0E01-1A7F-4EBE-B7EB-8426725AF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661248"/>
            <a:ext cx="1236806" cy="784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1296144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539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Нарисуйте смайлик, отражающий ваше настроение</a:t>
            </a:r>
            <a:r>
              <a:rPr lang="ru-RU" sz="4000" dirty="0"/>
              <a:t>. </a:t>
            </a:r>
            <a:endParaRPr lang="ru-RU" sz="40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6876256" y="2780928"/>
            <a:ext cx="1512168" cy="1368152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923928" y="3717032"/>
            <a:ext cx="1512168" cy="1368152"/>
          </a:xfrm>
          <a:prstGeom prst="smileyFace">
            <a:avLst>
              <a:gd name="adj" fmla="val -411"/>
            </a:avLst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755576" y="2780928"/>
            <a:ext cx="1512168" cy="1368152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3F99124-ED38-4545-9D61-2EEBAF61CC31}"/>
              </a:ext>
            </a:extLst>
          </p:cNvPr>
          <p:cNvSpPr/>
          <p:nvPr/>
        </p:nvSpPr>
        <p:spPr>
          <a:xfrm>
            <a:off x="179512" y="188640"/>
            <a:ext cx="87849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источники: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u="sng" dirty="0">
                <a:latin typeface="Times New Roman" panose="02020603050405020304" pitchFamily="18" charset="0"/>
                <a:cs typeface="Times New Roman" pitchFamily="18" charset="0"/>
                <a:hlinkClick r:id="rId2"/>
              </a:rPr>
              <a:t>https://vk.com/agidelmezvodnoe?w=address-180206306_56969?w=wall-180206306_1127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заставка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latin typeface="Times New Roman" panose="02020603050405020304" pitchFamily="18" charset="0"/>
                <a:cs typeface="Times New Roman" pitchFamily="18" charset="0"/>
                <a:hlinkClick r:id="rId3"/>
              </a:rPr>
              <a:t>http://img13.nnm.ru/8/3/8/9/e/8389e2c30138595d4a5565095615b1a9.jpg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 - грузовик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latin typeface="Times New Roman" panose="02020603050405020304" pitchFamily="18" charset="0"/>
                <a:cs typeface="Times New Roman" pitchFamily="18" charset="0"/>
                <a:hlinkClick r:id="rId4"/>
              </a:rPr>
              <a:t>http://www.razumniki.ru/images/articles/obuchenie_detey/passagirskiy_poezd.jpg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   - поезд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latin typeface="Times New Roman" panose="02020603050405020304" pitchFamily="18" charset="0"/>
                <a:cs typeface="Times New Roman" pitchFamily="18" charset="0"/>
                <a:hlinkClick r:id="rId5"/>
              </a:rPr>
              <a:t>http://gid-market.kz/upload/big/2_646.jpg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   - катер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latin typeface="Times New Roman" panose="02020603050405020304" pitchFamily="18" charset="0"/>
                <a:cs typeface="Times New Roman" pitchFamily="18" charset="0"/>
                <a:hlinkClick r:id="rId6"/>
              </a:rPr>
              <a:t>http://www.free-lancers.net/posted_files/F7C28E797B4C.jpg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   - самолет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http://www.razumniki.ru/images/articles/obuchenie_detey/passagirskiy_poezd.jpg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поезд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http://festival.1september.ru/articles/593776/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https://www.pinterest.ru/pin/411164640972773087/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собака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https://twitter.com/shuvalovsurgut/status/1118101057152933888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автобус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https://cloudys.ru/surgut/item/arenda-avto_4178501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такси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https://hantimansiysk.bezformata.com/listnews/svodka-gosavtoinspektcii-za-29-maya-2019/75235085/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пешеходный переход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http://forum.sevastopol.info/viewtopic.php?f=14&amp;t=523430&amp;sid=663dad850548a954efb3c552b7056826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велосипед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https://mrokprf.ru/kartinki-na_18.php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светофор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http://uazservice.com/Zil%20m5301B4termo.files/image002.jpg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машина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http://kater-katera.narod.ru/triton_540.jpg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катер</a:t>
            </a:r>
          </a:p>
          <a:p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http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://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forum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.</a:t>
            </a:r>
            <a:r>
              <a:rPr lang="en-US" u="sng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materinstvo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.</a:t>
            </a:r>
            <a:r>
              <a:rPr lang="en-US" u="sng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ru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/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index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.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php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?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s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=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d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0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c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1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a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26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d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8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e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62</a:t>
            </a:r>
            <a:r>
              <a:rPr lang="en-US" u="sng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fe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7927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b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9208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c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2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de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446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cd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&amp;</a:t>
            </a:r>
            <a:r>
              <a:rPr lang="en-US" u="sng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showforum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6"/>
              </a:rPr>
              <a:t>=223-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картинки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http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://</a:t>
            </a:r>
            <a:r>
              <a:rPr lang="en-US" u="sng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fantasyflash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.</a:t>
            </a:r>
            <a:r>
              <a:rPr lang="en-US" u="sng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ru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/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index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.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php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?&amp;</a:t>
            </a:r>
            <a:r>
              <a:rPr lang="en-US" u="sng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kontent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=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7"/>
              </a:rPr>
              <a:t>anime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анимации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18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504" y="116632"/>
            <a:ext cx="88569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объектами движения и значением скорости: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563888" y="2196153"/>
            <a:ext cx="19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6D6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км/час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563888" y="2988241"/>
            <a:ext cx="19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6D6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км/час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0779"/>
            <a:ext cx="533696" cy="174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 descr="самолет.jpg">
            <a:extLst>
              <a:ext uri="{FF2B5EF4-FFF2-40B4-BE49-F238E27FC236}">
                <a16:creationId xmlns:a16="http://schemas.microsoft.com/office/drawing/2014/main" id="{4B56D1E3-75CB-49CB-BFEF-3818B220E88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7118" flipH="1">
            <a:off x="5575098" y="1899029"/>
            <a:ext cx="3279025" cy="1285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85017E1D-1528-47F0-A4DB-1EF30C4FD0A1}"/>
              </a:ext>
            </a:extLst>
          </p:cNvPr>
          <p:cNvGrpSpPr/>
          <p:nvPr/>
        </p:nvGrpSpPr>
        <p:grpSpPr>
          <a:xfrm>
            <a:off x="1043608" y="4005064"/>
            <a:ext cx="1008112" cy="1584176"/>
            <a:chOff x="-612576" y="2863987"/>
            <a:chExt cx="785542" cy="1550676"/>
          </a:xfrm>
        </p:grpSpPr>
        <p:pic>
          <p:nvPicPr>
            <p:cNvPr id="27" name="Picture 73" descr="мальчик 5">
              <a:extLst>
                <a:ext uri="{FF2B5EF4-FFF2-40B4-BE49-F238E27FC236}">
                  <a16:creationId xmlns:a16="http://schemas.microsoft.com/office/drawing/2014/main" id="{ED37F2C2-A238-47DD-A9DB-F183D45225BF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2576" y="2863987"/>
              <a:ext cx="785542" cy="1550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611">
              <a:extLst>
                <a:ext uri="{FF2B5EF4-FFF2-40B4-BE49-F238E27FC236}">
                  <a16:creationId xmlns:a16="http://schemas.microsoft.com/office/drawing/2014/main" id="{39AF1A37-72B7-4271-9B33-3B6BBDB70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0528" y="3068960"/>
              <a:ext cx="18473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pic>
        <p:nvPicPr>
          <p:cNvPr id="30" name="Рисунок 29" descr="поезд.jpg">
            <a:extLst>
              <a:ext uri="{FF2B5EF4-FFF2-40B4-BE49-F238E27FC236}">
                <a16:creationId xmlns:a16="http://schemas.microsoft.com/office/drawing/2014/main" id="{AD91D197-6C07-402C-90FD-6EFA0C49EA9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3849">
            <a:off x="377356" y="1886219"/>
            <a:ext cx="2715008" cy="152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 descr="https://i.pinimg.com/originals/6a/68/6e/6a686e402915bbb525c6d330d4c3a724.jpg">
            <a:extLst>
              <a:ext uri="{FF2B5EF4-FFF2-40B4-BE49-F238E27FC236}">
                <a16:creationId xmlns:a16="http://schemas.microsoft.com/office/drawing/2014/main" id="{A7244574-634C-43A9-B1C3-2A4270BF5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717032"/>
            <a:ext cx="1584176" cy="157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Группа 46">
            <a:extLst>
              <a:ext uri="{FF2B5EF4-FFF2-40B4-BE49-F238E27FC236}">
                <a16:creationId xmlns:a16="http://schemas.microsoft.com/office/drawing/2014/main" id="{068AC56E-3092-4AFA-A94D-96A64E812673}"/>
              </a:ext>
            </a:extLst>
          </p:cNvPr>
          <p:cNvGrpSpPr/>
          <p:nvPr/>
        </p:nvGrpSpPr>
        <p:grpSpPr bwMode="auto">
          <a:xfrm>
            <a:off x="323528" y="5445224"/>
            <a:ext cx="8662853" cy="1083044"/>
            <a:chOff x="57504" y="5794523"/>
            <a:chExt cx="9270162" cy="1538057"/>
          </a:xfrm>
          <a:solidFill>
            <a:schemeClr val="bg1">
              <a:lumMod val="75000"/>
            </a:schemeClr>
          </a:solidFill>
        </p:grpSpPr>
        <p:sp>
          <p:nvSpPr>
            <p:cNvPr id="46" name="Трапеция 45">
              <a:extLst>
                <a:ext uri="{FF2B5EF4-FFF2-40B4-BE49-F238E27FC236}">
                  <a16:creationId xmlns:a16="http://schemas.microsoft.com/office/drawing/2014/main" id="{F46C41B1-05C0-4120-849F-39F6F03CEA19}"/>
                </a:ext>
              </a:extLst>
            </p:cNvPr>
            <p:cNvSpPr/>
            <p:nvPr/>
          </p:nvSpPr>
          <p:spPr>
            <a:xfrm rot="5034984">
              <a:off x="3923556" y="1928471"/>
              <a:ext cx="1538057" cy="9270162"/>
            </a:xfrm>
            <a:prstGeom prst="trapezoid">
              <a:avLst>
                <a:gd name="adj" fmla="val 35115"/>
              </a:avLst>
            </a:prstGeom>
            <a:grpFill/>
            <a:ln>
              <a:solidFill>
                <a:schemeClr val="bg1">
                  <a:lumMod val="95000"/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19C6D866-CBD9-4FAE-8A03-058F2ABA8170}"/>
                </a:ext>
              </a:extLst>
            </p:cNvPr>
            <p:cNvCxnSpPr>
              <a:stCxn id="46" idx="2"/>
              <a:endCxn id="46" idx="0"/>
            </p:cNvCxnSpPr>
            <p:nvPr/>
          </p:nvCxnSpPr>
          <p:spPr>
            <a:xfrm rot="10800000" flipH="1">
              <a:off x="83606" y="6048675"/>
              <a:ext cx="9217955" cy="1029758"/>
            </a:xfrm>
            <a:prstGeom prst="line">
              <a:avLst/>
            </a:prstGeom>
            <a:grpFill/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419872" y="4428401"/>
            <a:ext cx="2160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6D6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900 км/час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563888" y="3708321"/>
            <a:ext cx="19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6D6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км/час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491880" y="1484784"/>
            <a:ext cx="19442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6D6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км/час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557130-5AC4-400E-A523-7CA4993FAC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3848" y="5013176"/>
            <a:ext cx="1800225" cy="14859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-0.25139 L 0.2717 -0.46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-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25208 L -0.35886 -0.261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33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29 0.11621 L -0.00434 0.0951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-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1 0.03102 L 0.35434 0.293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79" y="1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19861 L -0.3625 0.1592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25" y="1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2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46">
            <a:extLst>
              <a:ext uri="{FF2B5EF4-FFF2-40B4-BE49-F238E27FC236}">
                <a16:creationId xmlns:a16="http://schemas.microsoft.com/office/drawing/2014/main" id="{E67A5229-065D-4DB9-93F4-AD0181AA27DA}"/>
              </a:ext>
            </a:extLst>
          </p:cNvPr>
          <p:cNvGrpSpPr/>
          <p:nvPr/>
        </p:nvGrpSpPr>
        <p:grpSpPr bwMode="auto">
          <a:xfrm>
            <a:off x="305257" y="5370294"/>
            <a:ext cx="8662853" cy="1083044"/>
            <a:chOff x="57504" y="5794523"/>
            <a:chExt cx="9270162" cy="1538057"/>
          </a:xfrm>
          <a:solidFill>
            <a:schemeClr val="bg1">
              <a:lumMod val="75000"/>
            </a:schemeClr>
          </a:solidFill>
        </p:grpSpPr>
        <p:sp>
          <p:nvSpPr>
            <p:cNvPr id="18" name="Трапеция 17">
              <a:extLst>
                <a:ext uri="{FF2B5EF4-FFF2-40B4-BE49-F238E27FC236}">
                  <a16:creationId xmlns:a16="http://schemas.microsoft.com/office/drawing/2014/main" id="{689DC065-17C9-4273-BD1B-62CA43546804}"/>
                </a:ext>
              </a:extLst>
            </p:cNvPr>
            <p:cNvSpPr/>
            <p:nvPr/>
          </p:nvSpPr>
          <p:spPr>
            <a:xfrm rot="5034984">
              <a:off x="3923556" y="1928471"/>
              <a:ext cx="1538057" cy="9270162"/>
            </a:xfrm>
            <a:prstGeom prst="trapezoid">
              <a:avLst>
                <a:gd name="adj" fmla="val 35115"/>
              </a:avLst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1040B956-B7AF-428A-BA3F-E4B93CB59A2E}"/>
                </a:ext>
              </a:extLst>
            </p:cNvPr>
            <p:cNvCxnSpPr>
              <a:stCxn id="18" idx="2"/>
              <a:endCxn id="18" idx="0"/>
            </p:cNvCxnSpPr>
            <p:nvPr/>
          </p:nvCxnSpPr>
          <p:spPr>
            <a:xfrm rot="10800000" flipH="1">
              <a:off x="83606" y="6048675"/>
              <a:ext cx="9217955" cy="1029758"/>
            </a:xfrm>
            <a:prstGeom prst="line">
              <a:avLst/>
            </a:prstGeom>
            <a:grpFill/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3" descr="D:\SHKOLA\UCHEBA\SCHKOLA\начальная школа\презентации начальная школа\объект\1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7831" y="2961456"/>
            <a:ext cx="1301279" cy="130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28800"/>
            <a:ext cx="6773895" cy="432048"/>
          </a:xfrm>
          <a:prstGeom prst="rect">
            <a:avLst/>
          </a:prstGeom>
        </p:spPr>
      </p:pic>
      <p:sp>
        <p:nvSpPr>
          <p:cNvPr id="6" name="Rectangle 5" descr="Почтовая бумага"/>
          <p:cNvSpPr>
            <a:spLocks noChangeArrowheads="1"/>
          </p:cNvSpPr>
          <p:nvPr/>
        </p:nvSpPr>
        <p:spPr bwMode="auto">
          <a:xfrm>
            <a:off x="114300" y="4888434"/>
            <a:ext cx="3384000" cy="13680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Чтобы найти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время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нужно расстояние разделить на скорость.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516216" y="5157280"/>
            <a:ext cx="2376264" cy="7920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6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6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=S</a:t>
            </a:r>
            <a:r>
              <a:rPr lang="ru-RU" sz="6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6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</a:t>
            </a:r>
            <a:endParaRPr lang="ru-RU" sz="6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 descr="Почтовая бумага"/>
          <p:cNvSpPr txBox="1">
            <a:spLocks noChangeArrowheads="1"/>
          </p:cNvSpPr>
          <p:nvPr/>
        </p:nvSpPr>
        <p:spPr>
          <a:xfrm>
            <a:off x="107504" y="1268760"/>
            <a:ext cx="3384376" cy="13680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Чтобы найти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расстояние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,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нужно скорость умножить на время.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444208" y="1484784"/>
            <a:ext cx="2376264" cy="7920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6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6000" b="1" dirty="0">
                <a:latin typeface="Arial" pitchFamily="34" charset="0"/>
                <a:cs typeface="Arial" pitchFamily="34" charset="0"/>
              </a:rPr>
              <a:t>=</a:t>
            </a:r>
            <a:r>
              <a:rPr lang="en-US" sz="6000" b="1" dirty="0" err="1">
                <a:latin typeface="Arial" pitchFamily="34" charset="0"/>
                <a:cs typeface="Arial" pitchFamily="34" charset="0"/>
              </a:rPr>
              <a:t>V·t</a:t>
            </a: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6" descr="Почтовая бумага"/>
          <p:cNvSpPr>
            <a:spLocks noChangeArrowheads="1"/>
          </p:cNvSpPr>
          <p:nvPr/>
        </p:nvSpPr>
        <p:spPr bwMode="auto">
          <a:xfrm>
            <a:off x="107504" y="3068960"/>
            <a:ext cx="3384376" cy="1368152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Чтобы найти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скорость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нужно расстояние разделить на время.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444208" y="3285072"/>
            <a:ext cx="2376264" cy="7920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bg1"/>
              </a:gs>
            </a:gsLst>
          </a:gradFill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6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6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=S</a:t>
            </a:r>
            <a:r>
              <a:rPr lang="ru-RU" sz="6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6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</a:p>
        </p:txBody>
      </p:sp>
      <p:pic>
        <p:nvPicPr>
          <p:cNvPr id="14" name="Рисунок 8" descr="0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374" y="5085184"/>
            <a:ext cx="1068738" cy="106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19F9491-2390-4946-86FA-EDDFF1D10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260648"/>
            <a:ext cx="81003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формулы, используя карточки: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471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repeatCount="indefinite" accel="50000" decel="5000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0.00116 L 1.20694 -0.00833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42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46">
            <a:extLst>
              <a:ext uri="{FF2B5EF4-FFF2-40B4-BE49-F238E27FC236}">
                <a16:creationId xmlns:a16="http://schemas.microsoft.com/office/drawing/2014/main" id="{75D31B09-0EF3-436C-93E8-F51B3EA95357}"/>
              </a:ext>
            </a:extLst>
          </p:cNvPr>
          <p:cNvGrpSpPr/>
          <p:nvPr/>
        </p:nvGrpSpPr>
        <p:grpSpPr bwMode="auto">
          <a:xfrm>
            <a:off x="251520" y="5301208"/>
            <a:ext cx="8662853" cy="1083044"/>
            <a:chOff x="57504" y="5794523"/>
            <a:chExt cx="9270162" cy="1538057"/>
          </a:xfrm>
          <a:solidFill>
            <a:schemeClr val="bg1">
              <a:lumMod val="75000"/>
            </a:schemeClr>
          </a:solidFill>
        </p:grpSpPr>
        <p:sp>
          <p:nvSpPr>
            <p:cNvPr id="8" name="Трапеция 7">
              <a:extLst>
                <a:ext uri="{FF2B5EF4-FFF2-40B4-BE49-F238E27FC236}">
                  <a16:creationId xmlns:a16="http://schemas.microsoft.com/office/drawing/2014/main" id="{1D5C29F3-18F8-45B4-A1B6-55BDA6BF0BBC}"/>
                </a:ext>
              </a:extLst>
            </p:cNvPr>
            <p:cNvSpPr/>
            <p:nvPr/>
          </p:nvSpPr>
          <p:spPr>
            <a:xfrm rot="5034984">
              <a:off x="3923556" y="1928471"/>
              <a:ext cx="1538057" cy="9270162"/>
            </a:xfrm>
            <a:prstGeom prst="trapezoid">
              <a:avLst>
                <a:gd name="adj" fmla="val 35115"/>
              </a:avLst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D140D5C0-7801-4F5A-8B10-D0D93EB05B7C}"/>
                </a:ext>
              </a:extLst>
            </p:cNvPr>
            <p:cNvCxnSpPr>
              <a:stCxn id="8" idx="2"/>
              <a:endCxn id="8" idx="0"/>
            </p:cNvCxnSpPr>
            <p:nvPr/>
          </p:nvCxnSpPr>
          <p:spPr>
            <a:xfrm rot="10800000" flipH="1">
              <a:off x="83606" y="6048675"/>
              <a:ext cx="9217955" cy="1029758"/>
            </a:xfrm>
            <a:prstGeom prst="line">
              <a:avLst/>
            </a:prstGeom>
            <a:grpFill/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1B4EE7A-76C1-41E7-B8B6-0FE141DEA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116632"/>
            <a:ext cx="88569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задачи, </a:t>
            </a:r>
          </a:p>
          <a:p>
            <a:pPr algn="ctr"/>
            <a:r>
              <a:rPr lang="ru-RU" sz="32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данные таблицы и картинки: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CD00A9E-D227-4BB2-9206-148F27FDC7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520974"/>
              </p:ext>
            </p:extLst>
          </p:nvPr>
        </p:nvGraphicFramePr>
        <p:xfrm>
          <a:off x="467544" y="1340768"/>
          <a:ext cx="8280920" cy="19261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9936">
                  <a:extLst>
                    <a:ext uri="{9D8B030D-6E8A-4147-A177-3AD203B41FA5}">
                      <a16:colId xmlns:a16="http://schemas.microsoft.com/office/drawing/2014/main" val="3182511485"/>
                    </a:ext>
                  </a:extLst>
                </a:gridCol>
                <a:gridCol w="2659065">
                  <a:extLst>
                    <a:ext uri="{9D8B030D-6E8A-4147-A177-3AD203B41FA5}">
                      <a16:colId xmlns:a16="http://schemas.microsoft.com/office/drawing/2014/main" val="903875444"/>
                    </a:ext>
                  </a:extLst>
                </a:gridCol>
                <a:gridCol w="2487512">
                  <a:extLst>
                    <a:ext uri="{9D8B030D-6E8A-4147-A177-3AD203B41FA5}">
                      <a16:colId xmlns:a16="http://schemas.microsoft.com/office/drawing/2014/main" val="371746309"/>
                    </a:ext>
                  </a:extLst>
                </a:gridCol>
                <a:gridCol w="2144407">
                  <a:extLst>
                    <a:ext uri="{9D8B030D-6E8A-4147-A177-3AD203B41FA5}">
                      <a16:colId xmlns:a16="http://schemas.microsoft.com/office/drawing/2014/main" val="16656691"/>
                    </a:ext>
                  </a:extLst>
                </a:gridCol>
              </a:tblGrid>
              <a:tr h="642052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80 км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25 см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667018"/>
                  </a:ext>
                </a:extLst>
              </a:tr>
              <a:tr h="642052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км/час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40 км/час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23514"/>
                  </a:ext>
                </a:extLst>
              </a:tr>
              <a:tr h="642052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5 мин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863474"/>
                  </a:ext>
                </a:extLst>
              </a:tr>
            </a:tbl>
          </a:graphicData>
        </a:graphic>
      </p:graphicFrame>
      <p:pic>
        <p:nvPicPr>
          <p:cNvPr id="12" name="Picture 7" descr="Анимационные картинки (435)">
            <a:extLst>
              <a:ext uri="{FF2B5EF4-FFF2-40B4-BE49-F238E27FC236}">
                <a16:creationId xmlns:a16="http://schemas.microsoft.com/office/drawing/2014/main" id="{C003382A-21C1-4BFD-B1B5-585BAB4FD71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8680" y="4869160"/>
            <a:ext cx="280831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5" descr="afficher_image145">
            <a:extLst>
              <a:ext uri="{FF2B5EF4-FFF2-40B4-BE49-F238E27FC236}">
                <a16:creationId xmlns:a16="http://schemas.microsoft.com/office/drawing/2014/main" id="{D1F24B3D-3F93-4EC7-94B3-BA95FDB4109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3212976"/>
            <a:ext cx="3227388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D:\картинки\детские картинки-блестяшки анимашки\fb00948c8538.png">
            <a:extLst>
              <a:ext uri="{FF2B5EF4-FFF2-40B4-BE49-F238E27FC236}">
                <a16:creationId xmlns:a16="http://schemas.microsoft.com/office/drawing/2014/main" id="{A113BE67-261A-4166-B080-C451886D6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307603">
            <a:off x="1408447" y="5235280"/>
            <a:ext cx="3064666" cy="266255"/>
          </a:xfrm>
          <a:prstGeom prst="rect">
            <a:avLst/>
          </a:prstGeom>
          <a:noFill/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B09A4A53-09BC-4C32-AF10-2F1B75C68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3096"/>
            <a:ext cx="9144000" cy="2160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5D12F52D-6123-42C5-9EE8-100BAEC667EC}"/>
              </a:ext>
            </a:extLst>
          </p:cNvPr>
          <p:cNvCxnSpPr>
            <a:cxnSpLocks/>
          </p:cNvCxnSpPr>
          <p:nvPr/>
        </p:nvCxnSpPr>
        <p:spPr>
          <a:xfrm flipV="1">
            <a:off x="28701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1A9EB060-0312-43BD-A11D-AB6560DE28B3}"/>
              </a:ext>
            </a:extLst>
          </p:cNvPr>
          <p:cNvCxnSpPr>
            <a:cxnSpLocks/>
          </p:cNvCxnSpPr>
          <p:nvPr/>
        </p:nvCxnSpPr>
        <p:spPr>
          <a:xfrm flipV="1">
            <a:off x="43103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ACADB8B3-D330-44A7-8CA9-FB517B99F7E3}"/>
              </a:ext>
            </a:extLst>
          </p:cNvPr>
          <p:cNvCxnSpPr>
            <a:cxnSpLocks/>
          </p:cNvCxnSpPr>
          <p:nvPr/>
        </p:nvCxnSpPr>
        <p:spPr>
          <a:xfrm flipV="1">
            <a:off x="57504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22B0A055-713C-4885-BA32-D7312D88E457}"/>
              </a:ext>
            </a:extLst>
          </p:cNvPr>
          <p:cNvCxnSpPr>
            <a:cxnSpLocks/>
          </p:cNvCxnSpPr>
          <p:nvPr/>
        </p:nvCxnSpPr>
        <p:spPr>
          <a:xfrm flipV="1">
            <a:off x="71906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06FE1BEA-E820-4657-940E-BF18CFB25119}"/>
              </a:ext>
            </a:extLst>
          </p:cNvPr>
          <p:cNvCxnSpPr>
            <a:cxnSpLocks/>
          </p:cNvCxnSpPr>
          <p:nvPr/>
        </p:nvCxnSpPr>
        <p:spPr>
          <a:xfrm flipV="1">
            <a:off x="89959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18BFE8A7-868E-4704-B12D-B7CA62662805}"/>
              </a:ext>
            </a:extLst>
          </p:cNvPr>
          <p:cNvCxnSpPr>
            <a:cxnSpLocks/>
          </p:cNvCxnSpPr>
          <p:nvPr/>
        </p:nvCxnSpPr>
        <p:spPr>
          <a:xfrm flipV="1">
            <a:off x="104360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4FE6F128-927F-4ED2-9D51-FE08C790B33F}"/>
              </a:ext>
            </a:extLst>
          </p:cNvPr>
          <p:cNvCxnSpPr>
            <a:cxnSpLocks/>
          </p:cNvCxnSpPr>
          <p:nvPr/>
        </p:nvCxnSpPr>
        <p:spPr>
          <a:xfrm flipV="1">
            <a:off x="118762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F7EFB1C1-D8D3-4B70-AA9C-B8C0E217C97C}"/>
              </a:ext>
            </a:extLst>
          </p:cNvPr>
          <p:cNvCxnSpPr>
            <a:cxnSpLocks/>
          </p:cNvCxnSpPr>
          <p:nvPr/>
        </p:nvCxnSpPr>
        <p:spPr>
          <a:xfrm flipV="1">
            <a:off x="133164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6886A76-D69C-4868-8B77-3359FFCD62FF}"/>
              </a:ext>
            </a:extLst>
          </p:cNvPr>
          <p:cNvCxnSpPr>
            <a:cxnSpLocks/>
          </p:cNvCxnSpPr>
          <p:nvPr/>
        </p:nvCxnSpPr>
        <p:spPr>
          <a:xfrm flipV="1">
            <a:off x="147565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17FDB16F-4EC5-4818-AD87-A165CCDC08D0}"/>
              </a:ext>
            </a:extLst>
          </p:cNvPr>
          <p:cNvCxnSpPr>
            <a:cxnSpLocks/>
          </p:cNvCxnSpPr>
          <p:nvPr/>
        </p:nvCxnSpPr>
        <p:spPr>
          <a:xfrm flipV="1">
            <a:off x="161967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C0BDD744-2AEA-4FFB-AC2A-E4EE787B6981}"/>
              </a:ext>
            </a:extLst>
          </p:cNvPr>
          <p:cNvCxnSpPr>
            <a:cxnSpLocks/>
          </p:cNvCxnSpPr>
          <p:nvPr/>
        </p:nvCxnSpPr>
        <p:spPr>
          <a:xfrm flipV="1">
            <a:off x="176368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C261F24B-5C04-4628-81EC-789E95DD834A}"/>
              </a:ext>
            </a:extLst>
          </p:cNvPr>
          <p:cNvCxnSpPr>
            <a:cxnSpLocks/>
          </p:cNvCxnSpPr>
          <p:nvPr/>
        </p:nvCxnSpPr>
        <p:spPr>
          <a:xfrm flipV="1">
            <a:off x="190770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A0970166-0077-4AA8-BD51-200407C7F2E5}"/>
              </a:ext>
            </a:extLst>
          </p:cNvPr>
          <p:cNvCxnSpPr>
            <a:cxnSpLocks/>
          </p:cNvCxnSpPr>
          <p:nvPr/>
        </p:nvCxnSpPr>
        <p:spPr>
          <a:xfrm flipV="1">
            <a:off x="205172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E3E0A2DC-DB2E-4AF1-8E76-B39F3AF57CE1}"/>
              </a:ext>
            </a:extLst>
          </p:cNvPr>
          <p:cNvCxnSpPr>
            <a:cxnSpLocks/>
          </p:cNvCxnSpPr>
          <p:nvPr/>
        </p:nvCxnSpPr>
        <p:spPr>
          <a:xfrm flipV="1">
            <a:off x="219573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05A6D15E-2797-468F-B808-185BA5FC3637}"/>
              </a:ext>
            </a:extLst>
          </p:cNvPr>
          <p:cNvCxnSpPr>
            <a:cxnSpLocks/>
          </p:cNvCxnSpPr>
          <p:nvPr/>
        </p:nvCxnSpPr>
        <p:spPr>
          <a:xfrm flipV="1">
            <a:off x="233975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7752A587-0E17-4B67-85ED-F72ABED40E43}"/>
              </a:ext>
            </a:extLst>
          </p:cNvPr>
          <p:cNvCxnSpPr>
            <a:cxnSpLocks/>
          </p:cNvCxnSpPr>
          <p:nvPr/>
        </p:nvCxnSpPr>
        <p:spPr>
          <a:xfrm flipV="1">
            <a:off x="248376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" descr="D:\картинки\детские картинки-блестяшки анимашки\fb00948c8538.png">
            <a:extLst>
              <a:ext uri="{FF2B5EF4-FFF2-40B4-BE49-F238E27FC236}">
                <a16:creationId xmlns:a16="http://schemas.microsoft.com/office/drawing/2014/main" id="{4B873638-878A-4227-8BA9-05D3AA516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307603">
            <a:off x="4433754" y="5070862"/>
            <a:ext cx="3064666" cy="266255"/>
          </a:xfrm>
          <a:prstGeom prst="rect">
            <a:avLst/>
          </a:prstGeom>
          <a:noFill/>
        </p:spPr>
      </p:pic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F249AF6E-E218-440B-96A6-5BA636C00C24}"/>
              </a:ext>
            </a:extLst>
          </p:cNvPr>
          <p:cNvCxnSpPr>
            <a:cxnSpLocks/>
          </p:cNvCxnSpPr>
          <p:nvPr/>
        </p:nvCxnSpPr>
        <p:spPr>
          <a:xfrm flipV="1">
            <a:off x="262778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D9ADBA20-F0C5-4D1A-BE2E-CB3B9DF30DAB}"/>
              </a:ext>
            </a:extLst>
          </p:cNvPr>
          <p:cNvCxnSpPr>
            <a:cxnSpLocks/>
          </p:cNvCxnSpPr>
          <p:nvPr/>
        </p:nvCxnSpPr>
        <p:spPr>
          <a:xfrm flipV="1">
            <a:off x="291581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5E5AA7B0-CDC5-4D72-AA26-4B6398FC3D2C}"/>
              </a:ext>
            </a:extLst>
          </p:cNvPr>
          <p:cNvCxnSpPr>
            <a:cxnSpLocks/>
          </p:cNvCxnSpPr>
          <p:nvPr/>
        </p:nvCxnSpPr>
        <p:spPr>
          <a:xfrm flipV="1">
            <a:off x="277180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4BEEBA39-6525-4CB9-B1B5-D146B58421CC}"/>
              </a:ext>
            </a:extLst>
          </p:cNvPr>
          <p:cNvCxnSpPr>
            <a:cxnSpLocks/>
          </p:cNvCxnSpPr>
          <p:nvPr/>
        </p:nvCxnSpPr>
        <p:spPr>
          <a:xfrm flipV="1">
            <a:off x="305983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8B2AD121-77C9-46BC-B429-51D1BD8BFD15}"/>
              </a:ext>
            </a:extLst>
          </p:cNvPr>
          <p:cNvCxnSpPr>
            <a:cxnSpLocks/>
          </p:cNvCxnSpPr>
          <p:nvPr/>
        </p:nvCxnSpPr>
        <p:spPr>
          <a:xfrm flipV="1">
            <a:off x="320384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id="{1981F9E7-1B94-4875-A85E-B8839D217A36}"/>
              </a:ext>
            </a:extLst>
          </p:cNvPr>
          <p:cNvCxnSpPr>
            <a:cxnSpLocks/>
          </p:cNvCxnSpPr>
          <p:nvPr/>
        </p:nvCxnSpPr>
        <p:spPr>
          <a:xfrm flipV="1">
            <a:off x="334786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ED6FC6F6-F4C0-407D-A2DB-7AD9F1616B6C}"/>
              </a:ext>
            </a:extLst>
          </p:cNvPr>
          <p:cNvCxnSpPr>
            <a:cxnSpLocks/>
          </p:cNvCxnSpPr>
          <p:nvPr/>
        </p:nvCxnSpPr>
        <p:spPr>
          <a:xfrm flipV="1">
            <a:off x="363589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C16F64CF-8EE3-4D36-A0F6-5D5FE9F30AA4}"/>
              </a:ext>
            </a:extLst>
          </p:cNvPr>
          <p:cNvCxnSpPr>
            <a:cxnSpLocks/>
          </p:cNvCxnSpPr>
          <p:nvPr/>
        </p:nvCxnSpPr>
        <p:spPr>
          <a:xfrm flipV="1">
            <a:off x="349188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534049AE-CF82-41EB-9266-2CFC5EBCE55A}"/>
              </a:ext>
            </a:extLst>
          </p:cNvPr>
          <p:cNvCxnSpPr>
            <a:cxnSpLocks/>
          </p:cNvCxnSpPr>
          <p:nvPr/>
        </p:nvCxnSpPr>
        <p:spPr>
          <a:xfrm flipV="1">
            <a:off x="392392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7CC8E24A-CB8A-4A7B-B9AB-0B74B1688DEE}"/>
              </a:ext>
            </a:extLst>
          </p:cNvPr>
          <p:cNvCxnSpPr>
            <a:cxnSpLocks/>
          </p:cNvCxnSpPr>
          <p:nvPr/>
        </p:nvCxnSpPr>
        <p:spPr>
          <a:xfrm flipV="1">
            <a:off x="377991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4B7F4E86-2FE1-4E54-BFE6-1ADBF5C603E2}"/>
              </a:ext>
            </a:extLst>
          </p:cNvPr>
          <p:cNvCxnSpPr>
            <a:cxnSpLocks/>
          </p:cNvCxnSpPr>
          <p:nvPr/>
        </p:nvCxnSpPr>
        <p:spPr>
          <a:xfrm flipV="1">
            <a:off x="406794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id="{63BD0499-B821-4C0A-AD65-3FDF50B6A99E}"/>
              </a:ext>
            </a:extLst>
          </p:cNvPr>
          <p:cNvCxnSpPr>
            <a:cxnSpLocks/>
          </p:cNvCxnSpPr>
          <p:nvPr/>
        </p:nvCxnSpPr>
        <p:spPr>
          <a:xfrm flipV="1">
            <a:off x="421196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59F4CE01-9A10-4A43-A02C-2D8490774D95}"/>
              </a:ext>
            </a:extLst>
          </p:cNvPr>
          <p:cNvCxnSpPr>
            <a:cxnSpLocks/>
          </p:cNvCxnSpPr>
          <p:nvPr/>
        </p:nvCxnSpPr>
        <p:spPr>
          <a:xfrm flipV="1">
            <a:off x="449999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>
            <a:extLst>
              <a:ext uri="{FF2B5EF4-FFF2-40B4-BE49-F238E27FC236}">
                <a16:creationId xmlns:a16="http://schemas.microsoft.com/office/drawing/2014/main" id="{5BB975F9-2FAF-40A4-A738-9B6BBF24D6AA}"/>
              </a:ext>
            </a:extLst>
          </p:cNvPr>
          <p:cNvCxnSpPr>
            <a:cxnSpLocks/>
          </p:cNvCxnSpPr>
          <p:nvPr/>
        </p:nvCxnSpPr>
        <p:spPr>
          <a:xfrm flipV="1">
            <a:off x="435597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id="{E32B5922-1EC9-4311-A534-58F088651DC3}"/>
              </a:ext>
            </a:extLst>
          </p:cNvPr>
          <p:cNvCxnSpPr>
            <a:cxnSpLocks/>
          </p:cNvCxnSpPr>
          <p:nvPr/>
        </p:nvCxnSpPr>
        <p:spPr>
          <a:xfrm flipV="1">
            <a:off x="464400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86A08179-4421-4477-B614-0F76BAC860B5}"/>
              </a:ext>
            </a:extLst>
          </p:cNvPr>
          <p:cNvCxnSpPr>
            <a:cxnSpLocks/>
          </p:cNvCxnSpPr>
          <p:nvPr/>
        </p:nvCxnSpPr>
        <p:spPr>
          <a:xfrm flipV="1">
            <a:off x="478802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2B681483-D187-47F3-B389-0F11C5EF5FDC}"/>
              </a:ext>
            </a:extLst>
          </p:cNvPr>
          <p:cNvCxnSpPr>
            <a:cxnSpLocks/>
          </p:cNvCxnSpPr>
          <p:nvPr/>
        </p:nvCxnSpPr>
        <p:spPr>
          <a:xfrm flipV="1">
            <a:off x="493204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7315BEE8-F07B-4B90-8008-44F98A2CE650}"/>
              </a:ext>
            </a:extLst>
          </p:cNvPr>
          <p:cNvCxnSpPr>
            <a:cxnSpLocks/>
          </p:cNvCxnSpPr>
          <p:nvPr/>
        </p:nvCxnSpPr>
        <p:spPr>
          <a:xfrm flipV="1">
            <a:off x="507605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0F7A1081-964A-48FF-8A07-45F60BABE192}"/>
              </a:ext>
            </a:extLst>
          </p:cNvPr>
          <p:cNvCxnSpPr>
            <a:cxnSpLocks/>
          </p:cNvCxnSpPr>
          <p:nvPr/>
        </p:nvCxnSpPr>
        <p:spPr>
          <a:xfrm flipV="1">
            <a:off x="522007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8B98D073-EFEB-4690-873A-0DE29DBA9F37}"/>
              </a:ext>
            </a:extLst>
          </p:cNvPr>
          <p:cNvCxnSpPr>
            <a:cxnSpLocks/>
          </p:cNvCxnSpPr>
          <p:nvPr/>
        </p:nvCxnSpPr>
        <p:spPr>
          <a:xfrm flipV="1">
            <a:off x="536408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37B156EB-64B4-46B4-9495-402110BEAE33}"/>
              </a:ext>
            </a:extLst>
          </p:cNvPr>
          <p:cNvCxnSpPr>
            <a:cxnSpLocks/>
          </p:cNvCxnSpPr>
          <p:nvPr/>
        </p:nvCxnSpPr>
        <p:spPr>
          <a:xfrm flipV="1">
            <a:off x="550810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id="{1122240F-193B-4508-A607-E8CC620877F1}"/>
              </a:ext>
            </a:extLst>
          </p:cNvPr>
          <p:cNvCxnSpPr>
            <a:cxnSpLocks/>
          </p:cNvCxnSpPr>
          <p:nvPr/>
        </p:nvCxnSpPr>
        <p:spPr>
          <a:xfrm flipV="1">
            <a:off x="565212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>
            <a:extLst>
              <a:ext uri="{FF2B5EF4-FFF2-40B4-BE49-F238E27FC236}">
                <a16:creationId xmlns:a16="http://schemas.microsoft.com/office/drawing/2014/main" id="{5347099E-002A-4980-AE9C-1DD61AE0CE21}"/>
              </a:ext>
            </a:extLst>
          </p:cNvPr>
          <p:cNvCxnSpPr>
            <a:cxnSpLocks/>
          </p:cNvCxnSpPr>
          <p:nvPr/>
        </p:nvCxnSpPr>
        <p:spPr>
          <a:xfrm flipV="1">
            <a:off x="579613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4AA6D04A-DB31-45A9-AE0A-5353559090B9}"/>
              </a:ext>
            </a:extLst>
          </p:cNvPr>
          <p:cNvCxnSpPr>
            <a:cxnSpLocks/>
          </p:cNvCxnSpPr>
          <p:nvPr/>
        </p:nvCxnSpPr>
        <p:spPr>
          <a:xfrm flipV="1">
            <a:off x="594015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id="{E758DFA4-80CF-4D9B-A659-70E3BBAC2D8E}"/>
              </a:ext>
            </a:extLst>
          </p:cNvPr>
          <p:cNvCxnSpPr>
            <a:cxnSpLocks/>
          </p:cNvCxnSpPr>
          <p:nvPr/>
        </p:nvCxnSpPr>
        <p:spPr>
          <a:xfrm flipV="1">
            <a:off x="608416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B76D3AE-7C07-4AC0-B0EB-37F651A73857}"/>
              </a:ext>
            </a:extLst>
          </p:cNvPr>
          <p:cNvCxnSpPr>
            <a:cxnSpLocks/>
          </p:cNvCxnSpPr>
          <p:nvPr/>
        </p:nvCxnSpPr>
        <p:spPr>
          <a:xfrm flipV="1">
            <a:off x="622818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>
            <a:extLst>
              <a:ext uri="{FF2B5EF4-FFF2-40B4-BE49-F238E27FC236}">
                <a16:creationId xmlns:a16="http://schemas.microsoft.com/office/drawing/2014/main" id="{1BBAEEF7-E43E-4C5F-8B3F-6223378054F1}"/>
              </a:ext>
            </a:extLst>
          </p:cNvPr>
          <p:cNvCxnSpPr>
            <a:cxnSpLocks/>
          </p:cNvCxnSpPr>
          <p:nvPr/>
        </p:nvCxnSpPr>
        <p:spPr>
          <a:xfrm flipV="1">
            <a:off x="651621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>
            <a:extLst>
              <a:ext uri="{FF2B5EF4-FFF2-40B4-BE49-F238E27FC236}">
                <a16:creationId xmlns:a16="http://schemas.microsoft.com/office/drawing/2014/main" id="{B9D82071-76D7-4AFA-A10C-DC4F484CD010}"/>
              </a:ext>
            </a:extLst>
          </p:cNvPr>
          <p:cNvCxnSpPr>
            <a:cxnSpLocks/>
          </p:cNvCxnSpPr>
          <p:nvPr/>
        </p:nvCxnSpPr>
        <p:spPr>
          <a:xfrm flipV="1">
            <a:off x="637220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>
            <a:extLst>
              <a:ext uri="{FF2B5EF4-FFF2-40B4-BE49-F238E27FC236}">
                <a16:creationId xmlns:a16="http://schemas.microsoft.com/office/drawing/2014/main" id="{70972F27-3F2A-4755-8FFB-3E80473A2580}"/>
              </a:ext>
            </a:extLst>
          </p:cNvPr>
          <p:cNvCxnSpPr>
            <a:cxnSpLocks/>
          </p:cNvCxnSpPr>
          <p:nvPr/>
        </p:nvCxnSpPr>
        <p:spPr>
          <a:xfrm flipV="1">
            <a:off x="666023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>
            <a:extLst>
              <a:ext uri="{FF2B5EF4-FFF2-40B4-BE49-F238E27FC236}">
                <a16:creationId xmlns:a16="http://schemas.microsoft.com/office/drawing/2014/main" id="{35DC7C38-B044-444B-A050-04D083F0B3BC}"/>
              </a:ext>
            </a:extLst>
          </p:cNvPr>
          <p:cNvCxnSpPr>
            <a:cxnSpLocks/>
          </p:cNvCxnSpPr>
          <p:nvPr/>
        </p:nvCxnSpPr>
        <p:spPr>
          <a:xfrm flipV="1">
            <a:off x="680424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>
            <a:extLst>
              <a:ext uri="{FF2B5EF4-FFF2-40B4-BE49-F238E27FC236}">
                <a16:creationId xmlns:a16="http://schemas.microsoft.com/office/drawing/2014/main" id="{12601909-AA45-44BD-957F-441E4DEC0358}"/>
              </a:ext>
            </a:extLst>
          </p:cNvPr>
          <p:cNvCxnSpPr>
            <a:cxnSpLocks/>
          </p:cNvCxnSpPr>
          <p:nvPr/>
        </p:nvCxnSpPr>
        <p:spPr>
          <a:xfrm flipV="1">
            <a:off x="694826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>
            <a:extLst>
              <a:ext uri="{FF2B5EF4-FFF2-40B4-BE49-F238E27FC236}">
                <a16:creationId xmlns:a16="http://schemas.microsoft.com/office/drawing/2014/main" id="{C38F6C9E-865D-4AC1-903C-02808FECDC19}"/>
              </a:ext>
            </a:extLst>
          </p:cNvPr>
          <p:cNvCxnSpPr>
            <a:cxnSpLocks/>
          </p:cNvCxnSpPr>
          <p:nvPr/>
        </p:nvCxnSpPr>
        <p:spPr>
          <a:xfrm flipV="1">
            <a:off x="709228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>
            <a:extLst>
              <a:ext uri="{FF2B5EF4-FFF2-40B4-BE49-F238E27FC236}">
                <a16:creationId xmlns:a16="http://schemas.microsoft.com/office/drawing/2014/main" id="{5F6019A9-A899-4813-90C7-2FF3D11FD735}"/>
              </a:ext>
            </a:extLst>
          </p:cNvPr>
          <p:cNvCxnSpPr>
            <a:cxnSpLocks/>
          </p:cNvCxnSpPr>
          <p:nvPr/>
        </p:nvCxnSpPr>
        <p:spPr>
          <a:xfrm flipV="1">
            <a:off x="723629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>
            <a:extLst>
              <a:ext uri="{FF2B5EF4-FFF2-40B4-BE49-F238E27FC236}">
                <a16:creationId xmlns:a16="http://schemas.microsoft.com/office/drawing/2014/main" id="{17389229-7C7E-4D6B-8692-957F90AE5BBA}"/>
              </a:ext>
            </a:extLst>
          </p:cNvPr>
          <p:cNvCxnSpPr>
            <a:cxnSpLocks/>
          </p:cNvCxnSpPr>
          <p:nvPr/>
        </p:nvCxnSpPr>
        <p:spPr>
          <a:xfrm flipV="1">
            <a:off x="738031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>
            <a:extLst>
              <a:ext uri="{FF2B5EF4-FFF2-40B4-BE49-F238E27FC236}">
                <a16:creationId xmlns:a16="http://schemas.microsoft.com/office/drawing/2014/main" id="{EE1B45D4-7AD8-4B36-8ED2-F4BC001D934B}"/>
              </a:ext>
            </a:extLst>
          </p:cNvPr>
          <p:cNvCxnSpPr>
            <a:cxnSpLocks/>
          </p:cNvCxnSpPr>
          <p:nvPr/>
        </p:nvCxnSpPr>
        <p:spPr>
          <a:xfrm flipV="1">
            <a:off x="752432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>
            <a:extLst>
              <a:ext uri="{FF2B5EF4-FFF2-40B4-BE49-F238E27FC236}">
                <a16:creationId xmlns:a16="http://schemas.microsoft.com/office/drawing/2014/main" id="{F8EBEEC4-FF50-454F-9762-BBD2ECB05976}"/>
              </a:ext>
            </a:extLst>
          </p:cNvPr>
          <p:cNvCxnSpPr>
            <a:cxnSpLocks/>
          </p:cNvCxnSpPr>
          <p:nvPr/>
        </p:nvCxnSpPr>
        <p:spPr>
          <a:xfrm flipV="1">
            <a:off x="766834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>
            <a:extLst>
              <a:ext uri="{FF2B5EF4-FFF2-40B4-BE49-F238E27FC236}">
                <a16:creationId xmlns:a16="http://schemas.microsoft.com/office/drawing/2014/main" id="{44884F41-8061-4EB1-B9B8-89FB1257F695}"/>
              </a:ext>
            </a:extLst>
          </p:cNvPr>
          <p:cNvCxnSpPr>
            <a:cxnSpLocks/>
          </p:cNvCxnSpPr>
          <p:nvPr/>
        </p:nvCxnSpPr>
        <p:spPr>
          <a:xfrm flipV="1">
            <a:off x="781236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id="{21C61FF7-8C39-4A44-AD84-5BF51F1AF071}"/>
              </a:ext>
            </a:extLst>
          </p:cNvPr>
          <p:cNvCxnSpPr>
            <a:cxnSpLocks/>
          </p:cNvCxnSpPr>
          <p:nvPr/>
        </p:nvCxnSpPr>
        <p:spPr>
          <a:xfrm flipV="1">
            <a:off x="795637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>
            <a:extLst>
              <a:ext uri="{FF2B5EF4-FFF2-40B4-BE49-F238E27FC236}">
                <a16:creationId xmlns:a16="http://schemas.microsoft.com/office/drawing/2014/main" id="{621BA8D3-C239-4AAA-8C8C-75250E74AE2E}"/>
              </a:ext>
            </a:extLst>
          </p:cNvPr>
          <p:cNvCxnSpPr>
            <a:cxnSpLocks/>
          </p:cNvCxnSpPr>
          <p:nvPr/>
        </p:nvCxnSpPr>
        <p:spPr>
          <a:xfrm flipV="1">
            <a:off x="810039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>
            <a:extLst>
              <a:ext uri="{FF2B5EF4-FFF2-40B4-BE49-F238E27FC236}">
                <a16:creationId xmlns:a16="http://schemas.microsoft.com/office/drawing/2014/main" id="{48D44788-8001-4F7A-88B7-35EFA0CA84F9}"/>
              </a:ext>
            </a:extLst>
          </p:cNvPr>
          <p:cNvCxnSpPr>
            <a:cxnSpLocks/>
          </p:cNvCxnSpPr>
          <p:nvPr/>
        </p:nvCxnSpPr>
        <p:spPr>
          <a:xfrm flipV="1">
            <a:off x="824440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>
            <a:extLst>
              <a:ext uri="{FF2B5EF4-FFF2-40B4-BE49-F238E27FC236}">
                <a16:creationId xmlns:a16="http://schemas.microsoft.com/office/drawing/2014/main" id="{B0F8AB16-D56D-4FD3-BC3E-9CCFB273CDBA}"/>
              </a:ext>
            </a:extLst>
          </p:cNvPr>
          <p:cNvCxnSpPr>
            <a:cxnSpLocks/>
          </p:cNvCxnSpPr>
          <p:nvPr/>
        </p:nvCxnSpPr>
        <p:spPr>
          <a:xfrm flipV="1">
            <a:off x="838842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>
            <a:extLst>
              <a:ext uri="{FF2B5EF4-FFF2-40B4-BE49-F238E27FC236}">
                <a16:creationId xmlns:a16="http://schemas.microsoft.com/office/drawing/2014/main" id="{154B009F-6376-4062-8104-639B229844CF}"/>
              </a:ext>
            </a:extLst>
          </p:cNvPr>
          <p:cNvCxnSpPr>
            <a:cxnSpLocks/>
          </p:cNvCxnSpPr>
          <p:nvPr/>
        </p:nvCxnSpPr>
        <p:spPr>
          <a:xfrm flipV="1">
            <a:off x="8532440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>
            <a:extLst>
              <a:ext uri="{FF2B5EF4-FFF2-40B4-BE49-F238E27FC236}">
                <a16:creationId xmlns:a16="http://schemas.microsoft.com/office/drawing/2014/main" id="{372ADB66-22CF-4014-80C9-234D1F63E35B}"/>
              </a:ext>
            </a:extLst>
          </p:cNvPr>
          <p:cNvCxnSpPr>
            <a:cxnSpLocks/>
          </p:cNvCxnSpPr>
          <p:nvPr/>
        </p:nvCxnSpPr>
        <p:spPr>
          <a:xfrm flipV="1">
            <a:off x="8676456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>
            <a:extLst>
              <a:ext uri="{FF2B5EF4-FFF2-40B4-BE49-F238E27FC236}">
                <a16:creationId xmlns:a16="http://schemas.microsoft.com/office/drawing/2014/main" id="{5609D365-DAEB-4476-8170-5D88F6DBBE92}"/>
              </a:ext>
            </a:extLst>
          </p:cNvPr>
          <p:cNvCxnSpPr>
            <a:cxnSpLocks/>
          </p:cNvCxnSpPr>
          <p:nvPr/>
        </p:nvCxnSpPr>
        <p:spPr>
          <a:xfrm flipV="1">
            <a:off x="8820472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>
            <a:extLst>
              <a:ext uri="{FF2B5EF4-FFF2-40B4-BE49-F238E27FC236}">
                <a16:creationId xmlns:a16="http://schemas.microsoft.com/office/drawing/2014/main" id="{2766E789-92F2-4096-BCE3-676BF1807195}"/>
              </a:ext>
            </a:extLst>
          </p:cNvPr>
          <p:cNvCxnSpPr>
            <a:cxnSpLocks/>
          </p:cNvCxnSpPr>
          <p:nvPr/>
        </p:nvCxnSpPr>
        <p:spPr>
          <a:xfrm flipV="1">
            <a:off x="8964488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>
            <a:extLst>
              <a:ext uri="{FF2B5EF4-FFF2-40B4-BE49-F238E27FC236}">
                <a16:creationId xmlns:a16="http://schemas.microsoft.com/office/drawing/2014/main" id="{C721C986-5C53-4F62-80A5-AF0960D42886}"/>
              </a:ext>
            </a:extLst>
          </p:cNvPr>
          <p:cNvCxnSpPr>
            <a:cxnSpLocks/>
          </p:cNvCxnSpPr>
          <p:nvPr/>
        </p:nvCxnSpPr>
        <p:spPr>
          <a:xfrm flipV="1">
            <a:off x="107504" y="4293096"/>
            <a:ext cx="108520" cy="216024"/>
          </a:xfrm>
          <a:prstGeom prst="line">
            <a:avLst/>
          </a:prstGeom>
          <a:ln w="571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5" descr="j0336906">
            <a:extLst>
              <a:ext uri="{FF2B5EF4-FFF2-40B4-BE49-F238E27FC236}">
                <a16:creationId xmlns:a16="http://schemas.microsoft.com/office/drawing/2014/main" id="{13A9C833-3349-4F00-BA87-9F8A6524265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419" flipH="1">
            <a:off x="7806634" y="4433641"/>
            <a:ext cx="1421055" cy="137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7A6C644-AAC9-4F29-8327-D6F07F6E145C}"/>
              </a:ext>
            </a:extLst>
          </p:cNvPr>
          <p:cNvSpPr/>
          <p:nvPr/>
        </p:nvSpPr>
        <p:spPr>
          <a:xfrm>
            <a:off x="3036883" y="1278633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7DE03432-D50A-49B9-A2C5-BAD6F4FE1F9C}"/>
              </a:ext>
            </a:extLst>
          </p:cNvPr>
          <p:cNvSpPr/>
          <p:nvPr/>
        </p:nvSpPr>
        <p:spPr>
          <a:xfrm>
            <a:off x="7834450" y="1919125"/>
            <a:ext cx="4667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43FB8038-3E12-4694-8CD1-8D670D317037}"/>
              </a:ext>
            </a:extLst>
          </p:cNvPr>
          <p:cNvSpPr/>
          <p:nvPr/>
        </p:nvSpPr>
        <p:spPr>
          <a:xfrm>
            <a:off x="5472378" y="2564904"/>
            <a:ext cx="4667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7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0.63941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98" y="-37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85 0.02616 L -0.76215 0.10463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4" y="39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7969 -0.07361 L -4.44444E-6 5.55112E-17 " pathEditMode="relative" rAng="0" ptsTypes="AA">
                                      <p:cBhvr>
                                        <p:cTn id="10" dur="20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93" y="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8" grpId="0"/>
      <p:bldP spid="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 стрелкой 15"/>
          <p:cNvCxnSpPr/>
          <p:nvPr/>
        </p:nvCxnSpPr>
        <p:spPr>
          <a:xfrm>
            <a:off x="611560" y="2708920"/>
            <a:ext cx="135732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7020272" y="2708920"/>
            <a:ext cx="142876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604391" y="2884441"/>
            <a:ext cx="928694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3568" y="2780928"/>
            <a:ext cx="1877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 км/час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32241" y="278092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 км/час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11960" y="2780928"/>
            <a:ext cx="83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ч</a:t>
            </a:r>
          </a:p>
        </p:txBody>
      </p:sp>
      <p:sp>
        <p:nvSpPr>
          <p:cNvPr id="29" name="Левая фигурная скобка 28"/>
          <p:cNvSpPr/>
          <p:nvPr/>
        </p:nvSpPr>
        <p:spPr>
          <a:xfrm rot="5400000" flipH="1">
            <a:off x="3941509" y="27043"/>
            <a:ext cx="1126844" cy="7786742"/>
          </a:xfrm>
          <a:prstGeom prst="leftBrace">
            <a:avLst>
              <a:gd name="adj1" fmla="val 8333"/>
              <a:gd name="adj2" fmla="val 48931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611560" y="3356992"/>
            <a:ext cx="778674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9512" y="4725144"/>
            <a:ext cx="8438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Сколькими способами можно решить данную задачу?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5445224"/>
            <a:ext cx="4655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Решите  любым способом.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D46EC6A-83B7-484F-8372-6EB9D2A61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116632"/>
            <a:ext cx="88569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задачи по схеме: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2" name="Picture 27" descr="sailboat">
            <a:extLst>
              <a:ext uri="{FF2B5EF4-FFF2-40B4-BE49-F238E27FC236}">
                <a16:creationId xmlns:a16="http://schemas.microsoft.com/office/drawing/2014/main" id="{C2F79E7E-7D46-4F0F-8887-C9E454FAEFB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311">
            <a:off x="7676135" y="701584"/>
            <a:ext cx="1427100" cy="133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7" descr="sailboat">
            <a:extLst>
              <a:ext uri="{FF2B5EF4-FFF2-40B4-BE49-F238E27FC236}">
                <a16:creationId xmlns:a16="http://schemas.microsoft.com/office/drawing/2014/main" id="{DF072C1B-40F8-4B4E-8D8B-6B4672EFD3E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" y="692696"/>
            <a:ext cx="1713909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Объект 5">
            <a:extLst>
              <a:ext uri="{FF2B5EF4-FFF2-40B4-BE49-F238E27FC236}">
                <a16:creationId xmlns:a16="http://schemas.microsoft.com/office/drawing/2014/main" id="{B4D066F6-D8BD-4CF0-96E0-8AA97CDC7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036496" cy="216024"/>
          </a:xfrm>
          <a:prstGeom prst="rect">
            <a:avLst/>
          </a:prstGeom>
        </p:spPr>
      </p:pic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E395FC3E-CD2A-4185-93A1-863464C6458E}"/>
              </a:ext>
            </a:extLst>
          </p:cNvPr>
          <p:cNvCxnSpPr/>
          <p:nvPr/>
        </p:nvCxnSpPr>
        <p:spPr>
          <a:xfrm rot="5400000">
            <a:off x="148007" y="3172473"/>
            <a:ext cx="928694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45F8F403-2F08-4C92-8DCD-0C84ABDC2B8F}"/>
              </a:ext>
            </a:extLst>
          </p:cNvPr>
          <p:cNvCxnSpPr/>
          <p:nvPr/>
        </p:nvCxnSpPr>
        <p:spPr>
          <a:xfrm rot="5400000">
            <a:off x="7924871" y="3172473"/>
            <a:ext cx="928694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id="{0FF75C7B-2C25-48E1-92BD-BF8EE2DE9C56}"/>
              </a:ext>
            </a:extLst>
          </p:cNvPr>
          <p:cNvSpPr/>
          <p:nvPr/>
        </p:nvSpPr>
        <p:spPr>
          <a:xfrm rot="5400000">
            <a:off x="4050869" y="2437963"/>
            <a:ext cx="432048" cy="397898"/>
          </a:xfrm>
          <a:prstGeom prst="triangle">
            <a:avLst/>
          </a:prstGeom>
          <a:solidFill>
            <a:srgbClr val="FF7D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WordArt 22">
            <a:extLst>
              <a:ext uri="{FF2B5EF4-FFF2-40B4-BE49-F238E27FC236}">
                <a16:creationId xmlns:a16="http://schemas.microsoft.com/office/drawing/2014/main" id="{7789E7AF-4980-411B-BFC0-BCFAA9E820F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932040" y="4149080"/>
            <a:ext cx="216024" cy="360040"/>
          </a:xfrm>
          <a:prstGeom prst="rect">
            <a:avLst/>
          </a:prstGeom>
          <a:solidFill>
            <a:schemeClr val="bg1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B85C00"/>
                </a:solidFill>
                <a:latin typeface="Arial"/>
                <a:cs typeface="Arial"/>
              </a:rPr>
              <a:t>?</a:t>
            </a:r>
          </a:p>
        </p:txBody>
      </p:sp>
      <p:pic>
        <p:nvPicPr>
          <p:cNvPr id="30" name="Объект 5">
            <a:extLst>
              <a:ext uri="{FF2B5EF4-FFF2-40B4-BE49-F238E27FC236}">
                <a16:creationId xmlns:a16="http://schemas.microsoft.com/office/drawing/2014/main" id="{D5AF0067-0281-4E2E-8EA0-E6066C39AE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988840"/>
            <a:ext cx="9036496" cy="2160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0" fill="hold">
                                          <p:stCondLst>
                                            <p:cond delay="60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0" fill="hold">
                                          <p:stCondLst>
                                            <p:cond delay="80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2 -0.00371 L -0.39028 -0.00926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94" y="-27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91 0.00023 L 0.28507 -0.00556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90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0" fill="hold">
                                          <p:stCondLst>
                                            <p:cond delay="60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0" fill="hold">
                                          <p:stCondLst>
                                            <p:cond delay="80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46">
            <a:extLst>
              <a:ext uri="{FF2B5EF4-FFF2-40B4-BE49-F238E27FC236}">
                <a16:creationId xmlns:a16="http://schemas.microsoft.com/office/drawing/2014/main" id="{75D31B09-0EF3-436C-93E8-F51B3EA95357}"/>
              </a:ext>
            </a:extLst>
          </p:cNvPr>
          <p:cNvGrpSpPr/>
          <p:nvPr/>
        </p:nvGrpSpPr>
        <p:grpSpPr bwMode="auto">
          <a:xfrm>
            <a:off x="305257" y="5370294"/>
            <a:ext cx="8662853" cy="1083044"/>
            <a:chOff x="57504" y="5794523"/>
            <a:chExt cx="9270162" cy="1538057"/>
          </a:xfrm>
          <a:solidFill>
            <a:schemeClr val="bg1">
              <a:lumMod val="75000"/>
            </a:schemeClr>
          </a:solidFill>
        </p:grpSpPr>
        <p:sp>
          <p:nvSpPr>
            <p:cNvPr id="8" name="Трапеция 7">
              <a:extLst>
                <a:ext uri="{FF2B5EF4-FFF2-40B4-BE49-F238E27FC236}">
                  <a16:creationId xmlns:a16="http://schemas.microsoft.com/office/drawing/2014/main" id="{1D5C29F3-18F8-45B4-A1B6-55BDA6BF0BBC}"/>
                </a:ext>
              </a:extLst>
            </p:cNvPr>
            <p:cNvSpPr/>
            <p:nvPr/>
          </p:nvSpPr>
          <p:spPr>
            <a:xfrm rot="5034984">
              <a:off x="3923556" y="1928471"/>
              <a:ext cx="1538057" cy="9270162"/>
            </a:xfrm>
            <a:prstGeom prst="trapezoid">
              <a:avLst>
                <a:gd name="adj" fmla="val 35115"/>
              </a:avLst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9" name="Прямая соединительная линия 8">
              <a:extLst>
                <a:ext uri="{FF2B5EF4-FFF2-40B4-BE49-F238E27FC236}">
                  <a16:creationId xmlns:a16="http://schemas.microsoft.com/office/drawing/2014/main" id="{D140D5C0-7801-4F5A-8B10-D0D93EB05B7C}"/>
                </a:ext>
              </a:extLst>
            </p:cNvPr>
            <p:cNvCxnSpPr>
              <a:stCxn id="8" idx="2"/>
              <a:endCxn id="8" idx="0"/>
            </p:cNvCxnSpPr>
            <p:nvPr/>
          </p:nvCxnSpPr>
          <p:spPr>
            <a:xfrm rot="10800000" flipH="1">
              <a:off x="83606" y="6048675"/>
              <a:ext cx="9217955" cy="1029758"/>
            </a:xfrm>
            <a:prstGeom prst="line">
              <a:avLst/>
            </a:prstGeom>
            <a:grpFill/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2">
            <a:extLst>
              <a:ext uri="{FF2B5EF4-FFF2-40B4-BE49-F238E27FC236}">
                <a16:creationId xmlns:a16="http://schemas.microsoft.com/office/drawing/2014/main" id="{0478935C-811B-44D9-A414-E8F45B1EC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661248"/>
            <a:ext cx="1236806" cy="784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7272225-719E-404B-92A8-8D7150A31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116632"/>
            <a:ext cx="88569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решение: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Содержимое 2">
            <a:extLst>
              <a:ext uri="{FF2B5EF4-FFF2-40B4-BE49-F238E27FC236}">
                <a16:creationId xmlns:a16="http://schemas.microsoft.com/office/drawing/2014/main" id="{64A528E9-2515-4775-BB5B-E5989E6FBECA}"/>
              </a:ext>
            </a:extLst>
          </p:cNvPr>
          <p:cNvSpPr txBox="1">
            <a:spLocks/>
          </p:cNvSpPr>
          <p:nvPr/>
        </p:nvSpPr>
        <p:spPr>
          <a:xfrm>
            <a:off x="395536" y="908720"/>
            <a:ext cx="846391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</a:t>
            </a:r>
          </a:p>
          <a:p>
            <a:pPr marL="514350" indent="-514350" algn="l">
              <a:buFont typeface="Arial" pitchFamily="34" charset="0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 км ∙ 2 = 56 км – прошел 1 парусник.</a:t>
            </a:r>
          </a:p>
          <a:p>
            <a:pPr marL="514350" indent="-514350" algn="l">
              <a:buFont typeface="Arial" pitchFamily="34" charset="0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 км ∙ 2 = 64 км – прошел 2 парусник.</a:t>
            </a:r>
          </a:p>
          <a:p>
            <a:pPr marL="514350" indent="-514350" algn="l">
              <a:buFont typeface="Arial" pitchFamily="34" charset="0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 км + 64 км = 120 км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</a:t>
            </a:r>
          </a:p>
          <a:p>
            <a:pPr marL="514350" indent="-514350" algn="l">
              <a:buFont typeface="Arial" pitchFamily="34" charset="0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 км/ч + 32 км/ч = 60 км/ч – скорость сближения.</a:t>
            </a:r>
          </a:p>
          <a:p>
            <a:pPr marL="514350" indent="-514350" algn="l">
              <a:buFont typeface="Arial" pitchFamily="34" charset="0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км/ч ∙ 2 ч = 120 км</a:t>
            </a:r>
          </a:p>
        </p:txBody>
      </p:sp>
    </p:spTree>
    <p:extLst>
      <p:ext uri="{BB962C8B-B14F-4D97-AF65-F5344CB8AC3E}">
        <p14:creationId xmlns:p14="http://schemas.microsoft.com/office/powerpoint/2010/main" val="293290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204864"/>
            <a:ext cx="424847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Встречное движение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90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= 130 км/ч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5013176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в противоположных направлениях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90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40 = 130 км/ч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23520" y="2276872"/>
            <a:ext cx="39969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с отставанием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90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40 = 50 км/ч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5013176"/>
            <a:ext cx="388843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вдогонку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90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40 = 50 км/ч 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55576" y="1124744"/>
            <a:ext cx="2589707" cy="864098"/>
            <a:chOff x="898808" y="1758413"/>
            <a:chExt cx="3568927" cy="138255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898808" y="1758414"/>
              <a:ext cx="1582180" cy="640175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ru-RU" sz="2000" b="1" dirty="0">
                  <a:latin typeface="Arial" pitchFamily="34" charset="0"/>
                  <a:cs typeface="Arial" pitchFamily="34" charset="0"/>
                </a:rPr>
                <a:t> 90 км/ч</a:t>
              </a:r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898808" y="1758413"/>
              <a:ext cx="3568927" cy="1382555"/>
              <a:chOff x="898808" y="1326365"/>
              <a:chExt cx="3568927" cy="1382555"/>
            </a:xfrm>
            <a:solidFill>
              <a:schemeClr val="accent1">
                <a:alpha val="0"/>
              </a:schemeClr>
            </a:solidFill>
          </p:grpSpPr>
          <p:grpSp>
            <p:nvGrpSpPr>
              <p:cNvPr id="9" name="Группа 8"/>
              <p:cNvGrpSpPr/>
              <p:nvPr/>
            </p:nvGrpSpPr>
            <p:grpSpPr>
              <a:xfrm>
                <a:off x="899592" y="2060848"/>
                <a:ext cx="3240360" cy="648072"/>
                <a:chOff x="899592" y="2060848"/>
                <a:chExt cx="3240360" cy="648072"/>
              </a:xfrm>
              <a:grpFill/>
            </p:grpSpPr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899592" y="2708920"/>
                  <a:ext cx="3240360" cy="0"/>
                </a:xfrm>
                <a:prstGeom prst="lin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899592" y="2060848"/>
                  <a:ext cx="0" cy="648072"/>
                </a:xfrm>
                <a:prstGeom prst="lin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4139952" y="2060848"/>
                  <a:ext cx="0" cy="648072"/>
                </a:xfrm>
                <a:prstGeom prst="lin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Прямая со стрелкой 9"/>
              <p:cNvCxnSpPr/>
              <p:nvPr/>
            </p:nvCxnSpPr>
            <p:spPr>
              <a:xfrm>
                <a:off x="898808" y="2060848"/>
                <a:ext cx="1008112" cy="0"/>
              </a:xfrm>
              <a:prstGeom prst="straightConnector1">
                <a:avLst/>
              </a:prstGeom>
              <a:grpFill/>
              <a:ln w="571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 flipH="1">
                <a:off x="3131840" y="2096681"/>
                <a:ext cx="1008112" cy="0"/>
              </a:xfrm>
              <a:prstGeom prst="straightConnector1">
                <a:avLst/>
              </a:prstGeom>
              <a:grpFill/>
              <a:ln w="571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Прямоугольник 11"/>
              <p:cNvSpPr/>
              <p:nvPr/>
            </p:nvSpPr>
            <p:spPr>
              <a:xfrm>
                <a:off x="2982757" y="1326365"/>
                <a:ext cx="1484978" cy="640176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ru-RU" sz="2000" b="1" dirty="0">
                    <a:latin typeface="Arial" pitchFamily="34" charset="0"/>
                    <a:cs typeface="Arial" pitchFamily="34" charset="0"/>
                  </a:rPr>
                  <a:t>40 км/ч</a:t>
                </a:r>
              </a:p>
            </p:txBody>
          </p:sp>
        </p:grpSp>
      </p:grpSp>
      <p:grpSp>
        <p:nvGrpSpPr>
          <p:cNvPr id="16" name="Группа 15"/>
          <p:cNvGrpSpPr/>
          <p:nvPr/>
        </p:nvGrpSpPr>
        <p:grpSpPr>
          <a:xfrm>
            <a:off x="539553" y="3717032"/>
            <a:ext cx="3237780" cy="1118136"/>
            <a:chOff x="4932040" y="1340768"/>
            <a:chExt cx="3973639" cy="1622192"/>
          </a:xfrm>
          <a:solidFill>
            <a:srgbClr val="FFFED2">
              <a:alpha val="0"/>
            </a:srgbClr>
          </a:solidFill>
        </p:grpSpPr>
        <p:sp>
          <p:nvSpPr>
            <p:cNvPr id="17" name="Прямоугольник 16"/>
            <p:cNvSpPr/>
            <p:nvPr/>
          </p:nvSpPr>
          <p:spPr>
            <a:xfrm>
              <a:off x="4932040" y="1340768"/>
              <a:ext cx="3888432" cy="16221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8" name="Группа 17"/>
            <p:cNvGrpSpPr/>
            <p:nvPr/>
          </p:nvGrpSpPr>
          <p:grpSpPr>
            <a:xfrm>
              <a:off x="5196922" y="1340768"/>
              <a:ext cx="3708757" cy="1296144"/>
              <a:chOff x="5196922" y="1340768"/>
              <a:chExt cx="3708757" cy="1296144"/>
            </a:xfrm>
            <a:grpFill/>
          </p:grpSpPr>
          <p:grpSp>
            <p:nvGrpSpPr>
              <p:cNvPr id="19" name="Группа 18"/>
              <p:cNvGrpSpPr/>
              <p:nvPr/>
            </p:nvGrpSpPr>
            <p:grpSpPr>
              <a:xfrm>
                <a:off x="5196922" y="1988840"/>
                <a:ext cx="3600400" cy="648072"/>
                <a:chOff x="5196922" y="1988840"/>
                <a:chExt cx="3600400" cy="648072"/>
              </a:xfrm>
              <a:grpFill/>
            </p:grpSpPr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>
                  <a:off x="5220072" y="2636912"/>
                  <a:ext cx="2232248" cy="0"/>
                </a:xfrm>
                <a:prstGeom prst="lin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единительная линия 22"/>
                <p:cNvCxnSpPr/>
                <p:nvPr/>
              </p:nvCxnSpPr>
              <p:spPr>
                <a:xfrm>
                  <a:off x="5220072" y="1988840"/>
                  <a:ext cx="0" cy="648072"/>
                </a:xfrm>
                <a:prstGeom prst="lin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7452320" y="1988840"/>
                  <a:ext cx="0" cy="648072"/>
                </a:xfrm>
                <a:prstGeom prst="lin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Прямая со стрелкой 24"/>
                <p:cNvCxnSpPr/>
                <p:nvPr/>
              </p:nvCxnSpPr>
              <p:spPr>
                <a:xfrm>
                  <a:off x="5196922" y="1988840"/>
                  <a:ext cx="1008112" cy="0"/>
                </a:xfrm>
                <a:prstGeom prst="straightConnector1">
                  <a:avLst/>
                </a:prstGeom>
                <a:grpFill/>
                <a:ln w="571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Прямая со стрелкой 25"/>
                <p:cNvCxnSpPr/>
                <p:nvPr/>
              </p:nvCxnSpPr>
              <p:spPr>
                <a:xfrm>
                  <a:off x="7429170" y="1988840"/>
                  <a:ext cx="1368152" cy="0"/>
                </a:xfrm>
                <a:prstGeom prst="straightConnector1">
                  <a:avLst/>
                </a:prstGeom>
                <a:grpFill/>
                <a:ln w="571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Прямоугольник 19"/>
              <p:cNvSpPr/>
              <p:nvPr/>
            </p:nvSpPr>
            <p:spPr>
              <a:xfrm>
                <a:off x="5197160" y="1340768"/>
                <a:ext cx="1322434" cy="58048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ru-RU" sz="2000" b="1" dirty="0">
                    <a:latin typeface="Arial" pitchFamily="34" charset="0"/>
                    <a:cs typeface="Arial" pitchFamily="34" charset="0"/>
                  </a:rPr>
                  <a:t>90 км/ч</a:t>
                </a: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7583245" y="1340768"/>
                <a:ext cx="1322434" cy="58048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ru-RU" sz="2000" b="1" dirty="0">
                    <a:latin typeface="Arial" pitchFamily="34" charset="0"/>
                    <a:cs typeface="Arial" pitchFamily="34" charset="0"/>
                  </a:rPr>
                  <a:t>40 км/ч</a:t>
                </a:r>
              </a:p>
            </p:txBody>
          </p:sp>
        </p:grpSp>
      </p:grpSp>
      <p:grpSp>
        <p:nvGrpSpPr>
          <p:cNvPr id="27" name="Группа 26"/>
          <p:cNvGrpSpPr/>
          <p:nvPr/>
        </p:nvGrpSpPr>
        <p:grpSpPr>
          <a:xfrm>
            <a:off x="5220072" y="1268760"/>
            <a:ext cx="3024336" cy="1296144"/>
            <a:chOff x="4932040" y="4193385"/>
            <a:chExt cx="3741835" cy="1755895"/>
          </a:xfrm>
          <a:solidFill>
            <a:srgbClr val="FFFED2">
              <a:alpha val="0"/>
            </a:srgbClr>
          </a:solidFill>
        </p:grpSpPr>
        <p:sp>
          <p:nvSpPr>
            <p:cNvPr id="28" name="Прямоугольник 27"/>
            <p:cNvSpPr/>
            <p:nvPr/>
          </p:nvSpPr>
          <p:spPr>
            <a:xfrm>
              <a:off x="4932040" y="4407345"/>
              <a:ext cx="3741835" cy="154193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5087631" y="4193385"/>
              <a:ext cx="3404868" cy="1275940"/>
              <a:chOff x="5087631" y="4193385"/>
              <a:chExt cx="3404868" cy="1275940"/>
            </a:xfrm>
            <a:grpFill/>
          </p:grpSpPr>
          <p:grpSp>
            <p:nvGrpSpPr>
              <p:cNvPr id="30" name="Группа 29"/>
              <p:cNvGrpSpPr/>
              <p:nvPr/>
            </p:nvGrpSpPr>
            <p:grpSpPr>
              <a:xfrm flipH="1">
                <a:off x="5087631" y="4821253"/>
                <a:ext cx="3251935" cy="648072"/>
                <a:chOff x="5196922" y="1988840"/>
                <a:chExt cx="3251935" cy="648072"/>
              </a:xfrm>
              <a:grpFill/>
            </p:grpSpPr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>
                  <a:off x="5220072" y="2636912"/>
                  <a:ext cx="2232248" cy="0"/>
                </a:xfrm>
                <a:prstGeom prst="lin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5220072" y="1988840"/>
                  <a:ext cx="0" cy="648072"/>
                </a:xfrm>
                <a:prstGeom prst="lin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7452320" y="1988840"/>
                  <a:ext cx="0" cy="648072"/>
                </a:xfrm>
                <a:prstGeom prst="line">
                  <a:avLst/>
                </a:prstGeom>
                <a:grpFill/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 стрелкой 35"/>
                <p:cNvCxnSpPr/>
                <p:nvPr/>
              </p:nvCxnSpPr>
              <p:spPr>
                <a:xfrm>
                  <a:off x="5196922" y="1988840"/>
                  <a:ext cx="1440160" cy="0"/>
                </a:xfrm>
                <a:prstGeom prst="straightConnector1">
                  <a:avLst/>
                </a:prstGeom>
                <a:grpFill/>
                <a:ln w="571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 стрелкой 36"/>
                <p:cNvCxnSpPr/>
                <p:nvPr/>
              </p:nvCxnSpPr>
              <p:spPr>
                <a:xfrm>
                  <a:off x="7440745" y="1988840"/>
                  <a:ext cx="1008112" cy="0"/>
                </a:xfrm>
                <a:prstGeom prst="straightConnector1">
                  <a:avLst/>
                </a:prstGeom>
                <a:grpFill/>
                <a:ln w="571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Прямоугольник 30"/>
              <p:cNvSpPr/>
              <p:nvPr/>
            </p:nvSpPr>
            <p:spPr>
              <a:xfrm>
                <a:off x="7159323" y="4193385"/>
                <a:ext cx="1333176" cy="542032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ru-RU" sz="2000" b="1" dirty="0">
                    <a:latin typeface="Arial" pitchFamily="34" charset="0"/>
                    <a:cs typeface="Arial" pitchFamily="34" charset="0"/>
                  </a:rPr>
                  <a:t>40 км/ч</a:t>
                </a: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5199314" y="4193385"/>
                <a:ext cx="1333176" cy="542032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ru-RU" sz="2000" b="1" dirty="0">
                    <a:latin typeface="Arial" pitchFamily="34" charset="0"/>
                    <a:cs typeface="Arial" pitchFamily="34" charset="0"/>
                  </a:rPr>
                  <a:t>90 км/ч</a:t>
                </a:r>
              </a:p>
            </p:txBody>
          </p:sp>
        </p:grpSp>
      </p:grpSp>
      <p:sp>
        <p:nvSpPr>
          <p:cNvPr id="40" name="Прямоугольник 39"/>
          <p:cNvSpPr/>
          <p:nvPr/>
        </p:nvSpPr>
        <p:spPr>
          <a:xfrm>
            <a:off x="5292080" y="3717032"/>
            <a:ext cx="3024336" cy="952073"/>
          </a:xfrm>
          <a:prstGeom prst="rect">
            <a:avLst/>
          </a:prstGeom>
          <a:solidFill>
            <a:srgbClr val="FFFED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1" name="Группа 40"/>
          <p:cNvGrpSpPr/>
          <p:nvPr/>
        </p:nvGrpSpPr>
        <p:grpSpPr>
          <a:xfrm>
            <a:off x="5332814" y="3645023"/>
            <a:ext cx="3053029" cy="830217"/>
            <a:chOff x="705763" y="4189987"/>
            <a:chExt cx="3882519" cy="1332551"/>
          </a:xfrm>
          <a:solidFill>
            <a:srgbClr val="FFFED2">
              <a:alpha val="0"/>
            </a:srgbClr>
          </a:solidFill>
        </p:grpSpPr>
        <p:grpSp>
          <p:nvGrpSpPr>
            <p:cNvPr id="42" name="Группа 41"/>
            <p:cNvGrpSpPr/>
            <p:nvPr/>
          </p:nvGrpSpPr>
          <p:grpSpPr>
            <a:xfrm>
              <a:off x="1679151" y="4871790"/>
              <a:ext cx="1681242" cy="650748"/>
              <a:chOff x="1415884" y="4869114"/>
              <a:chExt cx="1681242" cy="650748"/>
            </a:xfrm>
            <a:grpFill/>
          </p:grpSpPr>
          <p:cxnSp>
            <p:nvCxnSpPr>
              <p:cNvPr id="47" name="Прямая соединительная линия 46"/>
              <p:cNvCxnSpPr/>
              <p:nvPr/>
            </p:nvCxnSpPr>
            <p:spPr>
              <a:xfrm>
                <a:off x="1415884" y="5517186"/>
                <a:ext cx="1681242" cy="2676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1439033" y="4869114"/>
                <a:ext cx="0" cy="648072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>
                <a:off x="3095117" y="4871790"/>
                <a:ext cx="2009" cy="648072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Прямая со стрелкой 42"/>
            <p:cNvCxnSpPr/>
            <p:nvPr/>
          </p:nvCxnSpPr>
          <p:spPr>
            <a:xfrm flipH="1">
              <a:off x="705763" y="4887704"/>
              <a:ext cx="1008112" cy="0"/>
            </a:xfrm>
            <a:prstGeom prst="straightConnector1">
              <a:avLst/>
            </a:prstGeom>
            <a:grpFill/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>
              <a:off x="3337243" y="4871790"/>
              <a:ext cx="1008112" cy="0"/>
            </a:xfrm>
            <a:prstGeom prst="straightConnector1">
              <a:avLst/>
            </a:prstGeom>
            <a:grpFill/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Прямоугольник 44"/>
            <p:cNvSpPr/>
            <p:nvPr/>
          </p:nvSpPr>
          <p:spPr>
            <a:xfrm>
              <a:off x="3217982" y="4189989"/>
              <a:ext cx="1370300" cy="64220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ru-RU" sz="2000" b="1" dirty="0">
                  <a:latin typeface="Arial" pitchFamily="34" charset="0"/>
                  <a:cs typeface="Arial" pitchFamily="34" charset="0"/>
                </a:rPr>
                <a:t>40 км/ч</a:t>
              </a: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745534" y="4189987"/>
              <a:ext cx="1370300" cy="64220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ru-RU" sz="2000" b="1" dirty="0">
                  <a:latin typeface="Arial" pitchFamily="34" charset="0"/>
                  <a:cs typeface="Arial" pitchFamily="34" charset="0"/>
                </a:rPr>
                <a:t>90 км/ч</a:t>
              </a:r>
            </a:p>
          </p:txBody>
        </p:sp>
      </p:grpSp>
      <p:sp>
        <p:nvSpPr>
          <p:cNvPr id="54" name="Овал 53"/>
          <p:cNvSpPr/>
          <p:nvPr/>
        </p:nvSpPr>
        <p:spPr>
          <a:xfrm>
            <a:off x="179512" y="2348880"/>
            <a:ext cx="352671" cy="292097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58" name="Овал 57"/>
          <p:cNvSpPr/>
          <p:nvPr/>
        </p:nvSpPr>
        <p:spPr>
          <a:xfrm>
            <a:off x="179512" y="5157192"/>
            <a:ext cx="352671" cy="292097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9" name="Овал 58"/>
          <p:cNvSpPr/>
          <p:nvPr/>
        </p:nvSpPr>
        <p:spPr>
          <a:xfrm>
            <a:off x="4283968" y="2420888"/>
            <a:ext cx="352671" cy="292097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60" name="Овал 59"/>
          <p:cNvSpPr/>
          <p:nvPr/>
        </p:nvSpPr>
        <p:spPr>
          <a:xfrm>
            <a:off x="4355976" y="5085184"/>
            <a:ext cx="352671" cy="292097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397CC512-EB86-4A15-B708-6AA985C7EBCC}"/>
              </a:ext>
            </a:extLst>
          </p:cNvPr>
          <p:cNvSpPr/>
          <p:nvPr/>
        </p:nvSpPr>
        <p:spPr>
          <a:xfrm>
            <a:off x="899592" y="116632"/>
            <a:ext cx="78123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схожесть и отличие в этих чертежах </a:t>
            </a:r>
          </a:p>
          <a:p>
            <a:pPr algn="ctr"/>
            <a:r>
              <a:rPr lang="ru-RU" sz="28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составьте памятку</a:t>
            </a:r>
          </a:p>
        </p:txBody>
      </p:sp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4B31A3F1-1FED-4276-8B3C-1DF492E7CA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628800"/>
            <a:ext cx="682561" cy="331093"/>
          </a:xfrm>
          <a:prstGeom prst="rect">
            <a:avLst/>
          </a:prstGeom>
        </p:spPr>
      </p:pic>
      <p:pic>
        <p:nvPicPr>
          <p:cNvPr id="61" name="Рисунок 60">
            <a:extLst>
              <a:ext uri="{FF2B5EF4-FFF2-40B4-BE49-F238E27FC236}">
                <a16:creationId xmlns:a16="http://schemas.microsoft.com/office/drawing/2014/main" id="{2974FDD5-44CB-41A9-BBA7-0DE7AF28B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390286" y="1844824"/>
            <a:ext cx="621874" cy="351656"/>
          </a:xfrm>
          <a:prstGeom prst="rect">
            <a:avLst/>
          </a:prstGeom>
        </p:spPr>
      </p:pic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D5D45A80-AC8F-40B1-B8A5-D50AC2909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4221088"/>
            <a:ext cx="682561" cy="331093"/>
          </a:xfrm>
          <a:prstGeom prst="rect">
            <a:avLst/>
          </a:prstGeom>
        </p:spPr>
      </p:pic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E13717D7-1DEB-4429-BE7B-1E4B2CE48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436096" y="4149080"/>
            <a:ext cx="621874" cy="351656"/>
          </a:xfrm>
          <a:prstGeom prst="rect">
            <a:avLst/>
          </a:prstGeom>
        </p:spPr>
      </p:pic>
      <p:pic>
        <p:nvPicPr>
          <p:cNvPr id="55" name="Рисунок 54">
            <a:extLst>
              <a:ext uri="{FF2B5EF4-FFF2-40B4-BE49-F238E27FC236}">
                <a16:creationId xmlns:a16="http://schemas.microsoft.com/office/drawing/2014/main" id="{CE25D4F5-ACBA-4235-BF3C-80F98FA241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5" y="4201260"/>
            <a:ext cx="504056" cy="379868"/>
          </a:xfrm>
          <a:prstGeom prst="rect">
            <a:avLst/>
          </a:prstGeom>
        </p:spPr>
      </p:pic>
      <p:pic>
        <p:nvPicPr>
          <p:cNvPr id="64" name="Рисунок 63">
            <a:extLst>
              <a:ext uri="{FF2B5EF4-FFF2-40B4-BE49-F238E27FC236}">
                <a16:creationId xmlns:a16="http://schemas.microsoft.com/office/drawing/2014/main" id="{7019E887-823B-48DC-A2EF-1B033EBA9F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328" y="4129252"/>
            <a:ext cx="504056" cy="379868"/>
          </a:xfrm>
          <a:prstGeom prst="rect">
            <a:avLst/>
          </a:prstGeom>
        </p:spPr>
      </p:pic>
      <p:pic>
        <p:nvPicPr>
          <p:cNvPr id="65" name="Рисунок 64">
            <a:extLst>
              <a:ext uri="{FF2B5EF4-FFF2-40B4-BE49-F238E27FC236}">
                <a16:creationId xmlns:a16="http://schemas.microsoft.com/office/drawing/2014/main" id="{FFA4A264-8819-48AC-A092-103A9261B3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627784" y="1628800"/>
            <a:ext cx="432048" cy="331109"/>
          </a:xfrm>
          <a:prstGeom prst="rect">
            <a:avLst/>
          </a:prstGeom>
        </p:spPr>
      </p:pic>
      <p:pic>
        <p:nvPicPr>
          <p:cNvPr id="66" name="Рисунок 65">
            <a:extLst>
              <a:ext uri="{FF2B5EF4-FFF2-40B4-BE49-F238E27FC236}">
                <a16:creationId xmlns:a16="http://schemas.microsoft.com/office/drawing/2014/main" id="{46A9EA79-1F84-481C-8925-24663B442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380312" y="1844824"/>
            <a:ext cx="432048" cy="33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3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8" grpId="0" animBg="1"/>
      <p:bldP spid="59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" y="116632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539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Решите примеры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51386"/>
              </p:ext>
            </p:extLst>
          </p:nvPr>
        </p:nvGraphicFramePr>
        <p:xfrm>
          <a:off x="750067" y="1036126"/>
          <a:ext cx="7710365" cy="21431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93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3140"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 : 2 =       (В) </a:t>
                      </a:r>
                    </a:p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: 9 =         (О) </a:t>
                      </a:r>
                    </a:p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∙ 4 =         (Е)</a:t>
                      </a:r>
                    </a:p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100∙ 5 =        (С)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 : 4 =      (Т)</a:t>
                      </a:r>
                    </a:p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∙ 25 =      (Р)</a:t>
                      </a:r>
                    </a:p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∙ 1 =        (Ф)</a:t>
                      </a:r>
                    </a:p>
                    <a:p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∙ 6   =      (О)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67744" y="1052736"/>
            <a:ext cx="829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2312" y="151947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95736" y="1971472"/>
            <a:ext cx="797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5984" y="2500306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500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52727" y="1061437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65930" y="150661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04694" y="197147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72198" y="2500306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    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994285" y="4150926"/>
          <a:ext cx="6072232" cy="1071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9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9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90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9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9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9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90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643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2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928662" y="4071942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19672" y="4054014"/>
            <a:ext cx="90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11760" y="4054014"/>
            <a:ext cx="842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76444" y="405679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27766" y="4068531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32040" y="4068531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90574" y="405401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03470" y="4054014"/>
            <a:ext cx="581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91650" y="4653314"/>
            <a:ext cx="608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   В     Е      Т     О    Ф   О     Р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00034" y="314324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Расположите ответы в порядке убывания</a:t>
            </a:r>
          </a:p>
        </p:txBody>
      </p:sp>
      <p:grpSp>
        <p:nvGrpSpPr>
          <p:cNvPr id="29" name="Группа 46">
            <a:extLst>
              <a:ext uri="{FF2B5EF4-FFF2-40B4-BE49-F238E27FC236}">
                <a16:creationId xmlns:a16="http://schemas.microsoft.com/office/drawing/2014/main" id="{914547B3-24F2-4AD9-A8D0-6C69FBF1BD62}"/>
              </a:ext>
            </a:extLst>
          </p:cNvPr>
          <p:cNvGrpSpPr/>
          <p:nvPr/>
        </p:nvGrpSpPr>
        <p:grpSpPr bwMode="auto">
          <a:xfrm>
            <a:off x="305257" y="5370294"/>
            <a:ext cx="8662853" cy="1083044"/>
            <a:chOff x="57504" y="5794523"/>
            <a:chExt cx="9270162" cy="1538057"/>
          </a:xfrm>
          <a:solidFill>
            <a:schemeClr val="bg1">
              <a:lumMod val="75000"/>
            </a:schemeClr>
          </a:solidFill>
        </p:grpSpPr>
        <p:sp>
          <p:nvSpPr>
            <p:cNvPr id="30" name="Трапеция 29">
              <a:extLst>
                <a:ext uri="{FF2B5EF4-FFF2-40B4-BE49-F238E27FC236}">
                  <a16:creationId xmlns:a16="http://schemas.microsoft.com/office/drawing/2014/main" id="{0C084ADC-F188-4F5A-A23D-5AC4140EB3D1}"/>
                </a:ext>
              </a:extLst>
            </p:cNvPr>
            <p:cNvSpPr/>
            <p:nvPr/>
          </p:nvSpPr>
          <p:spPr>
            <a:xfrm rot="5034984">
              <a:off x="3923556" y="1928471"/>
              <a:ext cx="1538057" cy="9270162"/>
            </a:xfrm>
            <a:prstGeom prst="trapezoid">
              <a:avLst>
                <a:gd name="adj" fmla="val 35115"/>
              </a:avLst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3325B5F5-C5C5-4320-9F33-9667FB9CE1E1}"/>
                </a:ext>
              </a:extLst>
            </p:cNvPr>
            <p:cNvCxnSpPr>
              <a:stCxn id="30" idx="2"/>
              <a:endCxn id="30" idx="0"/>
            </p:cNvCxnSpPr>
            <p:nvPr/>
          </p:nvCxnSpPr>
          <p:spPr>
            <a:xfrm rot="10800000" flipH="1">
              <a:off x="83606" y="6048675"/>
              <a:ext cx="9217955" cy="1029758"/>
            </a:xfrm>
            <a:prstGeom prst="line">
              <a:avLst/>
            </a:prstGeom>
            <a:grpFill/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2">
            <a:extLst>
              <a:ext uri="{FF2B5EF4-FFF2-40B4-BE49-F238E27FC236}">
                <a16:creationId xmlns:a16="http://schemas.microsoft.com/office/drawing/2014/main" id="{C8387CD3-90F9-4CB2-882D-EFFB7F64F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661248"/>
            <a:ext cx="1236806" cy="784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https://sun9-69.userapi.com/c851228/v851228112/1afed3/2dHU2g5W8EA.jpg">
            <a:extLst>
              <a:ext uri="{FF2B5EF4-FFF2-40B4-BE49-F238E27FC236}">
                <a16:creationId xmlns:a16="http://schemas.microsoft.com/office/drawing/2014/main" id="{F4841CF2-CCB6-4086-A2E6-07A823805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077072"/>
            <a:ext cx="1656184" cy="183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5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53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нужно добраться из школы до парка Энергетиков. Как вы это можете сделать?</a:t>
            </a:r>
          </a:p>
        </p:txBody>
      </p:sp>
      <p:sp>
        <p:nvSpPr>
          <p:cNvPr id="6" name="Овал 5"/>
          <p:cNvSpPr/>
          <p:nvPr/>
        </p:nvSpPr>
        <p:spPr>
          <a:xfrm>
            <a:off x="539552" y="4365104"/>
            <a:ext cx="576064" cy="576064"/>
          </a:xfrm>
          <a:prstGeom prst="ellipse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499992" y="2276872"/>
            <a:ext cx="642942" cy="571504"/>
          </a:xfrm>
          <a:prstGeom prst="triangl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4572000" y="4365104"/>
            <a:ext cx="714380" cy="642942"/>
          </a:xfrm>
          <a:prstGeom prst="diamond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46">
            <a:extLst>
              <a:ext uri="{FF2B5EF4-FFF2-40B4-BE49-F238E27FC236}">
                <a16:creationId xmlns:a16="http://schemas.microsoft.com/office/drawing/2014/main" id="{21243F1B-2ACE-4FE6-BB4B-0085CFFACE18}"/>
              </a:ext>
            </a:extLst>
          </p:cNvPr>
          <p:cNvGrpSpPr/>
          <p:nvPr/>
        </p:nvGrpSpPr>
        <p:grpSpPr bwMode="auto">
          <a:xfrm>
            <a:off x="305257" y="5370294"/>
            <a:ext cx="8662853" cy="1083044"/>
            <a:chOff x="57504" y="5794523"/>
            <a:chExt cx="9270162" cy="1538057"/>
          </a:xfrm>
          <a:solidFill>
            <a:schemeClr val="bg1">
              <a:lumMod val="75000"/>
            </a:schemeClr>
          </a:solidFill>
        </p:grpSpPr>
        <p:sp>
          <p:nvSpPr>
            <p:cNvPr id="14" name="Трапеция 13">
              <a:extLst>
                <a:ext uri="{FF2B5EF4-FFF2-40B4-BE49-F238E27FC236}">
                  <a16:creationId xmlns:a16="http://schemas.microsoft.com/office/drawing/2014/main" id="{C45969B5-8C5F-45FB-B2A2-6A17BE9724A9}"/>
                </a:ext>
              </a:extLst>
            </p:cNvPr>
            <p:cNvSpPr/>
            <p:nvPr/>
          </p:nvSpPr>
          <p:spPr>
            <a:xfrm rot="5034984">
              <a:off x="3923556" y="1928471"/>
              <a:ext cx="1538057" cy="9270162"/>
            </a:xfrm>
            <a:prstGeom prst="trapezoid">
              <a:avLst>
                <a:gd name="adj" fmla="val 35115"/>
              </a:avLst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15" name="Прямая соединительная линия 14">
              <a:extLst>
                <a:ext uri="{FF2B5EF4-FFF2-40B4-BE49-F238E27FC236}">
                  <a16:creationId xmlns:a16="http://schemas.microsoft.com/office/drawing/2014/main" id="{11EBA504-F4F3-446D-A281-FBE82791E997}"/>
                </a:ext>
              </a:extLst>
            </p:cNvPr>
            <p:cNvCxnSpPr>
              <a:stCxn id="14" idx="2"/>
              <a:endCxn id="14" idx="0"/>
            </p:cNvCxnSpPr>
            <p:nvPr/>
          </p:nvCxnSpPr>
          <p:spPr>
            <a:xfrm rot="10800000" flipH="1">
              <a:off x="83606" y="6048675"/>
              <a:ext cx="9217955" cy="1029758"/>
            </a:xfrm>
            <a:prstGeom prst="line">
              <a:avLst/>
            </a:prstGeom>
            <a:grpFill/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2">
            <a:extLst>
              <a:ext uri="{FF2B5EF4-FFF2-40B4-BE49-F238E27FC236}">
                <a16:creationId xmlns:a16="http://schemas.microsoft.com/office/drawing/2014/main" id="{CFC5A873-B8BE-45F1-823C-291726469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5661248"/>
            <a:ext cx="1236806" cy="784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0B3F48F-1FD5-4CFE-ABDF-C2FFC448BB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547664" y="1844824"/>
            <a:ext cx="2520280" cy="151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F5A1E0-94B6-474B-BA62-4DA75BAA10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1916832"/>
            <a:ext cx="2808312" cy="1414901"/>
          </a:xfrm>
          <a:prstGeom prst="rect">
            <a:avLst/>
          </a:prstGeom>
        </p:spPr>
      </p:pic>
      <p:pic>
        <p:nvPicPr>
          <p:cNvPr id="5" name="Picture 2" descr="Сводка Госавтоинспекции за 29 мая 2019 года - https://xn--90adear.xn--p1ai/r/86/">
            <a:extLst>
              <a:ext uri="{FF2B5EF4-FFF2-40B4-BE49-F238E27FC236}">
                <a16:creationId xmlns:a16="http://schemas.microsoft.com/office/drawing/2014/main" id="{1EC826B5-D18C-4C29-A00D-2BDFBCF79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17032"/>
            <a:ext cx="2520280" cy="188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6136" y="3645024"/>
            <a:ext cx="2664296" cy="1942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Шестиугольник 9">
            <a:extLst>
              <a:ext uri="{FF2B5EF4-FFF2-40B4-BE49-F238E27FC236}">
                <a16:creationId xmlns:a16="http://schemas.microsoft.com/office/drawing/2014/main" id="{A34403F8-64D4-4151-861D-889FF6E25376}"/>
              </a:ext>
            </a:extLst>
          </p:cNvPr>
          <p:cNvSpPr/>
          <p:nvPr/>
        </p:nvSpPr>
        <p:spPr>
          <a:xfrm>
            <a:off x="467544" y="2276872"/>
            <a:ext cx="648072" cy="576064"/>
          </a:xfrm>
          <a:prstGeom prst="hexag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3335</TotalTime>
  <Words>968</Words>
  <Application>Microsoft Office PowerPoint</Application>
  <PresentationFormat>Экран (4:3)</PresentationFormat>
  <Paragraphs>163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Решите примеры</vt:lpstr>
      <vt:lpstr>Презентация PowerPoint</vt:lpstr>
      <vt:lpstr>Презентация PowerPoint</vt:lpstr>
      <vt:lpstr>Итог  работы</vt:lpstr>
      <vt:lpstr>Нарисуйте смайлик, отражающий ваше настроение.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Инесса Печеневская</cp:lastModifiedBy>
  <cp:revision>317</cp:revision>
  <dcterms:created xsi:type="dcterms:W3CDTF">2017-02-10T16:43:34Z</dcterms:created>
  <dcterms:modified xsi:type="dcterms:W3CDTF">2021-02-10T16:40:37Z</dcterms:modified>
</cp:coreProperties>
</file>