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3" r:id="rId3"/>
    <p:sldId id="259" r:id="rId4"/>
    <p:sldId id="260" r:id="rId5"/>
    <p:sldId id="262" r:id="rId6"/>
    <p:sldId id="284" r:id="rId7"/>
    <p:sldId id="285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0000"/>
    <a:srgbClr val="660033"/>
    <a:srgbClr val="660066"/>
    <a:srgbClr val="006600"/>
    <a:srgbClr val="0000FF"/>
    <a:srgbClr val="CC0066"/>
    <a:srgbClr val="0066FF"/>
    <a:srgbClr val="00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4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102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37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9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02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60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846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3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3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20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31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3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1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7884-D8F6-4DCC-AADA-3CE6CFE7F6B1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EA902-1E22-4CDF-9DFC-92975CA48F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1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076" y="365125"/>
            <a:ext cx="11641015" cy="1325563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</a:t>
            </a:r>
            <a:endParaRPr lang="ru-RU" sz="6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693" y="310868"/>
            <a:ext cx="1424147" cy="1424147"/>
          </a:xfrm>
        </p:spPr>
      </p:pic>
      <p:sp>
        <p:nvSpPr>
          <p:cNvPr id="5" name="TextBox 4"/>
          <p:cNvSpPr txBox="1"/>
          <p:nvPr/>
        </p:nvSpPr>
        <p:spPr>
          <a:xfrm>
            <a:off x="8299938" y="5205046"/>
            <a:ext cx="3540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Выполнил: учитель физической культуры МБОУ СОШ №46 с УИОП</a:t>
            </a:r>
          </a:p>
          <a:p>
            <a:r>
              <a:rPr lang="ru-RU" dirty="0" err="1" smtClean="0"/>
              <a:t>Ергунев</a:t>
            </a:r>
            <a:r>
              <a:rPr lang="ru-RU" dirty="0" smtClean="0"/>
              <a:t> М.О.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34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680245"/>
              </p:ext>
            </p:extLst>
          </p:nvPr>
        </p:nvGraphicFramePr>
        <p:xfrm>
          <a:off x="838200" y="1825625"/>
          <a:ext cx="10515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PISA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Словарь методических терминов и понятий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Обладают ли учащиеся 15-летнего возраста, получившие обязательное общее образование, знаниями и умениями, необходимыми им для полноценного функционирования в современном обществе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Способности решать учебные задачи и жизненные проблемные ситуации на основе сформированных предметных, метапредметных и универсальных способов деятельности.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Способность человека вступать в отношения с внешней средой и максимально быстро адаптироваться и функционировать в ней.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64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unkts-gramotnostMontazhnaya-oblas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710571"/>
            <a:ext cx="6810703" cy="6810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funkts-gramotnost-2Montazhnaya-oblast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99" y="-349578"/>
            <a:ext cx="6361495" cy="636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7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Схе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5" t="-11275" b="-11143"/>
          <a:stretch>
            <a:fillRect/>
          </a:stretch>
        </p:blipFill>
        <p:spPr bwMode="auto">
          <a:xfrm>
            <a:off x="126123" y="-367862"/>
            <a:ext cx="11477297" cy="7225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/>
          <p:cNvSpPr>
            <a:spLocks noChangeArrowheads="1"/>
          </p:cNvSpPr>
          <p:nvPr/>
        </p:nvSpPr>
        <p:spPr bwMode="auto">
          <a:xfrm rot="10904581" flipH="1">
            <a:off x="6111262" y="1670050"/>
            <a:ext cx="404813" cy="1009650"/>
          </a:xfrm>
          <a:prstGeom prst="curvedLeftArrow">
            <a:avLst>
              <a:gd name="adj1" fmla="val 43578"/>
              <a:gd name="adj2" fmla="val 93460"/>
              <a:gd name="adj3" fmla="val 33333"/>
            </a:avLst>
          </a:prstGeom>
          <a:solidFill>
            <a:srgbClr val="FFFFFF"/>
          </a:solidFill>
          <a:ln w="12700">
            <a:solidFill>
              <a:srgbClr val="4BACC6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10746218" flipH="1">
            <a:off x="10664333" y="1730445"/>
            <a:ext cx="404812" cy="1009650"/>
          </a:xfrm>
          <a:prstGeom prst="curvedLeftArrow">
            <a:avLst>
              <a:gd name="adj1" fmla="val 43578"/>
              <a:gd name="adj2" fmla="val 93460"/>
              <a:gd name="adj3" fmla="val 33333"/>
            </a:avLst>
          </a:prstGeom>
          <a:solidFill>
            <a:srgbClr val="FFFFFF"/>
          </a:solidFill>
          <a:ln w="12700">
            <a:solidFill>
              <a:srgbClr val="4BACC6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" name="AutoShape 2"/>
          <p:cNvSpPr>
            <a:spLocks noChangeShapeType="1"/>
          </p:cNvSpPr>
          <p:nvPr/>
        </p:nvSpPr>
        <p:spPr bwMode="auto">
          <a:xfrm rot="10800000">
            <a:off x="6722053" y="1727339"/>
            <a:ext cx="1600781" cy="958283"/>
          </a:xfrm>
          <a:prstGeom prst="curvedConnector3">
            <a:avLst>
              <a:gd name="adj1" fmla="val 49968"/>
            </a:avLst>
          </a:prstGeom>
          <a:noFill/>
          <a:ln w="31750">
            <a:solidFill>
              <a:srgbClr val="4BACC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6"/>
          <p:cNvSpPr>
            <a:spLocks noChangeShapeType="1"/>
          </p:cNvSpPr>
          <p:nvPr/>
        </p:nvSpPr>
        <p:spPr bwMode="auto">
          <a:xfrm flipH="1">
            <a:off x="2111386" y="2151993"/>
            <a:ext cx="7378261" cy="2186151"/>
          </a:xfrm>
          <a:prstGeom prst="straightConnector1">
            <a:avLst/>
          </a:prstGeom>
          <a:noFill/>
          <a:ln w="31750">
            <a:solidFill>
              <a:srgbClr val="44546A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 flipH="1">
            <a:off x="1839308" y="1923392"/>
            <a:ext cx="3809332" cy="1156138"/>
          </a:xfrm>
          <a:prstGeom prst="straightConnector1">
            <a:avLst/>
          </a:prstGeom>
          <a:noFill/>
          <a:ln w="31750">
            <a:solidFill>
              <a:srgbClr val="44546A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11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5" y="88844"/>
            <a:ext cx="12110545" cy="6861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81848" y="5659822"/>
            <a:ext cx="3710152" cy="119817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Из </a:t>
            </a:r>
            <a:r>
              <a:rPr lang="ru-RU" i="1" dirty="0"/>
              <a:t>выступления </a:t>
            </a:r>
            <a:r>
              <a:rPr lang="ru-RU" i="1" dirty="0" err="1"/>
              <a:t>Н.А.Наумовой</a:t>
            </a:r>
            <a:r>
              <a:rPr lang="ru-RU" i="1" dirty="0"/>
              <a:t> «Основные подходы к оценке </a:t>
            </a:r>
            <a:r>
              <a:rPr lang="ru-RU" i="1" dirty="0" err="1"/>
              <a:t>метапредметных</a:t>
            </a:r>
            <a:r>
              <a:rPr lang="ru-RU" i="1" dirty="0"/>
              <a:t> результатов общего образования в российских стандартах и международных сравнительных исследованиях»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264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>
                <a:solidFill>
                  <a:srgbClr val="000099"/>
                </a:solidFill>
              </a:rPr>
              <a:t>Формирование функциональной грамотности в начальной школе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528" y="1825625"/>
            <a:ext cx="1152144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Для развития функциональной грамотности у младших школьников важно, чтобы задачи соответствовали их практическому опыту. Близкая детям тема вызывает интерес и вдохновляет искать новые знания. Вместо землекопов и токарей для составления задач лучше выбирать героев любимых мультфильмов и компьютерных игр.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99"/>
                </a:solidFill>
              </a:rPr>
              <a:t>Пример. </a:t>
            </a:r>
            <a:r>
              <a:rPr lang="ru-RU" dirty="0">
                <a:solidFill>
                  <a:srgbClr val="000099"/>
                </a:solidFill>
              </a:rPr>
              <a:t>Задача, которая поможет рассчитать количество пластика для изготовления модели золотого ключика на 3D-принтере. Если перед этой задачей будет проведен увлекательный мастер-класс, дети не смогут оторваться от решения и обязательно предложат свои варианты.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43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</a:rPr>
              <a:t>Формирование функциональной грамотности в основной школе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1825625"/>
            <a:ext cx="1146048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 средних и старших классах предлагают постепенное увеличение объема знаний </a:t>
            </a:r>
            <a:r>
              <a:rPr lang="ru-RU" dirty="0" smtClean="0"/>
              <a:t>и </a:t>
            </a:r>
            <a:r>
              <a:rPr lang="ru-RU" dirty="0"/>
              <a:t>сложности анализа </a:t>
            </a:r>
            <a:r>
              <a:rPr lang="ru-RU" dirty="0" smtClean="0"/>
              <a:t>информации.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Пример: С</a:t>
            </a:r>
            <a:r>
              <a:rPr lang="ru-RU" dirty="0">
                <a:solidFill>
                  <a:srgbClr val="000099"/>
                </a:solidFill>
              </a:rPr>
              <a:t> детьми можно поговорить о серьезных глобальных проблемах, причинах мировых войн и социального неравенства. </a:t>
            </a:r>
          </a:p>
          <a:p>
            <a:pPr marL="0" indent="0" algn="just">
              <a:buNone/>
            </a:pPr>
            <a:r>
              <a:rPr lang="ru-RU" dirty="0" smtClean="0"/>
              <a:t>Для</a:t>
            </a:r>
            <a:r>
              <a:rPr lang="ru-RU" dirty="0"/>
              <a:t> развития критического мышления в основной школе анализируют информацию и учатся определять </a:t>
            </a:r>
            <a:r>
              <a:rPr lang="ru-RU" dirty="0" err="1"/>
              <a:t>фейки</a:t>
            </a:r>
            <a:r>
              <a:rPr lang="ru-RU" dirty="0"/>
              <a:t> и вирусный контент. Усложняются задания и по финансовой грамотности. сложности анализа информации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99"/>
                </a:solidFill>
              </a:rPr>
              <a:t>Пример</a:t>
            </a:r>
            <a:r>
              <a:rPr lang="ru-RU" dirty="0" smtClean="0">
                <a:solidFill>
                  <a:srgbClr val="000099"/>
                </a:solidFill>
              </a:rPr>
              <a:t>: </a:t>
            </a:r>
            <a:r>
              <a:rPr lang="ru-RU" dirty="0">
                <a:solidFill>
                  <a:srgbClr val="000099"/>
                </a:solidFill>
              </a:rPr>
              <a:t>Ребятам можно предложить построить свою финансовую пирамиду и рассчитать сроки ее существования.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71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04" y="0"/>
            <a:ext cx="10287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16608" y="1536192"/>
            <a:ext cx="52059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>
                <a:solidFill>
                  <a:schemeClr val="bg1"/>
                </a:solidFill>
                <a:latin typeface="Segoe Script" pitchFamily="34" charset="0"/>
              </a:rPr>
              <a:t>Формирование функциональной грамотности учеников — задача каждого современного педагога.</a:t>
            </a:r>
          </a:p>
        </p:txBody>
      </p:sp>
    </p:spTree>
    <p:extLst>
      <p:ext uri="{BB962C8B-B14F-4D97-AF65-F5344CB8AC3E}">
        <p14:creationId xmlns:p14="http://schemas.microsoft.com/office/powerpoint/2010/main" val="4276378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119</Words>
  <Application>Microsoft Office PowerPoint</Application>
  <PresentationFormat>Произвольный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Повышение функциональной грамотности</vt:lpstr>
      <vt:lpstr>Функциональная грамотность</vt:lpstr>
      <vt:lpstr>Презентация PowerPoint</vt:lpstr>
      <vt:lpstr>Презентация PowerPoint</vt:lpstr>
      <vt:lpstr>Презентация PowerPoint</vt:lpstr>
      <vt:lpstr>Формирование функциональной грамотности в начальной школе </vt:lpstr>
      <vt:lpstr>Формирование функциональной грамотности в основной школе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user109</cp:lastModifiedBy>
  <cp:revision>26</cp:revision>
  <dcterms:created xsi:type="dcterms:W3CDTF">2020-02-24T22:53:19Z</dcterms:created>
  <dcterms:modified xsi:type="dcterms:W3CDTF">2022-12-22T04:44:50Z</dcterms:modified>
</cp:coreProperties>
</file>