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1" r:id="rId4"/>
    <p:sldId id="262" r:id="rId5"/>
    <p:sldId id="263" r:id="rId6"/>
    <p:sldId id="264" r:id="rId7"/>
    <p:sldId id="258" r:id="rId8"/>
    <p:sldId id="265" r:id="rId9"/>
    <p:sldId id="259" r:id="rId10"/>
  </p:sldIdLst>
  <p:sldSz cx="9144000" cy="6858000" type="screen4x3"/>
  <p:notesSz cx="6877050" cy="100028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J:\2%20&#1075;%202014%20&#1075;&#1086;&#1076;\&#1074;&#1086;&#1089;&#1087;&#1080;&#1090;&#1072;&#1090;&#1077;&#1083;&#1100;&#1085;&#1072;&#1103;%20&#1088;&#1072;&#1073;&#1086;&#1090;&#1072;\&#1082;&#1086;&#1085;&#1082;&#1091;&#1088;&#1089;&#1099;\&#1047;&#1040;&#1056;&#1040;%20&#1054;&#1058;&#1095;&#1080;&#1079;&#1085;&#1072;%20&#1044;&#1054;&#1053;&#1050;&#1048;&#1061;&#1054;&#1058;&#1054;&#1042;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Лист1!$B$7</c:f>
              <c:strCache>
                <c:ptCount val="1"/>
                <c:pt idx="0">
                  <c:v>Есть ли в твоей семье участники ВОВ?</c:v>
                </c:pt>
              </c:strCache>
            </c:strRef>
          </c:tx>
          <c:cat>
            <c:strRef>
              <c:f>Лист1!$C$6:$D$6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Лист1!$C$7:$D$7</c:f>
              <c:numCache>
                <c:formatCode>General</c:formatCode>
                <c:ptCount val="2"/>
                <c:pt idx="0">
                  <c:v>5</c:v>
                </c:pt>
                <c:pt idx="1">
                  <c:v>18</c:v>
                </c:pt>
              </c:numCache>
            </c:numRef>
          </c:val>
        </c:ser>
        <c:ser>
          <c:idx val="1"/>
          <c:order val="1"/>
          <c:tx>
            <c:strRef>
              <c:f>Лист1!$B$8</c:f>
              <c:strCache>
                <c:ptCount val="1"/>
                <c:pt idx="0">
                  <c:v>Хотел бы ты узнать о них больше?</c:v>
                </c:pt>
              </c:strCache>
            </c:strRef>
          </c:tx>
          <c:cat>
            <c:strRef>
              <c:f>Лист1!$C$6:$D$6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Лист1!$C$8:$D$8</c:f>
              <c:numCache>
                <c:formatCode>General</c:formatCode>
                <c:ptCount val="2"/>
                <c:pt idx="0">
                  <c:v>23</c:v>
                </c:pt>
                <c:pt idx="1">
                  <c:v>0</c:v>
                </c:pt>
              </c:numCache>
            </c:numRef>
          </c:val>
        </c:ser>
        <c:shape val="cylinder"/>
        <c:axId val="58163968"/>
        <c:axId val="61735296"/>
        <c:axId val="0"/>
      </c:bar3DChart>
      <c:catAx>
        <c:axId val="58163968"/>
        <c:scaling>
          <c:orientation val="minMax"/>
        </c:scaling>
        <c:axPos val="b"/>
        <c:tickLblPos val="nextTo"/>
        <c:crossAx val="61735296"/>
        <c:crosses val="autoZero"/>
        <c:auto val="1"/>
        <c:lblAlgn val="ctr"/>
        <c:lblOffset val="100"/>
      </c:catAx>
      <c:valAx>
        <c:axId val="61735296"/>
        <c:scaling>
          <c:orientation val="minMax"/>
        </c:scaling>
        <c:axPos val="l"/>
        <c:majorGridlines/>
        <c:numFmt formatCode="General" sourceLinked="1"/>
        <c:tickLblPos val="nextTo"/>
        <c:crossAx val="5816396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6840760" cy="2232248"/>
          </a:xfrm>
        </p:spPr>
        <p:txBody>
          <a:bodyPr>
            <a:normAutofit/>
          </a:bodyPr>
          <a:lstStyle>
            <a:lvl1pPr>
              <a:defRPr sz="6600" b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212976"/>
            <a:ext cx="6840760" cy="1080120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CC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27" name="Picture 3" descr="C:\Users\User\Desktop\9 мая\0_5b433_c335cce6_L.png"/>
          <p:cNvPicPr>
            <a:picLocks noChangeAspect="1" noChangeArrowheads="1"/>
          </p:cNvPicPr>
          <p:nvPr/>
        </p:nvPicPr>
        <p:blipFill>
          <a:blip r:embed="rId3" cstate="print"/>
          <a:srcRect l="24296" r="33368"/>
          <a:stretch>
            <a:fillRect/>
          </a:stretch>
        </p:blipFill>
        <p:spPr bwMode="auto">
          <a:xfrm flipH="1">
            <a:off x="7740352" y="0"/>
            <a:ext cx="1259632" cy="566124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8" name="Picture 4" descr="C:\Users\User\Desktop\9 мая\0_5b4ac_17c66fec_L.png"/>
          <p:cNvPicPr>
            <a:picLocks noChangeAspect="1" noChangeArrowheads="1"/>
          </p:cNvPicPr>
          <p:nvPr/>
        </p:nvPicPr>
        <p:blipFill>
          <a:blip r:embed="rId4" cstate="print"/>
          <a:srcRect t="23866" r="19362" b="20457"/>
          <a:stretch>
            <a:fillRect/>
          </a:stretch>
        </p:blipFill>
        <p:spPr bwMode="auto">
          <a:xfrm>
            <a:off x="1115616" y="4581128"/>
            <a:ext cx="3303431" cy="227687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026" name="Picture 2" descr="C:\Users\User\Desktop\9 мая\86964062_0_5b4bd_f5fca2f6_XL.jpg"/>
          <p:cNvPicPr>
            <a:picLocks noChangeAspect="1" noChangeArrowheads="1"/>
          </p:cNvPicPr>
          <p:nvPr/>
        </p:nvPicPr>
        <p:blipFill>
          <a:blip r:embed="rId5" cstate="print"/>
          <a:srcRect l="14818" t="11896" r="10773" b="33234"/>
          <a:stretch>
            <a:fillRect/>
          </a:stretch>
        </p:blipFill>
        <p:spPr bwMode="auto">
          <a:xfrm>
            <a:off x="4788024" y="4509120"/>
            <a:ext cx="4355976" cy="2119123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1144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68780" y="188640"/>
            <a:ext cx="1034664" cy="108012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71600" cy="101428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128792" cy="1143000"/>
          </a:xfrm>
          <a:solidFill>
            <a:srgbClr val="FF9966">
              <a:alpha val="24000"/>
            </a:srgbClr>
          </a:solidFill>
        </p:spPr>
        <p:txBody>
          <a:bodyPr>
            <a:normAutofit/>
          </a:bodyPr>
          <a:lstStyle>
            <a:lvl1pPr>
              <a:defRPr sz="6000">
                <a:solidFill>
                  <a:srgbClr val="4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3075" name="Picture 3" descr="C:\Users\User\Desktop\9 мая\0_5b4e5_eae1dca4_XXL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6093296"/>
            <a:ext cx="6264696" cy="61642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076" name="Picture 4" descr="C:\Users\User\Desktop\9 мая\0_5b4e4_c960b2ef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58841" flipH="1">
            <a:off x="496069" y="4679592"/>
            <a:ext cx="1681072" cy="2225685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3077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2869" y="188640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3717032"/>
            <a:ext cx="7772400" cy="1362075"/>
          </a:xfrm>
        </p:spPr>
        <p:txBody>
          <a:bodyPr anchor="t">
            <a:normAutofit/>
          </a:bodyPr>
          <a:lstStyle>
            <a:lvl1pPr algn="l">
              <a:defRPr sz="4800" b="0" cap="all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3568" y="2132856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>
                <a:solidFill>
                  <a:srgbClr val="040200"/>
                </a:solidFill>
                <a:latin typeface="Monotype Corsiva" pitchFamily="66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Picture 4" descr="C:\Users\User\Desktop\9 мая\0_5b4ac_17c66fec_L.png"/>
          <p:cNvPicPr>
            <a:picLocks noChangeAspect="1" noChangeArrowheads="1"/>
          </p:cNvPicPr>
          <p:nvPr/>
        </p:nvPicPr>
        <p:blipFill>
          <a:blip r:embed="rId3" cstate="print"/>
          <a:srcRect t="23866" r="19362" b="20457"/>
          <a:stretch>
            <a:fillRect/>
          </a:stretch>
        </p:blipFill>
        <p:spPr bwMode="auto">
          <a:xfrm>
            <a:off x="3347864" y="4928546"/>
            <a:ext cx="2799375" cy="192945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050" name="Picture 2" descr="C:\Users\User\Desktop\9 мая\0_5b4e4_c960b2ef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5157192"/>
            <a:ext cx="2336355" cy="14622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9" name="Picture 2" descr="C:\Users\User\Desktop\9 мая\0_5b4e4_c960b2ef_X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683568" y="5157192"/>
            <a:ext cx="2592288" cy="146228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2051" name="Picture 3" descr="C:\Users\User\Desktop\9 мая\0_5b4e5_eae1dca4_XXL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396536" cy="117951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pic>
        <p:nvPicPr>
          <p:cNvPr id="11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692696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99512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2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4098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2869" y="188640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51104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1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2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2869" y="188640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6851104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6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8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92869" y="188640"/>
            <a:ext cx="1310575" cy="1368152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5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6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7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03269" y="188640"/>
            <a:ext cx="1103642" cy="115212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028384" y="188640"/>
            <a:ext cx="875060" cy="913504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Picture 2" descr="C:\Users\User\Desktop\9 мая\0_5b4e3_416ae184_XXL.png"/>
          <p:cNvPicPr>
            <a:picLocks noChangeAspect="1" noChangeArrowheads="1"/>
          </p:cNvPicPr>
          <p:nvPr/>
        </p:nvPicPr>
        <p:blipFill>
          <a:blip r:embed="rId2" cstate="print">
            <a:lum bright="-30000"/>
          </a:blip>
          <a:srcRect/>
          <a:stretch>
            <a:fillRect/>
          </a:stretch>
        </p:blipFill>
        <p:spPr bwMode="auto">
          <a:xfrm>
            <a:off x="0" y="5497487"/>
            <a:ext cx="2123728" cy="1360513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9" name="Picture 2" descr="C:\Users\User\Desktop\9 мая\0_5b4e0_30c53e37_XXL.png"/>
          <p:cNvPicPr>
            <a:picLocks noChangeAspect="1" noChangeArrowheads="1"/>
          </p:cNvPicPr>
          <p:nvPr/>
        </p:nvPicPr>
        <p:blipFill>
          <a:blip r:embed="rId3" cstate="print"/>
          <a:srcRect l="6155" t="8965" r="3722" b="18624"/>
          <a:stretch>
            <a:fillRect/>
          </a:stretch>
        </p:blipFill>
        <p:spPr bwMode="auto">
          <a:xfrm>
            <a:off x="2195736" y="6237312"/>
            <a:ext cx="6696744" cy="62068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pic>
        <p:nvPicPr>
          <p:cNvPr id="10" name="Picture 5" descr="C:\Users\User\Desktop\9 мая\0_5b4d9_ab9089fc_L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44690" y="188640"/>
            <a:ext cx="758754" cy="792088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rgbClr val="FF9966">
              <a:alpha val="39000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E7A30C-9466-4FE1-9810-00E8142685B4}" type="datetimeFigureOut">
              <a:rPr lang="ru-RU" smtClean="0"/>
              <a:pPr/>
              <a:t>06.05.2015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49C32B-AE2A-4841-9737-BB021753B35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6000" kern="1200">
          <a:solidFill>
            <a:srgbClr val="46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Monotype Corsiva" pitchFamily="66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Monotype Corsiva" pitchFamily="66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veinternet.ru/users/3869504/post162822780/" TargetMode="External"/><Relationship Id="rId3" Type="http://schemas.openxmlformats.org/officeDocument/2006/relationships/hyperlink" Target="http://iara-z-m.narod.ru/olderfiles/15/0_5b086_1518ac0b_L.png" TargetMode="External"/><Relationship Id="rId7" Type="http://schemas.openxmlformats.org/officeDocument/2006/relationships/hyperlink" Target="http://www.logan-club.org.ua/im.php?image=/topicsfoto/alexdacia/1be85f9cf955cf67209fdbd08b5bc466.jpg" TargetMode="External"/><Relationship Id="rId2" Type="http://schemas.openxmlformats.org/officeDocument/2006/relationships/hyperlink" Target="http://i.artfile.ru/3289x2325_627805_%5bwww.ArtFile.ru%5d.jpg" TargetMode="Externa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iara-z-m.narod.ru/olderfiles/15/0_5b085_b9ca6cd0_L.png" TargetMode="External"/><Relationship Id="rId5" Type="http://schemas.openxmlformats.org/officeDocument/2006/relationships/hyperlink" Target="http://img0.liveinternet.ru/images/attach/c/5/86/964/86964062_0_5b4bd_f5fca2f6_XL.jpg" TargetMode="External"/><Relationship Id="rId4" Type="http://schemas.openxmlformats.org/officeDocument/2006/relationships/hyperlink" Target="http://iara-z-m.narod.ru/olderfiles/15/0_5b080_7ffbef82_L.png" TargetMode="External"/><Relationship Id="rId9" Type="http://schemas.openxmlformats.org/officeDocument/2006/relationships/hyperlink" Target="http://fotki.yandex.ru/users/svetlera/view/373819/?page=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736"/>
            <a:ext cx="7174580" cy="1500198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Вклад моих предков в Победу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Великой Отечественной войне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212976"/>
            <a:ext cx="7246018" cy="1787660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7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7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Марданян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Зара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Суреновна</a:t>
            </a:r>
            <a:endParaRPr lang="ru-RU" sz="7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ученица  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– г 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pPr algn="r"/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НШ «Перспектива»</a:t>
            </a:r>
          </a:p>
          <a:p>
            <a:pPr algn="r"/>
            <a:r>
              <a:rPr lang="ru-RU" sz="7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</a:t>
            </a:r>
            <a:r>
              <a:rPr lang="ru-RU" sz="7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7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7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Карпова Л.Л.,</a:t>
            </a:r>
          </a:p>
          <a:p>
            <a:pPr algn="r"/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учитель начальных классов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142852"/>
            <a:ext cx="5429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ОБЩЕОБРАЗОВАТЕЛЬНОЕ 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УЧРЕЖДЕНИЕ НАЧАЛЬНАЯ ШКОЛА «ПЕРСПЕКТИВА»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128792" cy="1082660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вклада  моих  прадедов  в Победу Великой Отечественной войне.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Собрать и изучить материал о моих прадедушках, участниках ВОВ.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Оформить исследовательскую работу по данному материалу.</a:t>
            </a:r>
          </a:p>
          <a:p>
            <a:pPr lvl="0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Составить семейную книгу Памяти.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4638"/>
            <a:ext cx="7105422" cy="1439850"/>
          </a:xfrm>
        </p:spPr>
        <p:txBody>
          <a:bodyPr>
            <a:noAutofit/>
          </a:bodyPr>
          <a:lstStyle/>
          <a:p>
            <a:pPr algn="just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Гипотеза: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Изучение и систематизация материала о моих прадедушках будет способствовать сохранению памяти о них.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643182"/>
            <a:ext cx="8643998" cy="3482981"/>
          </a:xfrm>
        </p:spPr>
        <p:txBody>
          <a:bodyPr>
            <a:normAutofit/>
          </a:bodyPr>
          <a:lstStyle/>
          <a:p>
            <a:pPr indent="342900">
              <a:spcBef>
                <a:spcPts val="0"/>
              </a:spcBef>
              <a:buNone/>
            </a:pPr>
            <a:r>
              <a:rPr lang="ru-RU" sz="2800" i="1" dirty="0" smtClean="0"/>
              <a:t>Нет в России семьи такой, где б не памятен был свой </a:t>
            </a:r>
            <a:endParaRPr lang="ru-RU" sz="2800" i="1" dirty="0" smtClean="0"/>
          </a:p>
          <a:p>
            <a:pPr indent="342900">
              <a:spcBef>
                <a:spcPts val="0"/>
              </a:spcBef>
              <a:buNone/>
            </a:pPr>
            <a:r>
              <a:rPr lang="ru-RU" sz="2800" i="1" dirty="0" smtClean="0"/>
              <a:t>герой.                            И</a:t>
            </a:r>
            <a:r>
              <a:rPr lang="ru-RU" sz="2800" i="1" dirty="0" smtClean="0"/>
              <a:t> глаза молодых солдат с фотографий увядших </a:t>
            </a:r>
            <a:r>
              <a:rPr lang="ru-RU" sz="2800" i="1" dirty="0" smtClean="0"/>
              <a:t>глядят.</a:t>
            </a:r>
            <a:endParaRPr lang="ru-RU" sz="2800" i="1" dirty="0" smtClean="0"/>
          </a:p>
          <a:p>
            <a:pPr indent="342900">
              <a:spcBef>
                <a:spcPts val="0"/>
              </a:spcBef>
              <a:buNone/>
            </a:pPr>
            <a:r>
              <a:rPr lang="ru-RU" sz="2800" i="1" dirty="0" smtClean="0"/>
              <a:t>Этот</a:t>
            </a:r>
            <a:r>
              <a:rPr lang="ru-RU" sz="2800" i="1" dirty="0" smtClean="0"/>
              <a:t> взгляд, словно высший суд для ребят, что сейчас </a:t>
            </a:r>
            <a:endParaRPr lang="ru-RU" sz="2800" i="1" dirty="0" smtClean="0"/>
          </a:p>
          <a:p>
            <a:pPr indent="342900">
              <a:spcBef>
                <a:spcPts val="0"/>
              </a:spcBef>
              <a:buNone/>
            </a:pPr>
            <a:r>
              <a:rPr lang="ru-RU" sz="2800" i="1" dirty="0" smtClean="0"/>
              <a:t>растут</a:t>
            </a:r>
            <a:r>
              <a:rPr lang="ru-RU" sz="2800" i="1" dirty="0" smtClean="0"/>
              <a:t>.</a:t>
            </a:r>
            <a:endParaRPr lang="ru-RU" sz="28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Марданян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Новик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Гургенович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4" descr="C:\Users\ghjg\Desktop\skan\img18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357158" y="1285860"/>
            <a:ext cx="2000250" cy="27336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Users\ghjg\Desktop\skan\img180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714876" y="1285860"/>
            <a:ext cx="3257550" cy="25336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1" descr="C:\Users\ghjg\Desktop\skan\img179.jpg"/>
          <p:cNvPicPr/>
          <p:nvPr/>
        </p:nvPicPr>
        <p:blipFill>
          <a:blip r:embed="rId4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 t="10210" r="2778" b="7088"/>
          <a:stretch>
            <a:fillRect/>
          </a:stretch>
        </p:blipFill>
        <p:spPr bwMode="auto">
          <a:xfrm>
            <a:off x="2786050" y="4000504"/>
            <a:ext cx="5000660" cy="25003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Арутюнян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Агавард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Акопович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J:\2 г 2014 год\воспитательная работа\конкурсы\ЗАРА ОТчизна ДОНКИХОТОВ\20150401_215355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74764" y="1600200"/>
            <a:ext cx="3394472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Анкетирование  учащихся 2 г класса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0166" y="3717032"/>
            <a:ext cx="5929354" cy="1362075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Книга Памяти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J:\2 г 2014 год\воспитательная работа\конкурсы\ЗАРА ОТчизна ДОНКИХОТОВ\20150401_215355.jpg"/>
          <p:cNvPicPr/>
          <p:nvPr/>
        </p:nvPicPr>
        <p:blipFill>
          <a:blip r:embed="rId2"/>
          <a:srcRect t="7782" r="-715"/>
          <a:stretch>
            <a:fillRect/>
          </a:stretch>
        </p:blipFill>
        <p:spPr bwMode="auto">
          <a:xfrm>
            <a:off x="6215074" y="928670"/>
            <a:ext cx="2071702" cy="2637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Users\ghjg\Desktop\skan\img182.jpg"/>
          <p:cNvPicPr/>
          <p:nvPr/>
        </p:nvPicPr>
        <p:blipFill>
          <a:blip r:embed="rId3" cstate="print">
            <a:extLst>
              <a:ext uri="{28A0092B-C50C-407E-A947-70E740481C1C}">
                <a14:useLocalDpi xmlns:ve="http://schemas.openxmlformats.org/markup-compatibility/2006" xmlns:m="http://schemas.openxmlformats.org/officeDocument/2006/math" xmlns:wp="http://schemas.openxmlformats.org/drawingml/2006/wordprocessingDrawing" xmlns:wne="http://schemas.microsoft.com/office/word/2006/wordml" xmlns:a14="http://schemas.microsoft.com/office/drawing/2010/main" xmlns:wps="http://schemas.microsoft.com/office/word/2010/wordprocessingShape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14="http://schemas.microsoft.com/office/word/2010/wordprocessingDrawing" xmlns:v="urn:schemas-microsoft-com:vml" xmlns:o="urn:schemas-microsoft-com:office:office" xmlns:mc="http://schemas.openxmlformats.org/markup-compatibility/2006" xmlns:wpc="http://schemas.microsoft.com/office/word/2010/wordprocessingCanvas" xmlns="" xmlns:pic="http://schemas.openxmlformats.org/drawingml/2006/picture" xmlns:lc="http://schemas.openxmlformats.org/drawingml/2006/lockedCanvas" val="0"/>
              </a:ext>
            </a:extLst>
          </a:blip>
          <a:srcRect/>
          <a:stretch>
            <a:fillRect/>
          </a:stretch>
        </p:blipFill>
        <p:spPr bwMode="auto">
          <a:xfrm>
            <a:off x="428596" y="928670"/>
            <a:ext cx="2000250" cy="27336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736"/>
            <a:ext cx="7174580" cy="1500198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Вклад моих предков в Победу 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в Великой Отечественной войне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212976"/>
            <a:ext cx="7246018" cy="1787660"/>
          </a:xfrm>
        </p:spPr>
        <p:txBody>
          <a:bodyPr>
            <a:normAutofit fontScale="25000" lnSpcReduction="20000"/>
          </a:bodyPr>
          <a:lstStyle/>
          <a:p>
            <a:pPr algn="r"/>
            <a:r>
              <a:rPr lang="ru-RU" sz="7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Автор: </a:t>
            </a:r>
            <a:r>
              <a:rPr lang="ru-RU" sz="7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Марданян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Зара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Суреновна</a:t>
            </a:r>
            <a:endParaRPr lang="ru-RU" sz="7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ученица  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 – г 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pPr algn="r"/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МБОУ НШ «Перспектива»</a:t>
            </a:r>
          </a:p>
          <a:p>
            <a:pPr algn="r"/>
            <a:r>
              <a:rPr lang="ru-RU" sz="7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</a:t>
            </a:r>
            <a:r>
              <a:rPr lang="ru-RU" sz="72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ru-RU" sz="7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Руководитель</a:t>
            </a:r>
            <a:r>
              <a:rPr lang="ru-RU" sz="7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r>
              <a:rPr lang="ru-RU" sz="7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Карпова Л.Л.,</a:t>
            </a:r>
          </a:p>
          <a:p>
            <a:pPr algn="r"/>
            <a:r>
              <a:rPr lang="ru-RU" sz="7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учитель начальных классов</a:t>
            </a: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428728" y="142852"/>
            <a:ext cx="5429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МУНИЦИПАЛЬНОЕ БЮДЖЕТНОЕ </a:t>
            </a:r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ОБЩЕОБРАЗОВАТЕЛЬНОЕ </a:t>
            </a:r>
            <a:endParaRPr lang="ru-RU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УЧРЕЖДЕНИЕ НАЧАЛЬНАЯ ШКОЛА «ПЕРСПЕКТИВА»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Интернет ресурсы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u="sng" dirty="0" smtClean="0">
                <a:hlinkClick r:id="rId2"/>
              </a:rPr>
              <a:t>http://i.artfile.ru/3289x2325_627805_[www.ArtFile.ru].jpg</a:t>
            </a:r>
            <a:endParaRPr lang="ru-RU" sz="1600" dirty="0" smtClean="0"/>
          </a:p>
          <a:p>
            <a:r>
              <a:rPr lang="ru-RU" sz="1600" u="sng" dirty="0" smtClean="0">
                <a:hlinkClick r:id="rId3"/>
              </a:rPr>
              <a:t>http://iara-z-m.narod.ru/olderfiles/15/0_5b086_1518ac0b_L.png</a:t>
            </a:r>
            <a:endParaRPr lang="ru-RU" sz="1600" dirty="0" smtClean="0"/>
          </a:p>
          <a:p>
            <a:r>
              <a:rPr lang="ru-RU" sz="1600" u="sng" dirty="0" smtClean="0">
                <a:hlinkClick r:id="rId4"/>
              </a:rPr>
              <a:t>http://iara-z-m.narod.ru/olderfiles/15/0_5b080_7ffbef82_L.png</a:t>
            </a:r>
            <a:endParaRPr lang="ru-RU" sz="1600" dirty="0" smtClean="0"/>
          </a:p>
          <a:p>
            <a:r>
              <a:rPr lang="ru-RU" sz="1600" u="sng" dirty="0" smtClean="0">
                <a:hlinkClick r:id="rId5"/>
              </a:rPr>
              <a:t>http://img0.liveinternet.ru/images/attach/c/5/86/964/86964062_0_5b4bd_f5fca2f6_XL.jpg</a:t>
            </a:r>
            <a:endParaRPr lang="ru-RU" sz="1600" dirty="0" smtClean="0"/>
          </a:p>
          <a:p>
            <a:r>
              <a:rPr lang="ru-RU" sz="1600" u="sng" dirty="0" smtClean="0">
                <a:hlinkClick r:id="rId6"/>
              </a:rPr>
              <a:t>http://iara-z-m.narod.ru/olderfiles/15/0_5b085_b9ca6cd0_L.png</a:t>
            </a:r>
            <a:endParaRPr lang="ru-RU" sz="1600" dirty="0" smtClean="0"/>
          </a:p>
          <a:p>
            <a:r>
              <a:rPr lang="ru-RU" sz="1600" u="sng" dirty="0" smtClean="0">
                <a:hlinkClick r:id="rId7"/>
              </a:rPr>
              <a:t>http://www.logan-club.org.ua/im.php?image=/topicsfoto/alexdacia/1be85f9cf955cf67209fdbd08b5bc466.jpg</a:t>
            </a:r>
            <a:endParaRPr lang="ru-RU" sz="1600" dirty="0" smtClean="0"/>
          </a:p>
          <a:p>
            <a:r>
              <a:rPr lang="ru-RU" sz="1600" u="sng" dirty="0" smtClean="0">
                <a:hlinkClick r:id="rId8"/>
              </a:rPr>
              <a:t>http://www.liveinternet.ru/users/3869504/post162822780/</a:t>
            </a:r>
            <a:endParaRPr lang="ru-RU" sz="1600" dirty="0" smtClean="0"/>
          </a:p>
          <a:p>
            <a:r>
              <a:rPr lang="ru-RU" sz="1600" u="sng" dirty="0" smtClean="0">
                <a:hlinkClick r:id="rId9"/>
              </a:rPr>
              <a:t>http://fotki.yandex.ru/users/svetlera/view/373819/?page=0</a:t>
            </a:r>
            <a:endParaRPr lang="ru-RU" sz="1600" dirty="0" smtClean="0"/>
          </a:p>
          <a:p>
            <a:endParaRPr lang="ru-RU" sz="16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dirty="0" smtClean="0"/>
              <a:t>Подготовила учитель русского языка и литературы Мичуринской средней школы</a:t>
            </a:r>
          </a:p>
          <a:p>
            <a:r>
              <a:rPr lang="ru-RU" sz="1800" dirty="0" smtClean="0"/>
              <a:t>Тихонова Надежда Андреевна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 м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9 мая</Template>
  <TotalTime>29</TotalTime>
  <Words>168</Words>
  <Application>Microsoft Office PowerPoint</Application>
  <PresentationFormat>Экран (4:3)</PresentationFormat>
  <Paragraphs>41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9 мая</vt:lpstr>
      <vt:lpstr>Вклад моих предков в Победу  в Великой Отечественной войне</vt:lpstr>
      <vt:lpstr> Цель: изучение вклада  моих  прадедов  в Победу Великой Отечественной войне. </vt:lpstr>
      <vt:lpstr>Гипотеза: Изучение и систематизация материала о моих прадедушках будет способствовать сохранению памяти о них. </vt:lpstr>
      <vt:lpstr>Марданян Новик Гургенович</vt:lpstr>
      <vt:lpstr>Арутюнян Агавард  Акопович</vt:lpstr>
      <vt:lpstr>Анкетирование  учащихся 2 г класса</vt:lpstr>
      <vt:lpstr>Книга Памяти  </vt:lpstr>
      <vt:lpstr>Вклад моих предков в Победу  в Великой Отечественной войне</vt:lpstr>
      <vt:lpstr>Интернет ресурсы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люда</cp:lastModifiedBy>
  <cp:revision>5</cp:revision>
  <dcterms:created xsi:type="dcterms:W3CDTF">2014-03-31T18:12:43Z</dcterms:created>
  <dcterms:modified xsi:type="dcterms:W3CDTF">2015-05-06T17:54:47Z</dcterms:modified>
</cp:coreProperties>
</file>