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61" r:id="rId3"/>
    <p:sldId id="256" r:id="rId4"/>
    <p:sldId id="257" r:id="rId5"/>
    <p:sldId id="258" r:id="rId6"/>
    <p:sldId id="259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71" r:id="rId15"/>
    <p:sldId id="272" r:id="rId16"/>
    <p:sldId id="267" r:id="rId17"/>
    <p:sldId id="268" r:id="rId18"/>
    <p:sldId id="273" r:id="rId19"/>
    <p:sldId id="274" r:id="rId20"/>
    <p:sldId id="275" r:id="rId21"/>
    <p:sldId id="279" r:id="rId22"/>
    <p:sldId id="276" r:id="rId23"/>
    <p:sldId id="280" r:id="rId24"/>
    <p:sldId id="277" r:id="rId25"/>
    <p:sldId id="282" r:id="rId26"/>
    <p:sldId id="281" r:id="rId27"/>
    <p:sldId id="287" r:id="rId28"/>
    <p:sldId id="288" r:id="rId29"/>
    <p:sldId id="278" r:id="rId30"/>
    <p:sldId id="284" r:id="rId31"/>
    <p:sldId id="283" r:id="rId32"/>
    <p:sldId id="286" r:id="rId33"/>
    <p:sldId id="285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17.03.2022</a:t>
            </a:fld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17.03.2022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1445" y="47932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Тест: «Правильно </a:t>
            </a:r>
            <a:r>
              <a:rPr lang="ru-RU" dirty="0"/>
              <a:t>ли ты питаешься</a:t>
            </a:r>
            <a:r>
              <a:rPr lang="ru-RU" dirty="0" smtClean="0"/>
              <a:t>?»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0" y="1484784"/>
            <a:ext cx="4499992" cy="4669979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1600" b="1" u="sng" dirty="0">
                <a:solidFill>
                  <a:srgbClr val="002060"/>
                </a:solidFill>
              </a:rPr>
              <a:t>1.Как часто в течение дня вы питаетесь?</a:t>
            </a:r>
            <a:endParaRPr lang="ru-RU" sz="1600" b="1" dirty="0">
              <a:solidFill>
                <a:srgbClr val="002060"/>
              </a:solidFill>
            </a:endParaRPr>
          </a:p>
          <a:p>
            <a:pPr marL="109728" indent="0">
              <a:buNone/>
            </a:pPr>
            <a:r>
              <a:rPr lang="ru-RU" sz="1600" dirty="0"/>
              <a:t>А) 3 раза и более; Б) 2 раза; В) 1 раз.</a:t>
            </a:r>
          </a:p>
          <a:p>
            <a:pPr marL="109728" indent="0">
              <a:buNone/>
            </a:pPr>
            <a:r>
              <a:rPr lang="ru-RU" sz="1600" b="1" u="sng" dirty="0">
                <a:solidFill>
                  <a:srgbClr val="002060"/>
                </a:solidFill>
              </a:rPr>
              <a:t>2.Всегда ли вы завтракаете?</a:t>
            </a:r>
            <a:endParaRPr lang="ru-RU" sz="1600" b="1" dirty="0">
              <a:solidFill>
                <a:srgbClr val="002060"/>
              </a:solidFill>
            </a:endParaRPr>
          </a:p>
          <a:p>
            <a:pPr marL="109728" indent="0">
              <a:buNone/>
            </a:pPr>
            <a:r>
              <a:rPr lang="ru-RU" sz="1600" dirty="0"/>
              <a:t>А) всегда; Б) не всегда; В) никогда.</a:t>
            </a:r>
          </a:p>
          <a:p>
            <a:pPr marL="109728" indent="0">
              <a:buNone/>
            </a:pPr>
            <a:r>
              <a:rPr lang="ru-RU" sz="1600" b="1" u="sng" dirty="0">
                <a:solidFill>
                  <a:srgbClr val="002060"/>
                </a:solidFill>
              </a:rPr>
              <a:t>3.Из чего состоит ваш завтрак?</a:t>
            </a:r>
            <a:endParaRPr lang="ru-RU" sz="1600" b="1" dirty="0">
              <a:solidFill>
                <a:srgbClr val="002060"/>
              </a:solidFill>
            </a:endParaRPr>
          </a:p>
          <a:p>
            <a:pPr marL="109728" indent="0">
              <a:buNone/>
            </a:pPr>
            <a:r>
              <a:rPr lang="ru-RU" sz="1600" dirty="0"/>
              <a:t>А) каша, чай; Б) мясное блюдо и чай; В) чай.</a:t>
            </a:r>
          </a:p>
          <a:p>
            <a:pPr marL="109728" indent="0">
              <a:buNone/>
            </a:pPr>
            <a:r>
              <a:rPr lang="ru-RU" sz="1600" b="1" u="sng" dirty="0">
                <a:solidFill>
                  <a:srgbClr val="002060"/>
                </a:solidFill>
              </a:rPr>
              <a:t>4.Часто ли вы перекусываете между завтраком и обедом, обедом и ужином?</a:t>
            </a:r>
            <a:endParaRPr lang="ru-RU" sz="1600" b="1" dirty="0">
              <a:solidFill>
                <a:srgbClr val="002060"/>
              </a:solidFill>
            </a:endParaRPr>
          </a:p>
          <a:p>
            <a:pPr marL="109728" indent="0">
              <a:buNone/>
            </a:pPr>
            <a:r>
              <a:rPr lang="ru-RU" sz="1600" dirty="0"/>
              <a:t>А) никогда; Б) 2 раза в день; В) 3 раза.</a:t>
            </a:r>
          </a:p>
          <a:p>
            <a:pPr marL="109728" indent="0">
              <a:buNone/>
            </a:pPr>
            <a:r>
              <a:rPr lang="ru-RU" sz="1600" b="1" u="sng" dirty="0">
                <a:solidFill>
                  <a:srgbClr val="002060"/>
                </a:solidFill>
              </a:rPr>
              <a:t>5.Как часто вы едите овощи, фрукты, салаты?</a:t>
            </a:r>
            <a:endParaRPr lang="ru-RU" sz="1600" b="1" dirty="0">
              <a:solidFill>
                <a:srgbClr val="002060"/>
              </a:solidFill>
            </a:endParaRPr>
          </a:p>
          <a:p>
            <a:pPr marL="109728" indent="0">
              <a:buNone/>
            </a:pPr>
            <a:r>
              <a:rPr lang="ru-RU" sz="1600" dirty="0"/>
              <a:t>А) 3 раза в день; Б) 1 - 2 раза в день; В) 2 - 3 раза в неделю;</a:t>
            </a:r>
          </a:p>
          <a:p>
            <a:pPr marL="109728" indent="0">
              <a:buNone/>
            </a:pPr>
            <a:r>
              <a:rPr lang="ru-RU" sz="1600" b="1" u="sng" dirty="0">
                <a:solidFill>
                  <a:srgbClr val="002060"/>
                </a:solidFill>
              </a:rPr>
              <a:t>6.Как часто вы едите жареную пищу?</a:t>
            </a:r>
            <a:endParaRPr lang="ru-RU" sz="1600" b="1" dirty="0">
              <a:solidFill>
                <a:srgbClr val="002060"/>
              </a:solidFill>
            </a:endParaRPr>
          </a:p>
          <a:p>
            <a:pPr marL="109728" indent="0">
              <a:buNone/>
            </a:pPr>
            <a:r>
              <a:rPr lang="ru-RU" sz="1600" dirty="0"/>
              <a:t>А) 1 раз в неделю; Б) 3 - 4 раза в неделю; В) каждый день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427984" y="1484784"/>
            <a:ext cx="4716016" cy="5112568"/>
          </a:xfrm>
        </p:spPr>
        <p:txBody>
          <a:bodyPr>
            <a:normAutofit fontScale="77500" lnSpcReduction="20000"/>
          </a:bodyPr>
          <a:lstStyle/>
          <a:p>
            <a:pPr marL="109728" indent="0">
              <a:lnSpc>
                <a:spcPct val="120000"/>
              </a:lnSpc>
              <a:buNone/>
            </a:pPr>
            <a:r>
              <a:rPr lang="ru-RU" b="1" u="sng" dirty="0">
                <a:solidFill>
                  <a:srgbClr val="002060"/>
                </a:solidFill>
              </a:rPr>
              <a:t>7.Как часто вы едите выпечку?</a:t>
            </a:r>
            <a:endParaRPr lang="ru-RU" b="1" dirty="0">
              <a:solidFill>
                <a:srgbClr val="002060"/>
              </a:solidFill>
            </a:endParaRPr>
          </a:p>
          <a:p>
            <a:pPr marL="109728" indent="0">
              <a:lnSpc>
                <a:spcPct val="120000"/>
              </a:lnSpc>
              <a:buNone/>
            </a:pPr>
            <a:r>
              <a:rPr lang="ru-RU" dirty="0"/>
              <a:t>А) 1 раз в неделю; Б) 3 - 4 раза в неделю; В) каждый день.</a:t>
            </a:r>
          </a:p>
          <a:p>
            <a:pPr marL="109728" indent="0">
              <a:lnSpc>
                <a:spcPct val="120000"/>
              </a:lnSpc>
              <a:buNone/>
            </a:pPr>
            <a:r>
              <a:rPr lang="ru-RU" b="1" u="sng" dirty="0" smtClean="0">
                <a:solidFill>
                  <a:srgbClr val="002060"/>
                </a:solidFill>
              </a:rPr>
              <a:t>8.Что </a:t>
            </a:r>
            <a:r>
              <a:rPr lang="ru-RU" b="1" u="sng" dirty="0">
                <a:solidFill>
                  <a:srgbClr val="002060"/>
                </a:solidFill>
              </a:rPr>
              <a:t>вы намазываете на хлеб?</a:t>
            </a:r>
            <a:endParaRPr lang="ru-RU" b="1" dirty="0">
              <a:solidFill>
                <a:srgbClr val="002060"/>
              </a:solidFill>
            </a:endParaRPr>
          </a:p>
          <a:p>
            <a:pPr marL="109728" indent="0">
              <a:lnSpc>
                <a:spcPct val="120000"/>
              </a:lnSpc>
              <a:buNone/>
            </a:pPr>
            <a:r>
              <a:rPr lang="ru-RU" dirty="0"/>
              <a:t>А) только масло; Б) масло с маргарином; В) </a:t>
            </a:r>
            <a:r>
              <a:rPr lang="ru-RU" dirty="0" smtClean="0"/>
              <a:t>ничего.</a:t>
            </a:r>
            <a:endParaRPr lang="ru-RU" dirty="0"/>
          </a:p>
          <a:p>
            <a:pPr marL="109728" indent="0">
              <a:lnSpc>
                <a:spcPct val="120000"/>
              </a:lnSpc>
              <a:buNone/>
            </a:pPr>
            <a:r>
              <a:rPr lang="ru-RU" b="1" u="sng" dirty="0">
                <a:solidFill>
                  <a:srgbClr val="002060"/>
                </a:solidFill>
              </a:rPr>
              <a:t>9.Сколько раз в неделю вы едите рыбу?</a:t>
            </a:r>
            <a:endParaRPr lang="ru-RU" b="1" dirty="0">
              <a:solidFill>
                <a:srgbClr val="002060"/>
              </a:solidFill>
            </a:endParaRPr>
          </a:p>
          <a:p>
            <a:pPr marL="109728" indent="0">
              <a:lnSpc>
                <a:spcPct val="120000"/>
              </a:lnSpc>
              <a:buNone/>
            </a:pPr>
            <a:r>
              <a:rPr lang="ru-RU" dirty="0"/>
              <a:t>А) 3 - 4 раза; Б) 1 - 2 раза; В) 1 раз.</a:t>
            </a:r>
          </a:p>
          <a:p>
            <a:pPr marL="109728" indent="0">
              <a:lnSpc>
                <a:spcPct val="120000"/>
              </a:lnSpc>
              <a:buNone/>
            </a:pPr>
            <a:r>
              <a:rPr lang="ru-RU" b="1" u="sng" dirty="0">
                <a:solidFill>
                  <a:srgbClr val="002060"/>
                </a:solidFill>
              </a:rPr>
              <a:t>10.Как часто вы едите хлеб?</a:t>
            </a:r>
            <a:endParaRPr lang="ru-RU" b="1" dirty="0">
              <a:solidFill>
                <a:srgbClr val="002060"/>
              </a:solidFill>
            </a:endParaRPr>
          </a:p>
          <a:p>
            <a:pPr marL="109728" indent="0">
              <a:lnSpc>
                <a:spcPct val="120000"/>
              </a:lnSpc>
              <a:buNone/>
            </a:pPr>
            <a:r>
              <a:rPr lang="ru-RU" dirty="0"/>
              <a:t>А) меньше 3 дней в неделю; Б) от 3 до 6 дней в неделю; В) за каждой едой.</a:t>
            </a:r>
          </a:p>
          <a:p>
            <a:pPr marL="109728" indent="0">
              <a:lnSpc>
                <a:spcPct val="120000"/>
              </a:lnSpc>
              <a:buNone/>
            </a:pPr>
            <a:r>
              <a:rPr lang="ru-RU" b="1" u="sng" dirty="0">
                <a:solidFill>
                  <a:srgbClr val="002060"/>
                </a:solidFill>
              </a:rPr>
              <a:t>11.Сколько чашек чая и кофе выпиваете за день?</a:t>
            </a:r>
            <a:endParaRPr lang="ru-RU" b="1" dirty="0">
              <a:solidFill>
                <a:srgbClr val="002060"/>
              </a:solidFill>
            </a:endParaRPr>
          </a:p>
          <a:p>
            <a:pPr marL="109728" indent="0">
              <a:lnSpc>
                <a:spcPct val="120000"/>
              </a:lnSpc>
              <a:buNone/>
            </a:pPr>
            <a:r>
              <a:rPr lang="ru-RU" dirty="0"/>
              <a:t>А) 1 - 2; Б) от 3 до 5; В) 6 и более.</a:t>
            </a:r>
          </a:p>
          <a:p>
            <a:pPr marL="109728" indent="0">
              <a:lnSpc>
                <a:spcPct val="120000"/>
              </a:lnSpc>
              <a:buNone/>
            </a:pPr>
            <a:r>
              <a:rPr lang="ru-RU" b="1" u="sng" dirty="0">
                <a:solidFill>
                  <a:srgbClr val="002060"/>
                </a:solidFill>
              </a:rPr>
              <a:t>12.Прежде чем есть первое блюдо с мясом, вы:</a:t>
            </a:r>
            <a:endParaRPr lang="ru-RU" b="1" dirty="0">
              <a:solidFill>
                <a:srgbClr val="002060"/>
              </a:solidFill>
            </a:endParaRPr>
          </a:p>
          <a:p>
            <a:pPr marL="109728" indent="0">
              <a:lnSpc>
                <a:spcPct val="120000"/>
              </a:lnSpc>
              <a:buNone/>
            </a:pPr>
            <a:r>
              <a:rPr lang="ru-RU" dirty="0"/>
              <a:t>А) убираете из тарелки весь жир; Б) уберёте часть жира; В) оставите весь жир.</a:t>
            </a:r>
          </a:p>
          <a:p>
            <a:pPr>
              <a:lnSpc>
                <a:spcPct val="12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1507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256584"/>
          </a:xfrm>
        </p:spPr>
        <p:txBody>
          <a:bodyPr>
            <a:normAutofit lnSpcReduction="10000"/>
          </a:bodyPr>
          <a:lstStyle/>
          <a:p>
            <a:pPr marL="109728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Рациональ­ное питание</a:t>
            </a:r>
            <a:r>
              <a:rPr lang="ru-RU" b="1" dirty="0"/>
              <a:t> </a:t>
            </a:r>
            <a:r>
              <a:rPr lang="ru-RU" dirty="0" smtClean="0">
                <a:solidFill>
                  <a:srgbClr val="0070C0"/>
                </a:solidFill>
              </a:rPr>
              <a:t>восполняет </a:t>
            </a:r>
            <a:r>
              <a:rPr lang="ru-RU" dirty="0">
                <a:solidFill>
                  <a:srgbClr val="0070C0"/>
                </a:solidFill>
              </a:rPr>
              <a:t>энергетические затраты организма и обеспечивает его потребность в пластических веществах, а также содержит все необходимые для жизнедеятельности витамины, макро-, микро - и </a:t>
            </a:r>
            <a:r>
              <a:rPr lang="ru-RU" dirty="0" err="1">
                <a:solidFill>
                  <a:srgbClr val="0070C0"/>
                </a:solidFill>
              </a:rPr>
              <a:t>ультрамикроэлементы</a:t>
            </a:r>
            <a:r>
              <a:rPr lang="ru-RU" dirty="0">
                <a:solidFill>
                  <a:srgbClr val="0070C0"/>
                </a:solidFill>
              </a:rPr>
              <a:t>, пищевые волокна. </a:t>
            </a:r>
          </a:p>
          <a:p>
            <a:pPr marL="109728" indent="0" algn="just">
              <a:buNone/>
            </a:pPr>
            <a:endParaRPr lang="ru-RU" b="1" dirty="0" smtClean="0"/>
          </a:p>
          <a:p>
            <a:pPr marL="109728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Сбалансированное</a:t>
            </a:r>
            <a:r>
              <a:rPr lang="ru-RU" b="1" dirty="0">
                <a:solidFill>
                  <a:srgbClr val="002060"/>
                </a:solidFill>
              </a:rPr>
              <a:t> питание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— полноценное питание, характеризующееся оптималь­ным количеством и соотношением всех компонентов пищи. </a:t>
            </a:r>
          </a:p>
        </p:txBody>
      </p:sp>
    </p:spTree>
    <p:extLst>
      <p:ext uri="{BB962C8B-B14F-4D97-AF65-F5344CB8AC3E}">
        <p14:creationId xmlns:p14="http://schemas.microsoft.com/office/powerpoint/2010/main" val="973181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616624"/>
          </a:xfrm>
        </p:spPr>
        <p:txBody>
          <a:bodyPr>
            <a:normAutofit lnSpcReduction="10000"/>
          </a:bodyPr>
          <a:lstStyle/>
          <a:p>
            <a:pPr marL="109728" indent="0" algn="just">
              <a:buNone/>
            </a:pPr>
            <a:r>
              <a:rPr lang="ru-RU" b="1" dirty="0"/>
              <a:t>Основной обмен</a:t>
            </a:r>
            <a:r>
              <a:rPr lang="ru-RU" dirty="0"/>
              <a:t> – количество энергии, расходуемое организмом только на поддержание жизни, </a:t>
            </a:r>
            <a:r>
              <a:rPr lang="ru-RU" dirty="0" err="1"/>
              <a:t>т.е</a:t>
            </a:r>
            <a:r>
              <a:rPr lang="ru-RU" dirty="0"/>
              <a:t> на процессы, происходящие при полном покое (работа сердца, сокращение дыхательных мышц, мочеобразование, выделение гормонов и </a:t>
            </a:r>
            <a:r>
              <a:rPr lang="ru-RU" dirty="0" err="1"/>
              <a:t>т.д</a:t>
            </a:r>
            <a:r>
              <a:rPr lang="ru-RU" dirty="0" smtClean="0"/>
              <a:t>).</a:t>
            </a:r>
          </a:p>
          <a:p>
            <a:pPr marL="109728" indent="0" algn="just">
              <a:buNone/>
            </a:pPr>
            <a:r>
              <a:rPr lang="ru-RU" b="1" dirty="0">
                <a:solidFill>
                  <a:srgbClr val="0070C0"/>
                </a:solidFill>
              </a:rPr>
              <a:t>26% расходует печень и столько же приходится на работу расслабленных </a:t>
            </a:r>
            <a:r>
              <a:rPr lang="ru-RU" b="1" dirty="0" err="1">
                <a:solidFill>
                  <a:srgbClr val="0070C0"/>
                </a:solidFill>
              </a:rPr>
              <a:t>мыщц</a:t>
            </a:r>
            <a:r>
              <a:rPr lang="ru-RU" b="1" dirty="0">
                <a:solidFill>
                  <a:srgbClr val="0070C0"/>
                </a:solidFill>
              </a:rPr>
              <a:t>,</a:t>
            </a:r>
            <a:r>
              <a:rPr lang="ru-RU" dirty="0"/>
              <a:t> </a:t>
            </a:r>
            <a:endParaRPr lang="ru-RU" dirty="0" smtClean="0"/>
          </a:p>
          <a:p>
            <a:pPr marL="109728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18</a:t>
            </a:r>
            <a:r>
              <a:rPr lang="ru-RU" b="1" dirty="0">
                <a:solidFill>
                  <a:srgbClr val="002060"/>
                </a:solidFill>
              </a:rPr>
              <a:t>% - на долю мозга,</a:t>
            </a:r>
          </a:p>
          <a:p>
            <a:pPr marL="109728" indent="0" algn="just">
              <a:buNone/>
            </a:pPr>
            <a:r>
              <a:rPr lang="ru-RU" b="1" dirty="0">
                <a:solidFill>
                  <a:srgbClr val="0070C0"/>
                </a:solidFill>
              </a:rPr>
              <a:t>9% - на сердце, </a:t>
            </a:r>
            <a:endParaRPr lang="ru-RU" b="1" dirty="0" smtClean="0">
              <a:solidFill>
                <a:srgbClr val="0070C0"/>
              </a:solidFill>
            </a:endParaRPr>
          </a:p>
          <a:p>
            <a:pPr marL="109728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7</a:t>
            </a:r>
            <a:r>
              <a:rPr lang="ru-RU" b="1" dirty="0">
                <a:solidFill>
                  <a:srgbClr val="002060"/>
                </a:solidFill>
              </a:rPr>
              <a:t>% - на долю </a:t>
            </a:r>
            <a:r>
              <a:rPr lang="ru-RU" b="1" dirty="0" smtClean="0">
                <a:solidFill>
                  <a:srgbClr val="002060"/>
                </a:solidFill>
              </a:rPr>
              <a:t>почек,</a:t>
            </a:r>
            <a:r>
              <a:rPr lang="ru-RU" b="1" dirty="0">
                <a:solidFill>
                  <a:srgbClr val="002060"/>
                </a:solidFill>
              </a:rPr>
              <a:t> 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109728" indent="0" algn="just">
              <a:buNone/>
            </a:pPr>
            <a:r>
              <a:rPr lang="ru-RU" b="1" dirty="0" smtClean="0">
                <a:solidFill>
                  <a:srgbClr val="0070C0"/>
                </a:solidFill>
              </a:rPr>
              <a:t>14</a:t>
            </a:r>
            <a:r>
              <a:rPr lang="ru-RU" b="1" dirty="0">
                <a:solidFill>
                  <a:srgbClr val="0070C0"/>
                </a:solidFill>
              </a:rPr>
              <a:t>% - на долю всех остальных органов.</a:t>
            </a:r>
          </a:p>
          <a:p>
            <a:pPr marL="109728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66534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7200800" cy="4646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226" y="4725144"/>
            <a:ext cx="3024336" cy="2004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01138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2242592" cy="850776"/>
          </a:xfrm>
        </p:spPr>
        <p:txBody>
          <a:bodyPr/>
          <a:lstStyle/>
          <a:p>
            <a:r>
              <a:rPr lang="ru-RU" b="1" dirty="0" smtClean="0"/>
              <a:t>Задача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1293912"/>
            <a:ext cx="8856984" cy="556408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000" dirty="0"/>
              <a:t>Тринадцатилетний Николай вместе со своими родителями вечером посетил кафе быстрого питания. Масса тела Николая составляет 56 кг.</a:t>
            </a:r>
          </a:p>
          <a:p>
            <a:pPr marL="109728" indent="0">
              <a:buNone/>
            </a:pPr>
            <a:r>
              <a:rPr lang="ru-RU" sz="2000" dirty="0"/>
              <a:t>1) Какова рекомендуемая калорийность ужина Николая с учётом того, что подросток питается 4 раза в день?</a:t>
            </a:r>
          </a:p>
          <a:p>
            <a:pPr marL="109728" indent="0">
              <a:buNone/>
            </a:pPr>
            <a:r>
              <a:rPr lang="ru-RU" sz="2000" dirty="0"/>
              <a:t>2) Какова суточная потребность Николая в белках?</a:t>
            </a:r>
          </a:p>
          <a:p>
            <a:pPr marL="109728" indent="0">
              <a:buNone/>
            </a:pPr>
            <a:r>
              <a:rPr lang="ru-RU" sz="2000" dirty="0"/>
              <a:t>3) Чем определяется энергетическая ценность продуктов</a:t>
            </a:r>
            <a:r>
              <a:rPr lang="ru-RU" sz="2000" dirty="0" smtClean="0"/>
              <a:t>?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sz="20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20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Суточные </a:t>
            </a:r>
            <a:r>
              <a:rPr lang="ru-RU" altLang="ru-RU" sz="2000" b="1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нормы питания и энергетическая потребность детей и подростков</a:t>
            </a:r>
            <a:endParaRPr lang="ru-RU" altLang="ru-RU" sz="1800" dirty="0">
              <a:latin typeface="Arial" pitchFamily="34" charset="0"/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20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altLang="ru-RU" sz="1800" dirty="0">
              <a:latin typeface="Arial" pitchFamily="34" charset="0"/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sz="20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sz="2000" b="1" dirty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sz="20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sz="2000" b="1" dirty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20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Калорийности </a:t>
            </a:r>
            <a:r>
              <a:rPr lang="ru-RU" altLang="ru-RU" sz="2000" b="1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 четырёхразовом питании (от общей калорийности в сутки)</a:t>
            </a:r>
            <a:endParaRPr lang="ru-RU" altLang="ru-RU" sz="4800" dirty="0">
              <a:latin typeface="Arial" pitchFamily="34" charset="0"/>
              <a:cs typeface="Arial" pitchFamily="34" charset="0"/>
            </a:endParaRPr>
          </a:p>
          <a:p>
            <a:pPr marL="109728" indent="0">
              <a:buNone/>
            </a:pPr>
            <a:endParaRPr lang="ru-RU" sz="2000" dirty="0"/>
          </a:p>
          <a:p>
            <a:endParaRPr lang="ru-RU" sz="2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5707916"/>
              </p:ext>
            </p:extLst>
          </p:nvPr>
        </p:nvGraphicFramePr>
        <p:xfrm>
          <a:off x="251520" y="3916008"/>
          <a:ext cx="8640960" cy="14615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6"/>
                <a:gridCol w="1728192"/>
                <a:gridCol w="1656184"/>
                <a:gridCol w="1656184"/>
                <a:gridCol w="2016224"/>
              </a:tblGrid>
              <a:tr h="5050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Возраст, лет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Белки, г/кг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Жиры г/кг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Углеводы, г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Энергетическая потребность, ккал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095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7–10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2,3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1,7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330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2550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095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11–15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2,0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1,7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375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2900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095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Старше 16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1,9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1,0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475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3100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47394"/>
              </p:ext>
            </p:extLst>
          </p:nvPr>
        </p:nvGraphicFramePr>
        <p:xfrm>
          <a:off x="323528" y="5877272"/>
          <a:ext cx="8496944" cy="6089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62939"/>
                <a:gridCol w="2421025"/>
                <a:gridCol w="1505706"/>
                <a:gridCol w="180727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Первый  завтрак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Второй завтрак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Обед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Ужин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14%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18%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50%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18%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16889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229600" cy="1066800"/>
          </a:xfrm>
        </p:spPr>
        <p:txBody>
          <a:bodyPr>
            <a:normAutofit/>
          </a:bodyPr>
          <a:lstStyle/>
          <a:p>
            <a:r>
              <a:rPr lang="ru-RU" b="1" dirty="0" smtClean="0"/>
              <a:t>Пояснение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00808"/>
            <a:ext cx="8712968" cy="4896544"/>
          </a:xfrm>
        </p:spPr>
        <p:txBody>
          <a:bodyPr>
            <a:normAutofit fontScale="92500" lnSpcReduction="20000"/>
          </a:bodyPr>
          <a:lstStyle/>
          <a:p>
            <a:pPr marL="109728" indent="0" algn="just">
              <a:buNone/>
            </a:pPr>
            <a:r>
              <a:rPr lang="ru-RU" dirty="0" smtClean="0">
                <a:solidFill>
                  <a:srgbClr val="0070C0"/>
                </a:solidFill>
              </a:rPr>
              <a:t>1</a:t>
            </a:r>
            <a:r>
              <a:rPr lang="ru-RU" dirty="0">
                <a:solidFill>
                  <a:srgbClr val="0070C0"/>
                </a:solidFill>
              </a:rPr>
              <a:t>) За сутки 13-летний подросток должен с едой употребить 2900 ккал, из которых на долю ужина приходится 2900 ккал · 0,18 = 522 ккал.</a:t>
            </a:r>
          </a:p>
          <a:p>
            <a:pPr marL="109728" indent="0" algn="just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109728" indent="0"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2</a:t>
            </a:r>
            <a:r>
              <a:rPr lang="ru-RU" dirty="0">
                <a:solidFill>
                  <a:srgbClr val="002060"/>
                </a:solidFill>
              </a:rPr>
              <a:t>) Суточная потребность в белках рассчитывается как произведение суточной нормы содержания белков для подростка определенного возраста на его вес. </a:t>
            </a:r>
            <a:endParaRPr lang="ru-RU" dirty="0" smtClean="0">
              <a:solidFill>
                <a:srgbClr val="002060"/>
              </a:solidFill>
            </a:endParaRPr>
          </a:p>
          <a:p>
            <a:pPr marL="109728" indent="0"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То </a:t>
            </a:r>
            <a:r>
              <a:rPr lang="ru-RU" dirty="0">
                <a:solidFill>
                  <a:srgbClr val="002060"/>
                </a:solidFill>
              </a:rPr>
              <a:t>есть Николаю необходимо употребить 2 г/кг · 56 кг = 112 г.</a:t>
            </a:r>
          </a:p>
          <a:p>
            <a:pPr marL="109728" indent="0" algn="just">
              <a:buNone/>
            </a:pPr>
            <a:endParaRPr lang="ru-RU" dirty="0" smtClean="0"/>
          </a:p>
          <a:p>
            <a:pPr marL="109728" indent="0" algn="just">
              <a:buNone/>
            </a:pPr>
            <a:r>
              <a:rPr lang="ru-RU" dirty="0" smtClean="0">
                <a:solidFill>
                  <a:srgbClr val="0070C0"/>
                </a:solidFill>
              </a:rPr>
              <a:t>3</a:t>
            </a:r>
            <a:r>
              <a:rPr lang="ru-RU" dirty="0">
                <a:solidFill>
                  <a:srgbClr val="0070C0"/>
                </a:solidFill>
              </a:rPr>
              <a:t>) Энергетическая ценность продуктов определяется калориями ИЛИ количеством калорий. Калории — это количество энергии, получаемой от пищи.</a:t>
            </a:r>
          </a:p>
        </p:txBody>
      </p:sp>
    </p:spTree>
    <p:extLst>
      <p:ext uri="{BB962C8B-B14F-4D97-AF65-F5344CB8AC3E}">
        <p14:creationId xmlns:p14="http://schemas.microsoft.com/office/powerpoint/2010/main" val="20818825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2242592" cy="850776"/>
          </a:xfrm>
        </p:spPr>
        <p:txBody>
          <a:bodyPr/>
          <a:lstStyle/>
          <a:p>
            <a:r>
              <a:rPr lang="ru-RU" b="1" dirty="0" smtClean="0"/>
              <a:t>Задача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5" cy="5564088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sz="2000" dirty="0"/>
              <a:t>По утрам Эвелина занимается ритмической гимнастикой в течение одного часа. После этого она завтракает тем, что ей положила в сумку мама: сложный горячий бутерброд с курицей и чай с сахаром. Используя данные таблиц 2 и 3, ответьте на вопрос.</a:t>
            </a:r>
          </a:p>
          <a:p>
            <a:pPr marL="109728" indent="0" algn="just">
              <a:buNone/>
            </a:pPr>
            <a:r>
              <a:rPr lang="ru-RU" sz="2000" dirty="0"/>
              <a:t>1) Каковы </a:t>
            </a:r>
            <a:r>
              <a:rPr lang="ru-RU" sz="2000" dirty="0" err="1"/>
              <a:t>энергозатраты</a:t>
            </a:r>
            <a:r>
              <a:rPr lang="ru-RU" sz="2000" dirty="0"/>
              <a:t> на тренировки?</a:t>
            </a:r>
          </a:p>
          <a:p>
            <a:pPr marL="109728" indent="0" algn="just">
              <a:buNone/>
            </a:pPr>
            <a:r>
              <a:rPr lang="ru-RU" sz="2000" dirty="0"/>
              <a:t>2) Превышает ли калорийность завтрака Эвелины затраты на тренировку?</a:t>
            </a:r>
          </a:p>
          <a:p>
            <a:pPr marL="109728" indent="0" algn="just">
              <a:buNone/>
            </a:pPr>
            <a:r>
              <a:rPr lang="ru-RU" sz="2000" dirty="0"/>
              <a:t>3) Какое вещество, вырабатываемое печенью, участвует в расщеплении жиров?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sz="20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20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altLang="ru-RU" sz="1800" dirty="0">
              <a:latin typeface="Arial" pitchFamily="34" charset="0"/>
              <a:cs typeface="Arial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sz="20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sz="2000" b="1" dirty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sz="20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sz="2000" b="1" dirty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109728" indent="0" algn="just">
              <a:buNone/>
            </a:pPr>
            <a:endParaRPr lang="ru-RU" sz="2000" dirty="0"/>
          </a:p>
          <a:p>
            <a:pPr algn="just"/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474731"/>
              </p:ext>
            </p:extLst>
          </p:nvPr>
        </p:nvGraphicFramePr>
        <p:xfrm>
          <a:off x="179512" y="4005064"/>
          <a:ext cx="8784976" cy="26098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72808"/>
                <a:gridCol w="1512168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Виды физической активности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Энергетическая стоимость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Прогулка - 5 км/ч</a:t>
                      </a:r>
                      <a:r>
                        <a:rPr lang="ru-RU" sz="1100" dirty="0" smtClean="0">
                          <a:effectLst/>
                        </a:rPr>
                        <a:t>; езда </a:t>
                      </a:r>
                      <a:r>
                        <a:rPr lang="ru-RU" sz="1100" dirty="0">
                          <a:effectLst/>
                        </a:rPr>
                        <a:t>на велосипеде - 10 км/ч; волейбол любительский; стрельба из лука</a:t>
                      </a:r>
                      <a:r>
                        <a:rPr lang="ru-RU" sz="1100" dirty="0" smtClean="0">
                          <a:effectLst/>
                        </a:rPr>
                        <a:t>; гребля </a:t>
                      </a:r>
                      <a:r>
                        <a:rPr lang="ru-RU" sz="1100" dirty="0">
                          <a:effectLst/>
                        </a:rPr>
                        <a:t>на байдарке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4,5 ккал/мин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Прогулка - 5,5 км/ч</a:t>
                      </a:r>
                      <a:r>
                        <a:rPr lang="ru-RU" sz="1100" dirty="0" smtClean="0">
                          <a:effectLst/>
                        </a:rPr>
                        <a:t>; езда </a:t>
                      </a:r>
                      <a:r>
                        <a:rPr lang="ru-RU" sz="1100" dirty="0">
                          <a:effectLst/>
                        </a:rPr>
                        <a:t>на велосипеде - 13 км/ч</a:t>
                      </a:r>
                      <a:r>
                        <a:rPr lang="ru-RU" sz="1100" dirty="0" smtClean="0">
                          <a:effectLst/>
                        </a:rPr>
                        <a:t>; настольный </a:t>
                      </a:r>
                      <a:r>
                        <a:rPr lang="ru-RU" sz="1100" dirty="0">
                          <a:effectLst/>
                        </a:rPr>
                        <a:t>теннис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5,5 ккал/мин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Ритмическая гимнастика</a:t>
                      </a:r>
                      <a:r>
                        <a:rPr lang="ru-RU" sz="1100" dirty="0" smtClean="0">
                          <a:effectLst/>
                        </a:rPr>
                        <a:t>; прогулка </a:t>
                      </a:r>
                      <a:r>
                        <a:rPr lang="ru-RU" sz="1100" dirty="0">
                          <a:effectLst/>
                        </a:rPr>
                        <a:t>- 6,5 км/ч</a:t>
                      </a:r>
                      <a:r>
                        <a:rPr lang="ru-RU" sz="1100" dirty="0" smtClean="0">
                          <a:effectLst/>
                        </a:rPr>
                        <a:t>; езда </a:t>
                      </a:r>
                      <a:r>
                        <a:rPr lang="ru-RU" sz="1100" dirty="0">
                          <a:effectLst/>
                        </a:rPr>
                        <a:t>на велосипеде - 16 км/ч</a:t>
                      </a:r>
                      <a:r>
                        <a:rPr lang="ru-RU" sz="1100" dirty="0" smtClean="0">
                          <a:effectLst/>
                        </a:rPr>
                        <a:t>; каноэ </a:t>
                      </a:r>
                      <a:r>
                        <a:rPr lang="ru-RU" sz="1100" dirty="0">
                          <a:effectLst/>
                        </a:rPr>
                        <a:t>- 6,5 км/ч</a:t>
                      </a:r>
                      <a:r>
                        <a:rPr lang="ru-RU" sz="1100" dirty="0" smtClean="0">
                          <a:effectLst/>
                        </a:rPr>
                        <a:t>; верховая </a:t>
                      </a:r>
                      <a:r>
                        <a:rPr lang="ru-RU" sz="1100" dirty="0">
                          <a:effectLst/>
                        </a:rPr>
                        <a:t>езда - быстрая рысь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6,5 ккал/мин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Роликовые коньки - 15 км/ч</a:t>
                      </a:r>
                      <a:r>
                        <a:rPr lang="ru-RU" sz="1100" dirty="0" smtClean="0">
                          <a:effectLst/>
                        </a:rPr>
                        <a:t>; прогулка </a:t>
                      </a:r>
                      <a:r>
                        <a:rPr lang="ru-RU" sz="1100" dirty="0">
                          <a:effectLst/>
                        </a:rPr>
                        <a:t>- 8 км/ч</a:t>
                      </a:r>
                      <a:r>
                        <a:rPr lang="ru-RU" sz="1100" dirty="0" smtClean="0">
                          <a:effectLst/>
                        </a:rPr>
                        <a:t>; езда </a:t>
                      </a:r>
                      <a:r>
                        <a:rPr lang="ru-RU" sz="1100" dirty="0">
                          <a:effectLst/>
                        </a:rPr>
                        <a:t>на велосипеде - 17,5 км/ч</a:t>
                      </a:r>
                      <a:r>
                        <a:rPr lang="ru-RU" sz="1100" dirty="0" smtClean="0">
                          <a:effectLst/>
                        </a:rPr>
                        <a:t>; бадминтон </a:t>
                      </a:r>
                      <a:r>
                        <a:rPr lang="ru-RU" sz="1100" dirty="0">
                          <a:effectLst/>
                        </a:rPr>
                        <a:t>- соревнования</a:t>
                      </a:r>
                      <a:r>
                        <a:rPr lang="ru-RU" sz="1100" dirty="0" smtClean="0">
                          <a:effectLst/>
                        </a:rPr>
                        <a:t>; большой </a:t>
                      </a:r>
                      <a:r>
                        <a:rPr lang="ru-RU" sz="1100" dirty="0">
                          <a:effectLst/>
                        </a:rPr>
                        <a:t>теннис - одиночный разряд</a:t>
                      </a:r>
                      <a:r>
                        <a:rPr lang="ru-RU" sz="1100" dirty="0" smtClean="0">
                          <a:effectLst/>
                        </a:rPr>
                        <a:t>; лёгкий </a:t>
                      </a:r>
                      <a:r>
                        <a:rPr lang="ru-RU" sz="1100" dirty="0">
                          <a:effectLst/>
                        </a:rPr>
                        <a:t>спуск с горы на лыжах: водные лыжи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7,5 ккал/мин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Бег трусцой</a:t>
                      </a:r>
                      <a:r>
                        <a:rPr lang="ru-RU" sz="1100" dirty="0" smtClean="0">
                          <a:effectLst/>
                        </a:rPr>
                        <a:t>; езда </a:t>
                      </a:r>
                      <a:r>
                        <a:rPr lang="ru-RU" sz="1100" dirty="0">
                          <a:effectLst/>
                        </a:rPr>
                        <a:t>на велосипеде - 19 км/ч</a:t>
                      </a:r>
                      <a:r>
                        <a:rPr lang="ru-RU" sz="1100" dirty="0" smtClean="0">
                          <a:effectLst/>
                        </a:rPr>
                        <a:t>; энергичный </a:t>
                      </a:r>
                      <a:r>
                        <a:rPr lang="ru-RU" sz="1100" dirty="0">
                          <a:effectLst/>
                        </a:rPr>
                        <a:t>спуск с горы на лыжах; баскетбол; хоккей с шайбой; футбол; игра с мячом в зале; ига в водное поло; колка дров; хоккей с шайбой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9,5 ккал/мин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13538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Таблица энергетической и пищевой ценности продукции кафетерия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8987795"/>
              </p:ext>
            </p:extLst>
          </p:nvPr>
        </p:nvGraphicFramePr>
        <p:xfrm>
          <a:off x="107504" y="1628800"/>
          <a:ext cx="8856986" cy="53822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87999"/>
                <a:gridCol w="1033315"/>
                <a:gridCol w="664274"/>
                <a:gridCol w="738082"/>
                <a:gridCol w="1033316"/>
              </a:tblGrid>
              <a:tr h="5815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Блюда и напитки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Энерг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ценность (ккал)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Белки (г)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Жиры (г)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Углеводы (г)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4888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Сложный горячий бутерброд со свининой (булочка, майонез, салат, помидор, сыр, свинина)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425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4714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Сложный горячий бутерброд с ветчиной (булочка, майонез, салат, помидор, сыр, ветчина)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380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4540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Сложный горячий бутерброд с курицей (булочка, майонез, салат, помидор, сыр, курица)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355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2576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Омлет с ветчиной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2576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Салат овощной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2576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Салат Цезарь (курица, салат, майонез, гренки)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2576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Картофель по-деревенски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315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2576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Маленькая порция картофеля фри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2576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Мороженое с шоколадным наполнителем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325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2576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Вафельный рожок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2576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Сладкий газированный напиток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2576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Апельсиновый сок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2576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Чай без сахара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2576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Чай с сахаром (две чайные ложки)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87970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066800"/>
          </a:xfrm>
        </p:spPr>
        <p:txBody>
          <a:bodyPr/>
          <a:lstStyle/>
          <a:p>
            <a:r>
              <a:rPr lang="ru-RU" b="1" dirty="0"/>
              <a:t>Пояснение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84784"/>
            <a:ext cx="8352928" cy="5040560"/>
          </a:xfrm>
        </p:spPr>
        <p:txBody>
          <a:bodyPr>
            <a:normAutofit fontScale="85000" lnSpcReduction="10000"/>
          </a:bodyPr>
          <a:lstStyle/>
          <a:p>
            <a:pPr marL="109728" indent="0" algn="just">
              <a:buNone/>
            </a:pPr>
            <a:r>
              <a:rPr lang="ru-RU" dirty="0" smtClean="0"/>
              <a:t>1) Затраты </a:t>
            </a:r>
            <a:r>
              <a:rPr lang="ru-RU" dirty="0"/>
              <a:t>на тренировку Эвелины можно рассчитать, если умножить количество калорий, которые тратятся за минуту занятия определенным видом деятельности, на количество затраченных минут. </a:t>
            </a:r>
            <a:endParaRPr lang="ru-RU" dirty="0" smtClean="0"/>
          </a:p>
          <a:p>
            <a:pPr marL="109728" indent="0" algn="just">
              <a:buNone/>
            </a:pPr>
            <a:r>
              <a:rPr lang="ru-RU" dirty="0" smtClean="0"/>
              <a:t>То </a:t>
            </a:r>
            <a:r>
              <a:rPr lang="ru-RU" dirty="0"/>
              <a:t>есть 6,5 ккал/мин · 60 = 390 </a:t>
            </a:r>
            <a:r>
              <a:rPr lang="ru-RU" dirty="0" smtClean="0"/>
              <a:t>ккал.</a:t>
            </a:r>
          </a:p>
          <a:p>
            <a:pPr marL="109728" indent="0" algn="just">
              <a:buNone/>
            </a:pPr>
            <a:endParaRPr lang="ru-RU" dirty="0" smtClean="0"/>
          </a:p>
          <a:p>
            <a:pPr marL="109728" indent="0" algn="just">
              <a:buNone/>
            </a:pPr>
            <a:r>
              <a:rPr lang="ru-RU" dirty="0" smtClean="0"/>
              <a:t>2</a:t>
            </a:r>
            <a:r>
              <a:rPr lang="ru-RU" dirty="0"/>
              <a:t>) Да. Количество калорий в завтраке рассчитывается как сумма количества калорий в каждом из блюд. То есть 355 ккал + 68 ккал = 423 ккал для завтрака Эвелины, что превышает затраты на тренировку.</a:t>
            </a:r>
          </a:p>
          <a:p>
            <a:pPr marL="109728" indent="0" algn="just">
              <a:buNone/>
            </a:pPr>
            <a:endParaRPr lang="ru-RU" dirty="0" smtClean="0"/>
          </a:p>
          <a:p>
            <a:pPr marL="109728" indent="0" algn="just">
              <a:buNone/>
            </a:pPr>
            <a:r>
              <a:rPr lang="ru-RU" dirty="0" smtClean="0"/>
              <a:t>3</a:t>
            </a:r>
            <a:r>
              <a:rPr lang="ru-RU" dirty="0"/>
              <a:t>) Желчь, вырабатываемая печенью, участвует в расщеплении жиров. Желчные кислоты, входящие в её состав, </a:t>
            </a:r>
            <a:r>
              <a:rPr lang="ru-RU" dirty="0" err="1"/>
              <a:t>эмульгируют</a:t>
            </a:r>
            <a:r>
              <a:rPr lang="ru-RU" dirty="0"/>
              <a:t> жиры, облегчая их переваривание.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80060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066800"/>
          </a:xfrm>
        </p:spPr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608512"/>
          </a:xfrm>
        </p:spPr>
        <p:txBody>
          <a:bodyPr>
            <a:normAutofit fontScale="92500" lnSpcReduction="10000"/>
          </a:bodyPr>
          <a:lstStyle/>
          <a:p>
            <a:pPr marL="109728" indent="0" algn="just">
              <a:buNone/>
            </a:pPr>
            <a:r>
              <a:rPr lang="ru-RU" dirty="0"/>
              <a:t>Сергей и Даша поехали в выходные кататься на велосипедах за город. На обратном пути после трехчасовой небыстрой прогулки они решили заехать перекусить в один из ресторанов быстрого питания. Какое меню Вы им предложите, чтобы компенсировать их </a:t>
            </a:r>
            <a:r>
              <a:rPr lang="ru-RU" dirty="0" err="1"/>
              <a:t>энергозатраты</a:t>
            </a:r>
            <a:r>
              <a:rPr lang="ru-RU" dirty="0"/>
              <a:t>, если Даша старается есть только растительную пищу </a:t>
            </a:r>
            <a:r>
              <a:rPr lang="ru-RU" i="1" dirty="0"/>
              <a:t>и курицу</a:t>
            </a:r>
            <a:r>
              <a:rPr lang="ru-RU" dirty="0"/>
              <a:t> и ограничивает себя в сладком, а Сергей любит мясные блюда?</a:t>
            </a:r>
          </a:p>
          <a:p>
            <a:pPr marL="109728" indent="0" algn="just">
              <a:buNone/>
            </a:pPr>
            <a:r>
              <a:rPr lang="ru-RU" dirty="0"/>
              <a:t>В ответе укажите </a:t>
            </a:r>
            <a:r>
              <a:rPr lang="ru-RU" dirty="0" err="1"/>
              <a:t>энергозатраты</a:t>
            </a:r>
            <a:r>
              <a:rPr lang="ru-RU" dirty="0"/>
              <a:t> прогулки и рекомендуемые блюда с их энергетической ценностью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2370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4367857"/>
              </p:ext>
            </p:extLst>
          </p:nvPr>
        </p:nvGraphicFramePr>
        <p:xfrm>
          <a:off x="179512" y="1628800"/>
          <a:ext cx="8784975" cy="48641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04656"/>
                <a:gridCol w="864096"/>
                <a:gridCol w="576064"/>
                <a:gridCol w="648072"/>
                <a:gridCol w="792087"/>
              </a:tblGrid>
              <a:tr h="3600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Блюда и напитки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Энерг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ценность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(ккал)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Белки (г)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Жиры (г)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Углеводы (г)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3615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Двойной 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МакМаффин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булочка, майонез, салат, помидор, сыр, свинина)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Фреш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МакМаффин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булочка, майонез, салат, помидор, сыр, ветчина)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Чикен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Фреш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Маффин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булочка, майонез, салат, помидор, сыр, курица)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199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Омлет с ветчиной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199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Салат овощной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2749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Салат «Цезарь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(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курица, салат, майонез, гренки)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Картофель по-деревенски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2586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Маленькая порция картофеля фри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Мороженое с шоколадным наполнителем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199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Вафельный рожок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2300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«Кока-Кола»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199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Апельсиновый сок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199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Чай без сахара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3306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Чай с сахаром (две чайные ложки)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8229600" cy="10668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Таблица </a:t>
            </a:r>
            <a:r>
              <a:rPr lang="ru-RU" sz="2400" b="1" dirty="0"/>
              <a:t>энергетической и пищевой ценности продукции кафе быстрого </a:t>
            </a:r>
            <a:r>
              <a:rPr lang="ru-RU" sz="2400" b="1" dirty="0" smtClean="0"/>
              <a:t>питания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60322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196752"/>
            <a:ext cx="6148183" cy="4884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/>
                <a:ea typeface="Calibri"/>
                <a:cs typeface="Times New Roman"/>
              </a:rPr>
              <a:t>Подсчёт баллов: 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916832"/>
            <a:ext cx="4038600" cy="4525963"/>
          </a:xfrm>
        </p:spPr>
        <p:txBody>
          <a:bodyPr>
            <a:normAutofit/>
          </a:bodyPr>
          <a:lstStyle/>
          <a:p>
            <a:pPr marL="109728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200" b="1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"</a:t>
            </a:r>
            <a:r>
              <a:rPr lang="ru-RU" sz="2200" b="1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А" - 2 балла, </a:t>
            </a:r>
            <a:endParaRPr lang="ru-RU" sz="2200" b="1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marL="109728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200" b="1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"Б" - 1 балл, </a:t>
            </a:r>
            <a:endParaRPr lang="ru-RU" sz="2200" b="1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marL="109728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200" b="1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"В" - 0 баллов</a:t>
            </a:r>
            <a:r>
              <a:rPr lang="ru-RU" sz="2200" b="1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2200" b="1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5536" y="3933056"/>
            <a:ext cx="8496944" cy="2664296"/>
          </a:xfrm>
        </p:spPr>
        <p:txBody>
          <a:bodyPr/>
          <a:lstStyle/>
          <a:p>
            <a:pPr marL="109728" indent="0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Ключ к тесту:</a:t>
            </a:r>
            <a:endParaRPr lang="ru-RU" sz="24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109728" indent="0">
              <a:lnSpc>
                <a:spcPct val="107000"/>
              </a:lnSpc>
              <a:spcAft>
                <a:spcPts val="0"/>
              </a:spcAft>
              <a:buNone/>
            </a:pPr>
            <a:endParaRPr lang="ru-RU" sz="2400" b="1" dirty="0" smtClean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  <a:p>
            <a:pPr marL="109728" indent="0">
              <a:lnSpc>
                <a:spcPct val="107000"/>
              </a:lnSpc>
              <a:spcAft>
                <a:spcPts val="0"/>
              </a:spcAft>
              <a:buNone/>
            </a:pPr>
            <a:endParaRPr lang="ru-RU" sz="2400" b="1" dirty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  <a:p>
            <a:pPr marL="109728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0-13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 баллов - есть опасность;</a:t>
            </a:r>
            <a:endParaRPr lang="ru-RU" sz="2400" b="1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marL="109728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b="1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14-18 баллов - следует улучшить питание;</a:t>
            </a:r>
            <a:endParaRPr lang="ru-RU" sz="2400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marL="109728" indent="0">
              <a:buNone/>
            </a:pPr>
            <a:r>
              <a:rPr lang="ru-RU" sz="2400" b="1" dirty="0">
                <a:solidFill>
                  <a:srgbClr val="00B050"/>
                </a:solidFill>
                <a:latin typeface="Times New Roman"/>
                <a:ea typeface="Calibri"/>
              </a:rPr>
              <a:t>19-24-хороший режим и качество питания</a:t>
            </a:r>
            <a:r>
              <a:rPr lang="ru-RU" b="1" dirty="0">
                <a:solidFill>
                  <a:srgbClr val="00B050"/>
                </a:solidFill>
                <a:latin typeface="Times New Roman"/>
                <a:ea typeface="Calibri"/>
              </a:rPr>
              <a:t>.</a:t>
            </a:r>
            <a:endParaRPr lang="ru-RU" dirty="0">
              <a:solidFill>
                <a:srgbClr val="00B050"/>
              </a:solidFill>
            </a:endParaRPr>
          </a:p>
          <a:p>
            <a:pPr marL="109728" indent="0">
              <a:buNone/>
            </a:pP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9520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err="1"/>
              <a:t>Энергозатраты</a:t>
            </a:r>
            <a:r>
              <a:rPr lang="ru-RU" sz="2800" b="1" dirty="0"/>
              <a:t> при различных видах физической </a:t>
            </a:r>
            <a:r>
              <a:rPr lang="ru-RU" sz="2800" b="1" dirty="0" smtClean="0"/>
              <a:t>активности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966004"/>
              </p:ext>
            </p:extLst>
          </p:nvPr>
        </p:nvGraphicFramePr>
        <p:xfrm>
          <a:off x="251520" y="2276872"/>
          <a:ext cx="8640960" cy="36205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29543"/>
                <a:gridCol w="2611417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физической активности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Энергетическая стоимость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Прогулка - 5 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езда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велосипеде - 10 км/ч; волейбол любительский; стрельба из лука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гребля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байдарке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4,5 ккал/мин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0">
                <a:tc>
                  <a:txBody>
                    <a:bodyPr/>
                    <a:lstStyle/>
                    <a:p>
                      <a:pPr indent="23812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Прогулка - 5,5 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езда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велосипеде - 13 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настольный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теннис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5,5 ккал/мин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Ритмическая гимнастика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прогулка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- 6,5 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езда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велосипеде - 16 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каноэ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- 6,5 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верховая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езда - быстрая рысь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6,5 ккал/мин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Роликовые коньки - 15 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прогулка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- 8 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езда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велосипеде - 17,5 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бадминтон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соревнования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большой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теннис - одиночный разряд;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лёгкий спуск с горы на лыжах: водные лыжи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7,5 ккал/мин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Бег трусцой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езда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велосипеде - 19 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энергичный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спуск с горы на лыжах; баскетбол; хоккей с шайбой; футбол; игра с мячом в зале; ига в водное поло; колка дров; хоккей с шайбой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9,5 ккал/мин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83946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229600" cy="1066800"/>
          </a:xfrm>
        </p:spPr>
        <p:txBody>
          <a:bodyPr/>
          <a:lstStyle/>
          <a:p>
            <a:r>
              <a:rPr lang="ru-RU" b="1" dirty="0"/>
              <a:t>Пояснение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568952" cy="5040560"/>
          </a:xfrm>
        </p:spPr>
        <p:txBody>
          <a:bodyPr>
            <a:normAutofit fontScale="92500" lnSpcReduction="20000"/>
          </a:bodyPr>
          <a:lstStyle/>
          <a:p>
            <a:pPr marL="109728" indent="0" algn="just">
              <a:buNone/>
            </a:pPr>
            <a:r>
              <a:rPr lang="ru-RU" dirty="0" smtClean="0"/>
              <a:t>1</a:t>
            </a:r>
            <a:r>
              <a:rPr lang="ru-RU" dirty="0"/>
              <a:t>. Каждый из пары потратил 810 ккал.</a:t>
            </a:r>
          </a:p>
          <a:p>
            <a:pPr marL="109728" indent="0" algn="just">
              <a:buNone/>
            </a:pPr>
            <a:endParaRPr lang="ru-RU" dirty="0" smtClean="0"/>
          </a:p>
          <a:p>
            <a:pPr marL="109728" indent="0" algn="just">
              <a:buNone/>
            </a:pPr>
            <a:r>
              <a:rPr lang="ru-RU" dirty="0" smtClean="0"/>
              <a:t>2</a:t>
            </a:r>
            <a:r>
              <a:rPr lang="ru-RU" dirty="0"/>
              <a:t>. Сергею стоит заказать двойной </a:t>
            </a:r>
            <a:r>
              <a:rPr lang="ru-RU" dirty="0" err="1"/>
              <a:t>МакМаффин</a:t>
            </a:r>
            <a:r>
              <a:rPr lang="ru-RU" dirty="0"/>
              <a:t> (425 ккал), маленькая порция картофеля-фри (225 ккал) и газировка (170 ккал).</a:t>
            </a:r>
          </a:p>
          <a:p>
            <a:pPr marL="109728" indent="0" algn="just">
              <a:buNone/>
            </a:pPr>
            <a:r>
              <a:rPr lang="ru-RU" dirty="0"/>
              <a:t>Возможно любое сочетание продуктов, но двойной </a:t>
            </a:r>
            <a:r>
              <a:rPr lang="ru-RU" dirty="0" err="1"/>
              <a:t>МакМаффин</a:t>
            </a:r>
            <a:r>
              <a:rPr lang="ru-RU" dirty="0"/>
              <a:t> должен присутствовать обязательно, сумма калорий должна быть 810±20 ккал.</a:t>
            </a:r>
          </a:p>
          <a:p>
            <a:pPr marL="109728" indent="0" algn="just">
              <a:buNone/>
            </a:pPr>
            <a:endParaRPr lang="ru-RU" dirty="0" smtClean="0"/>
          </a:p>
          <a:p>
            <a:pPr marL="109728" indent="0" algn="just">
              <a:buNone/>
            </a:pPr>
            <a:r>
              <a:rPr lang="ru-RU" dirty="0" smtClean="0"/>
              <a:t>3</a:t>
            </a:r>
            <a:r>
              <a:rPr lang="ru-RU" dirty="0"/>
              <a:t>. Даше стоит заказать салат Цезарь (250 ккал), картофель по-деревенски (315 ккал) и апельсиновый сок (225 ккал). Возможно любое сочетание продуктов без мяса, мороженого и сладкого чая, сумма калорий должна быть 810±20 ккал.</a:t>
            </a:r>
          </a:p>
        </p:txBody>
      </p:sp>
    </p:spTree>
    <p:extLst>
      <p:ext uri="{BB962C8B-B14F-4D97-AF65-F5344CB8AC3E}">
        <p14:creationId xmlns:p14="http://schemas.microsoft.com/office/powerpoint/2010/main" val="39890564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066800"/>
          </a:xfrm>
        </p:spPr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325112"/>
          </a:xfrm>
        </p:spPr>
        <p:txBody>
          <a:bodyPr>
            <a:normAutofit fontScale="92500"/>
          </a:bodyPr>
          <a:lstStyle/>
          <a:p>
            <a:pPr marL="109728" indent="0">
              <a:buNone/>
            </a:pPr>
            <a:r>
              <a:rPr lang="ru-RU" dirty="0"/>
              <a:t>Павел решил поужинать в Макдональдсе. Он взял </a:t>
            </a:r>
            <a:r>
              <a:rPr lang="ru-RU" dirty="0" err="1"/>
              <a:t>Чикен</a:t>
            </a:r>
            <a:r>
              <a:rPr lang="ru-RU" dirty="0"/>
              <a:t> </a:t>
            </a:r>
            <a:r>
              <a:rPr lang="ru-RU" dirty="0" err="1"/>
              <a:t>Фреш</a:t>
            </a:r>
            <a:r>
              <a:rPr lang="ru-RU" dirty="0"/>
              <a:t> </a:t>
            </a:r>
            <a:r>
              <a:rPr lang="ru-RU" dirty="0" err="1"/>
              <a:t>МакМаффин</a:t>
            </a:r>
            <a:r>
              <a:rPr lang="ru-RU" dirty="0"/>
              <a:t>, маленькую порцию картофеля фри и «кока-колу».</a:t>
            </a:r>
          </a:p>
          <a:p>
            <a:pPr marL="109728" indent="0">
              <a:buNone/>
            </a:pPr>
            <a:r>
              <a:rPr lang="ru-RU" dirty="0"/>
              <a:t>1) Каково количество жиров в ужине Павла?</a:t>
            </a:r>
          </a:p>
          <a:p>
            <a:pPr marL="109728" indent="0">
              <a:buNone/>
            </a:pPr>
            <a:r>
              <a:rPr lang="ru-RU" dirty="0"/>
              <a:t>2) Достаточно ли ккал потребил Павел во время ужина от суточной нормы, если за день с едой он получил 3100 ккал, что соответствует его возрасту?</a:t>
            </a:r>
          </a:p>
          <a:p>
            <a:pPr marL="109728" indent="0">
              <a:buNone/>
            </a:pPr>
            <a:r>
              <a:rPr lang="ru-RU" dirty="0"/>
              <a:t>3) Назовите одно из заболеваний, которые могут развиться при неограниченном потреблении </a:t>
            </a:r>
            <a:r>
              <a:rPr lang="ru-RU" dirty="0" err="1"/>
              <a:t>фастфуда</a:t>
            </a:r>
            <a:r>
              <a:rPr lang="ru-RU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6930748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5799607"/>
              </p:ext>
            </p:extLst>
          </p:nvPr>
        </p:nvGraphicFramePr>
        <p:xfrm>
          <a:off x="179512" y="1628800"/>
          <a:ext cx="8784975" cy="48641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04656"/>
                <a:gridCol w="864096"/>
                <a:gridCol w="576064"/>
                <a:gridCol w="648072"/>
                <a:gridCol w="792087"/>
              </a:tblGrid>
              <a:tr h="3600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Блюда и напитки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Энерг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ценность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(ккал)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Белки (г)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Жиры (г)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Углеводы (г)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3615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Двойной 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МакМаффин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булочка, майонез, салат, помидор, сыр, свинина)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Фреш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МакМаффин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булочка, майонез, салат, помидор, сыр, ветчина)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Чикен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Фреш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Маффин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булочка, майонез, салат, помидор, сыр, курица)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199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Омлет с ветчиной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199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Салат овощной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2749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Салат «Цезарь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(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курица, салат, майонез, гренки)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Картофель по-деревенски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2586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Маленькая порция картофеля фри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Мороженое с шоколадным наполнителем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199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Вафельный рожок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2300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«Кока-Кола»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199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Апельсиновый сок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199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Чай без сахара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  <a:tr h="3306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Чай с сахаром (две чайные ложки)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710" marR="29710" marT="29710" marB="29710" anchor="ctr"/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8229600" cy="10668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Таблица </a:t>
            </a:r>
            <a:r>
              <a:rPr lang="ru-RU" sz="2400" b="1" dirty="0"/>
              <a:t>энергетической и пищевой ценности продукции кафе быстрого </a:t>
            </a:r>
            <a:r>
              <a:rPr lang="ru-RU" sz="2400" b="1" dirty="0" smtClean="0"/>
              <a:t>питания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15150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>
            <a:normAutofit/>
          </a:bodyPr>
          <a:lstStyle/>
          <a:p>
            <a:pPr lvl="0"/>
            <a:r>
              <a:rPr lang="ru-RU" alt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8853314"/>
              </p:ext>
            </p:extLst>
          </p:nvPr>
        </p:nvGraphicFramePr>
        <p:xfrm>
          <a:off x="395536" y="1556792"/>
          <a:ext cx="8231415" cy="16094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81093"/>
                <a:gridCol w="1204860"/>
                <a:gridCol w="1116145"/>
                <a:gridCol w="1509373"/>
                <a:gridCol w="301994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Возраст, лет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41" marR="54441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Белки, г/кг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41" marR="54441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Жиры г/кг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41" marR="54441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Углеводы, г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41" marR="54441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Энергетическая потребность, ккал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41" marR="54441" marT="38100" marB="3810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7−10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41" marR="54441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41" marR="54441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1,7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41" marR="54441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330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41" marR="54441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2550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41" marR="54441" marT="38100" marB="3810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11−15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41" marR="54441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41" marR="54441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1,7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41" marR="54441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375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41" marR="54441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2900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41" marR="54441" marT="38100" marB="3810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Старше 16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41" marR="54441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1,9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41" marR="54441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1,0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41" marR="54441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475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41" marR="54441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3100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41" marR="54441" marT="38100" marB="38100" anchor="ctr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770464"/>
              </p:ext>
            </p:extLst>
          </p:nvPr>
        </p:nvGraphicFramePr>
        <p:xfrm>
          <a:off x="683567" y="4173326"/>
          <a:ext cx="7704857" cy="7649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04256"/>
                <a:gridCol w="2232248"/>
                <a:gridCol w="1512168"/>
                <a:gridCol w="1656185"/>
              </a:tblGrid>
              <a:tr h="3952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Первый завтрак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Второй завтрак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Обед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Ужин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14%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18%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50%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18%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07504" y="1034005"/>
            <a:ext cx="8856984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 </a:t>
            </a:r>
            <a:r>
              <a:rPr lang="ru-RU" altLang="ru-RU" b="1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Суточные нормы питания и энергетическая потребность детей и подростков</a:t>
            </a: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b="1" dirty="0"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b="1" dirty="0"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b="1" dirty="0"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b="1" dirty="0"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Калорийности при четырехразовом питании (от общей калорийности в сутки)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 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233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err="1"/>
              <a:t>Энергозатраты</a:t>
            </a:r>
            <a:r>
              <a:rPr lang="ru-RU" sz="2800" b="1" dirty="0"/>
              <a:t> при различных видах физической </a:t>
            </a:r>
            <a:r>
              <a:rPr lang="ru-RU" sz="2800" b="1" dirty="0" smtClean="0"/>
              <a:t>активности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8845959"/>
              </p:ext>
            </p:extLst>
          </p:nvPr>
        </p:nvGraphicFramePr>
        <p:xfrm>
          <a:off x="251520" y="2276872"/>
          <a:ext cx="8640960" cy="36205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29543"/>
                <a:gridCol w="2611417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физической активности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Энергетическая стоимость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Прогулка - 5 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езда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велосипеде - 10 км/ч; волейбол любительский; стрельба из лука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гребля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байдарке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4,5 ккал/мин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0">
                <a:tc>
                  <a:txBody>
                    <a:bodyPr/>
                    <a:lstStyle/>
                    <a:p>
                      <a:pPr indent="23812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Прогулка - 5,5 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езда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велосипеде - 13 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настольный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теннис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5,5 ккал/мин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Ритмическая гимнастика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прогулка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- 6,5 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езда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велосипеде - 16 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каноэ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- 6,5 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верховая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езда - быстрая рысь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6,5 ккал/мин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Роликовые коньки - 15 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прогулка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- 8 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езда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велосипеде - 17,5 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бадминтон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соревнования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большой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теннис - одиночный разряд;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лёгкий спуск с горы на лыжах: водные лыжи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7,5 ккал/мин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Бег трусцой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езда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велосипеде - 19 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энергичный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спуск с горы на лыжах; баскетбол; хоккей с шайбой; футбол; игра с мячом в зале; ига в водное поло; колка дров; хоккей с шайбой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9,5 ккал/мин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78884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1066800"/>
          </a:xfrm>
        </p:spPr>
        <p:txBody>
          <a:bodyPr/>
          <a:lstStyle/>
          <a:p>
            <a:r>
              <a:rPr lang="ru-RU" b="1" dirty="0"/>
              <a:t>Пояснение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8424936" cy="5112568"/>
          </a:xfrm>
        </p:spPr>
        <p:txBody>
          <a:bodyPr>
            <a:normAutofit fontScale="85000" lnSpcReduction="20000"/>
          </a:bodyPr>
          <a:lstStyle/>
          <a:p>
            <a:pPr marL="109728" indent="0" algn="just">
              <a:buNone/>
            </a:pPr>
            <a:r>
              <a:rPr lang="ru-RU" dirty="0" smtClean="0"/>
              <a:t>1</a:t>
            </a:r>
            <a:r>
              <a:rPr lang="ru-RU" dirty="0"/>
              <a:t>) Количество жиров в ужине рассчитывается как сумма количества жиров в каждом из блюд: 15 г + 12 г + 0 г = 27 г.</a:t>
            </a:r>
          </a:p>
          <a:p>
            <a:pPr marL="109728" indent="0" algn="just">
              <a:buNone/>
            </a:pPr>
            <a:endParaRPr lang="ru-RU" dirty="0" smtClean="0"/>
          </a:p>
          <a:p>
            <a:pPr marL="109728" indent="0" algn="just">
              <a:buNone/>
            </a:pPr>
            <a:r>
              <a:rPr lang="ru-RU" dirty="0" smtClean="0"/>
              <a:t>2</a:t>
            </a:r>
            <a:r>
              <a:rPr lang="ru-RU" dirty="0"/>
              <a:t>) Да. Согласно норме, ужин Павла должен был содержать 3100 ккал  ·  0,18 = 558 ккал. В ужине Павла содержится 355 ккал + 225 ккал + 170 ккал = 750 ккал, что значит, что Павел употребил достаточно калорий на ужин.</a:t>
            </a:r>
          </a:p>
          <a:p>
            <a:pPr marL="109728" indent="0" algn="just">
              <a:buNone/>
            </a:pPr>
            <a:endParaRPr lang="ru-RU" dirty="0" smtClean="0"/>
          </a:p>
          <a:p>
            <a:pPr marL="109728" indent="0" algn="just">
              <a:buNone/>
            </a:pPr>
            <a:r>
              <a:rPr lang="ru-RU" dirty="0" smtClean="0"/>
              <a:t>3</a:t>
            </a:r>
            <a:r>
              <a:rPr lang="ru-RU" dirty="0"/>
              <a:t>) При неограниченном потреблении </a:t>
            </a:r>
            <a:r>
              <a:rPr lang="ru-RU" dirty="0" err="1"/>
              <a:t>фастфуда</a:t>
            </a:r>
            <a:r>
              <a:rPr lang="ru-RU" dirty="0"/>
              <a:t> может развиваться, например, ожирение. Питание </a:t>
            </a:r>
            <a:r>
              <a:rPr lang="ru-RU" dirty="0" err="1"/>
              <a:t>фастфудом</a:t>
            </a:r>
            <a:r>
              <a:rPr lang="ru-RU" dirty="0"/>
              <a:t> является несбалансированным по содержанию питательных веществ, что вызывает нарушения в метаболизме.</a:t>
            </a:r>
          </a:p>
        </p:txBody>
      </p:sp>
    </p:spTree>
    <p:extLst>
      <p:ext uri="{BB962C8B-B14F-4D97-AF65-F5344CB8AC3E}">
        <p14:creationId xmlns:p14="http://schemas.microsoft.com/office/powerpoint/2010/main" val="23700552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877272"/>
          </a:xfrm>
        </p:spPr>
        <p:txBody>
          <a:bodyPr>
            <a:normAutofit fontScale="92500" lnSpcReduction="20000"/>
          </a:bodyPr>
          <a:lstStyle/>
          <a:p>
            <a:pPr marL="109728" indent="0"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1 </a:t>
            </a:r>
            <a:r>
              <a:rPr lang="ru-RU" b="1" dirty="0">
                <a:solidFill>
                  <a:srgbClr val="FF0000"/>
                </a:solidFill>
              </a:rPr>
              <a:t>г углеводов и 1 г белков при окислении дают 17,17 кДж, а 1 г жиров – 38,7 кДж.</a:t>
            </a:r>
          </a:p>
          <a:p>
            <a:pPr marL="109728" indent="0" algn="just">
              <a:buNone/>
            </a:pPr>
            <a:endParaRPr lang="ru-RU" dirty="0" smtClean="0"/>
          </a:p>
          <a:p>
            <a:pPr marL="109728" indent="0" algn="just">
              <a:buNone/>
            </a:pPr>
            <a:r>
              <a:rPr lang="ru-RU" dirty="0" smtClean="0"/>
              <a:t>Чтобы </a:t>
            </a:r>
            <a:r>
              <a:rPr lang="ru-RU" dirty="0"/>
              <a:t>правильно составить рацион, надо знать, сколько кДж было потрачено и сколько пищи необходимо съесть, чтобы компенсировать израсходованную энергию. </a:t>
            </a:r>
            <a:endParaRPr lang="ru-RU" dirty="0" smtClean="0"/>
          </a:p>
          <a:p>
            <a:pPr marL="109728" indent="0" algn="just">
              <a:buNone/>
            </a:pPr>
            <a:endParaRPr lang="ru-RU" dirty="0"/>
          </a:p>
          <a:p>
            <a:pPr marL="109728" indent="0" algn="just">
              <a:buNone/>
            </a:pPr>
            <a:r>
              <a:rPr lang="ru-RU" dirty="0" smtClean="0"/>
              <a:t>Распределение </a:t>
            </a:r>
            <a:r>
              <a:rPr lang="ru-RU" dirty="0"/>
              <a:t>калорийности суточного рациона подростка рекомендуется следующее: питание должно быть четырехразовое: </a:t>
            </a:r>
            <a:endParaRPr lang="ru-RU" dirty="0" smtClean="0"/>
          </a:p>
          <a:p>
            <a:pPr marL="109728" indent="0"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Завтрак </a:t>
            </a:r>
            <a:r>
              <a:rPr lang="ru-RU" b="1" dirty="0">
                <a:solidFill>
                  <a:srgbClr val="FF0000"/>
                </a:solidFill>
              </a:rPr>
              <a:t>– 25 %; </a:t>
            </a:r>
            <a:endParaRPr lang="ru-RU" b="1" dirty="0" smtClean="0">
              <a:solidFill>
                <a:srgbClr val="FF0000"/>
              </a:solidFill>
            </a:endParaRPr>
          </a:p>
          <a:p>
            <a:pPr marL="109728" indent="0"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Обед </a:t>
            </a:r>
            <a:r>
              <a:rPr lang="ru-RU" b="1" dirty="0">
                <a:solidFill>
                  <a:srgbClr val="FF0000"/>
                </a:solidFill>
              </a:rPr>
              <a:t>– 35–40 %, </a:t>
            </a:r>
            <a:endParaRPr lang="ru-RU" b="1" dirty="0" smtClean="0">
              <a:solidFill>
                <a:srgbClr val="FF0000"/>
              </a:solidFill>
            </a:endParaRPr>
          </a:p>
          <a:p>
            <a:pPr marL="109728" indent="0"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Полдник </a:t>
            </a:r>
            <a:r>
              <a:rPr lang="ru-RU" b="1" dirty="0">
                <a:solidFill>
                  <a:srgbClr val="FF0000"/>
                </a:solidFill>
              </a:rPr>
              <a:t>– 15 %, </a:t>
            </a:r>
            <a:endParaRPr lang="ru-RU" b="1" dirty="0" smtClean="0">
              <a:solidFill>
                <a:srgbClr val="FF0000"/>
              </a:solidFill>
            </a:endParaRPr>
          </a:p>
          <a:p>
            <a:pPr marL="109728" indent="0"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Ужин </a:t>
            </a:r>
            <a:r>
              <a:rPr lang="ru-RU" b="1" dirty="0">
                <a:solidFill>
                  <a:srgbClr val="FF0000"/>
                </a:solidFill>
              </a:rPr>
              <a:t>– 20–25 % </a:t>
            </a:r>
            <a:endParaRPr lang="ru-RU" b="1" dirty="0" smtClean="0">
              <a:solidFill>
                <a:srgbClr val="FF0000"/>
              </a:solidFill>
            </a:endParaRPr>
          </a:p>
          <a:p>
            <a:pPr marL="109728" indent="0" algn="just">
              <a:buNone/>
            </a:pPr>
            <a:r>
              <a:rPr lang="ru-RU" dirty="0" smtClean="0"/>
              <a:t>от </a:t>
            </a:r>
            <a:r>
              <a:rPr lang="ru-RU" dirty="0"/>
              <a:t>суточной потребности в питательных веществах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0022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052736"/>
            <a:ext cx="8229600" cy="5328592"/>
          </a:xfrm>
        </p:spPr>
        <p:txBody>
          <a:bodyPr>
            <a:normAutofit fontScale="70000" lnSpcReduction="20000"/>
          </a:bodyPr>
          <a:lstStyle/>
          <a:p>
            <a:pPr marL="109728" indent="0" algn="ctr">
              <a:buNone/>
            </a:pPr>
            <a:r>
              <a:rPr lang="ru-RU" b="1" dirty="0">
                <a:solidFill>
                  <a:srgbClr val="FF0000"/>
                </a:solidFill>
              </a:rPr>
              <a:t>В сутки подросток должен съедать примерно 3000, а при повышенной физической нагрузке – 3500 ккал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pPr marL="109728" indent="0">
              <a:buNone/>
            </a:pPr>
            <a:endParaRPr lang="ru-RU" dirty="0"/>
          </a:p>
          <a:p>
            <a:pPr marL="109728" indent="0">
              <a:buNone/>
            </a:pPr>
            <a:endParaRPr lang="ru-RU" dirty="0" smtClean="0"/>
          </a:p>
          <a:p>
            <a:pPr marL="109728" indent="0">
              <a:buNone/>
            </a:pPr>
            <a:endParaRPr lang="ru-RU" dirty="0" smtClean="0"/>
          </a:p>
          <a:p>
            <a:pPr marL="109728" indent="0" algn="just">
              <a:buNone/>
            </a:pPr>
            <a:r>
              <a:rPr lang="ru-RU" b="1" dirty="0"/>
              <a:t>Правило первое: </a:t>
            </a:r>
            <a:r>
              <a:rPr lang="ru-RU" dirty="0"/>
              <a:t>Есть регулярно, а лучше 4-5 раз в день. Если следовать этим рекомендациям, чувство голода не возникает и, садясь за стол, вы вполне удовлетворитесь небольшой порцией.</a:t>
            </a:r>
          </a:p>
          <a:p>
            <a:pPr marL="109728" indent="0" algn="just">
              <a:buNone/>
            </a:pPr>
            <a:r>
              <a:rPr lang="ru-RU" b="1" dirty="0"/>
              <a:t>Правило второе: </a:t>
            </a:r>
            <a:r>
              <a:rPr lang="ru-RU" dirty="0"/>
              <a:t>Тщательно пережевывайте пищу, не злоупотребляйте солеными и перчеными блюдами.</a:t>
            </a:r>
          </a:p>
          <a:p>
            <a:pPr marL="109728" indent="0" algn="just">
              <a:buNone/>
            </a:pPr>
            <a:r>
              <a:rPr lang="ru-RU" b="1" dirty="0"/>
              <a:t>Правило третье.</a:t>
            </a:r>
            <a:r>
              <a:rPr lang="ru-RU" dirty="0"/>
              <a:t> Пища должна быть разнообразной. Обязательно включайте в рацион фрукты, молоко, кисломолочные продукты, рыбу, растительное масло, салаты из овощей. Эти продукты содержат вещества необходимые организму.</a:t>
            </a:r>
          </a:p>
          <a:p>
            <a:pPr marL="109728" indent="0" algn="just">
              <a:buNone/>
            </a:pPr>
            <a:r>
              <a:rPr lang="ru-RU" b="1" dirty="0"/>
              <a:t>Правило четвертое.</a:t>
            </a:r>
            <a:r>
              <a:rPr lang="ru-RU" dirty="0"/>
              <a:t> Не будьте жадны в еде. Лишние килограммы появляются от переедания, это риск развития сахарного диабета, </a:t>
            </a:r>
            <a:r>
              <a:rPr lang="ru-RU" dirty="0" err="1"/>
              <a:t>желчекаменной</a:t>
            </a:r>
            <a:r>
              <a:rPr lang="ru-RU" dirty="0"/>
              <a:t> болезни, болезней сердца и позвоночника.</a:t>
            </a: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61644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424936" cy="4392488"/>
          </a:xfrm>
        </p:spPr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r>
              <a:rPr lang="ru-RU" dirty="0"/>
              <a:t>Алина занимается баскетболом. После полуторачасовой тренировки она решили зайти поесть в кафе.</a:t>
            </a:r>
          </a:p>
          <a:p>
            <a:pPr marL="109728" indent="0">
              <a:buNone/>
            </a:pPr>
            <a:r>
              <a:rPr lang="ru-RU" dirty="0"/>
              <a:t>1) Каковы </a:t>
            </a:r>
            <a:r>
              <a:rPr lang="ru-RU" dirty="0" err="1"/>
              <a:t>энергозатраты</a:t>
            </a:r>
            <a:r>
              <a:rPr lang="ru-RU" dirty="0"/>
              <a:t> Алины за время тренировки?</a:t>
            </a:r>
          </a:p>
          <a:p>
            <a:pPr marL="109728" indent="0">
              <a:buNone/>
            </a:pPr>
            <a:r>
              <a:rPr lang="ru-RU" dirty="0"/>
              <a:t>2) Будут ли покрыты </a:t>
            </a:r>
            <a:r>
              <a:rPr lang="ru-RU" dirty="0" err="1"/>
              <a:t>энергозатраты</a:t>
            </a:r>
            <a:r>
              <a:rPr lang="ru-RU" dirty="0"/>
              <a:t> на тренировку, если Алина закажет салат «Оливье», горбушу жареную в кляре с варёным рисом и пирожное «Кокетка»?</a:t>
            </a:r>
          </a:p>
          <a:p>
            <a:pPr marL="109728" indent="0">
              <a:buNone/>
            </a:pPr>
            <a:r>
              <a:rPr lang="ru-RU" dirty="0"/>
              <a:t>3) Нарушения в работе каких органов или систем органов вызывает недостаточное потребление жиров? Приведите один пример.</a:t>
            </a:r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066800"/>
          </a:xfrm>
        </p:spPr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3591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0912" y="2358737"/>
            <a:ext cx="8458200" cy="1470025"/>
          </a:xfrm>
        </p:spPr>
        <p:txBody>
          <a:bodyPr/>
          <a:lstStyle/>
          <a:p>
            <a:r>
              <a:rPr lang="ru-RU" b="1" dirty="0">
                <a:latin typeface="Times New Roman"/>
                <a:ea typeface="Calibri"/>
              </a:rPr>
              <a:t>Нормы питания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биологии в 8 классе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69108"/>
            <a:ext cx="5544616" cy="3027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5733256"/>
            <a:ext cx="84959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"Мы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живем не для того, чтобы есть, а едим для того, чтобы жить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".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 Сократ</a:t>
            </a:r>
          </a:p>
        </p:txBody>
      </p:sp>
    </p:spTree>
    <p:extLst>
      <p:ext uri="{BB962C8B-B14F-4D97-AF65-F5344CB8AC3E}">
        <p14:creationId xmlns:p14="http://schemas.microsoft.com/office/powerpoint/2010/main" val="35531673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57606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/>
              <a:t>Меню кафе и энергетическая ценность </a:t>
            </a:r>
            <a:r>
              <a:rPr lang="ru-RU" sz="2800" b="1" dirty="0" smtClean="0"/>
              <a:t>блюд</a:t>
            </a:r>
            <a:endParaRPr lang="ru-RU" sz="28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0794153"/>
              </p:ext>
            </p:extLst>
          </p:nvPr>
        </p:nvGraphicFramePr>
        <p:xfrm>
          <a:off x="251520" y="1412776"/>
          <a:ext cx="8496945" cy="53915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50586"/>
                <a:gridCol w="822627"/>
                <a:gridCol w="814168"/>
                <a:gridCol w="1097539"/>
                <a:gridCol w="1512025"/>
              </a:tblGrid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Продукты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Белки, г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Жиры, г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Углеводы, г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Калорийность, ккал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 grid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Закуски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Салат «Оливье»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5,4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16,7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7,0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198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Салат «Греческий»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3,9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17,8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3,4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189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Салат «Цезарь»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14,8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17,2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24,0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 grid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Первые блюда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Борщ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4,4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3,6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5,5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63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Суп овощной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1,7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1,8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6,2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43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Солянка мясная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5,2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4,6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1,7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69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 grid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Вторые блюда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Говядина жареная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32,7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28,1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384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Свинина жареная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11,4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49,3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489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Курица жареная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26,0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12,0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210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Горбуша жареная в кляре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17,1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16,4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15,2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281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Окунь речной жареный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20,6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9,1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4,0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180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 grid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Гарниры и каши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Рис варёный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2,2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24,9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116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Картофель жареный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3,7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10,6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24,8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203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Картофельное пюре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2,1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4,6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8,5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82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91895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57606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/>
              <a:t>Меню кафе и энергетическая ценность </a:t>
            </a:r>
            <a:r>
              <a:rPr lang="ru-RU" sz="2800" b="1" dirty="0" smtClean="0"/>
              <a:t>блюд</a:t>
            </a:r>
            <a:endParaRPr lang="ru-RU" sz="28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1061464"/>
              </p:ext>
            </p:extLst>
          </p:nvPr>
        </p:nvGraphicFramePr>
        <p:xfrm>
          <a:off x="251520" y="1412776"/>
          <a:ext cx="8496945" cy="45763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50586"/>
                <a:gridCol w="822627"/>
                <a:gridCol w="814168"/>
                <a:gridCol w="1097539"/>
                <a:gridCol w="1512025"/>
              </a:tblGrid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Продукты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Белки, г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Жиры, г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Углеводы, г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Калорийность, ккал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 grid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Десерты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Апельсиновые корзиночки с кремом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3,1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8,0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9,2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119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Желе ягодное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2,7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18,9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Безе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2,3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78,8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Десерт «Птичье молоко»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5,1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13,8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38,5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289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Лимонное пирожное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5,3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12,2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23,8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220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Мармелад из абрикосов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52,4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199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Мороженое с ягодами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4,5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15,5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17,5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223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Пирожное «Кокетка»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18,7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29,4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21,0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418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Пудинг из творога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11,0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19,7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24,3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313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Сливки взбитые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2,4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17,3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17,5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231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Торт «Медовый»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3,7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16,6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42,4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323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Шоколадное мороженое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4,4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15,8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29,1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269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Яблоки в желе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3,0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3,4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18,3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  <a:tr h="152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Ягодный мусс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0,8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41,2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167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735" marR="21735" marT="21735" marB="2173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79900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err="1"/>
              <a:t>Энергозатраты</a:t>
            </a:r>
            <a:r>
              <a:rPr lang="ru-RU" sz="2800" b="1" dirty="0"/>
              <a:t> при различных видах физической </a:t>
            </a:r>
            <a:r>
              <a:rPr lang="ru-RU" sz="2800" b="1" dirty="0" smtClean="0"/>
              <a:t>активности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6642226"/>
              </p:ext>
            </p:extLst>
          </p:nvPr>
        </p:nvGraphicFramePr>
        <p:xfrm>
          <a:off x="251520" y="2276872"/>
          <a:ext cx="8640960" cy="36205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29543"/>
                <a:gridCol w="2611417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физической активности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Энергетическая стоимость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Прогулка - 5 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езда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велосипеде - 10 км/ч; волейбол любительский; стрельба из лука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гребля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байдарке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4,5 ккал/мин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0">
                <a:tc>
                  <a:txBody>
                    <a:bodyPr/>
                    <a:lstStyle/>
                    <a:p>
                      <a:pPr indent="23812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Прогулка - 5,5 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езда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велосипеде - 13 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настольный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теннис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5,5 ккал/мин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Ритмическая гимнастика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прогулка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- 6,5 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езда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велосипеде - 16 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каноэ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- 6,5 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верховая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езда - быстрая рысь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6,5 ккал/мин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Роликовые коньки - 15 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прогулка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- 8 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езда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велосипеде - 17,5 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бадминтон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соревнования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большой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теннис - одиночный разряд;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лёгкий спуск с горы на лыжах: водные лыжи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7,5 ккал/мин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Бег трусцой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езда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велосипеде - 19 км/ч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энергичный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спуск с горы на лыжах; баскетбол; хоккей с шайбой; футбол; игра с мячом в зале; ига в водное поло; колка дров; хоккей с шайбой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9,5 ккал/мин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35882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1066800"/>
          </a:xfrm>
        </p:spPr>
        <p:txBody>
          <a:bodyPr/>
          <a:lstStyle/>
          <a:p>
            <a:r>
              <a:rPr lang="ru-RU" b="1" dirty="0"/>
              <a:t>Пояснение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8568952" cy="5184576"/>
          </a:xfrm>
        </p:spPr>
        <p:txBody>
          <a:bodyPr>
            <a:normAutofit fontScale="62500" lnSpcReduction="20000"/>
          </a:bodyPr>
          <a:lstStyle/>
          <a:p>
            <a:pPr marL="109728" indent="0" algn="just">
              <a:buNone/>
            </a:pPr>
            <a:r>
              <a:rPr lang="ru-RU" dirty="0" smtClean="0"/>
              <a:t>1</a:t>
            </a:r>
            <a:r>
              <a:rPr lang="ru-RU" dirty="0"/>
              <a:t>) Затраты на тренировку Алины можно рассчитать, если умножить известное количество калорий, которые тратятся за минуту занятия определенным видом спорта, и количество минут, затраченных на тренировку. То есть 9,5 ккал/мин · 90 = 855 ккал.</a:t>
            </a:r>
          </a:p>
          <a:p>
            <a:pPr marL="109728" indent="0" algn="just">
              <a:buNone/>
            </a:pPr>
            <a:endParaRPr lang="ru-RU" dirty="0" smtClean="0"/>
          </a:p>
          <a:p>
            <a:pPr marL="109728" indent="0" algn="just">
              <a:buNone/>
            </a:pPr>
            <a:r>
              <a:rPr lang="ru-RU" dirty="0" smtClean="0"/>
              <a:t>2</a:t>
            </a:r>
            <a:r>
              <a:rPr lang="ru-RU" dirty="0"/>
              <a:t>) Да. </a:t>
            </a:r>
            <a:r>
              <a:rPr lang="ru-RU" dirty="0" err="1"/>
              <a:t>Энергозатраты</a:t>
            </a:r>
            <a:r>
              <a:rPr lang="ru-RU" dirty="0"/>
              <a:t> на тренировку Алины составляют 9,5 ккал/мин · 90 мин = 855 ккал.</a:t>
            </a:r>
          </a:p>
          <a:p>
            <a:pPr marL="109728" indent="0" algn="just">
              <a:buNone/>
            </a:pPr>
            <a:r>
              <a:rPr lang="ru-RU" dirty="0"/>
              <a:t>А калорийность заказанной пищи</a:t>
            </a:r>
          </a:p>
          <a:p>
            <a:pPr marL="109728" indent="0" algn="just">
              <a:buNone/>
            </a:pPr>
            <a:r>
              <a:rPr lang="ru-RU" dirty="0"/>
              <a:t>(салат «Оливье» - </a:t>
            </a:r>
            <a:r>
              <a:rPr lang="ru-RU" b="1" dirty="0"/>
              <a:t>198 ккал</a:t>
            </a:r>
            <a:r>
              <a:rPr lang="ru-RU" dirty="0"/>
              <a:t>, горбушу жареную в кляре - </a:t>
            </a:r>
            <a:r>
              <a:rPr lang="ru-RU" b="1" dirty="0"/>
              <a:t>281 ккал</a:t>
            </a:r>
            <a:r>
              <a:rPr lang="ru-RU" dirty="0"/>
              <a:t> с варёным рисом - </a:t>
            </a:r>
            <a:r>
              <a:rPr lang="ru-RU" b="1" dirty="0"/>
              <a:t>116 ккал</a:t>
            </a:r>
            <a:r>
              <a:rPr lang="ru-RU" dirty="0"/>
              <a:t> и пирожное «Кокетка» - </a:t>
            </a:r>
            <a:r>
              <a:rPr lang="ru-RU" b="1" dirty="0"/>
              <a:t>418 ккал</a:t>
            </a:r>
            <a:r>
              <a:rPr lang="ru-RU" dirty="0"/>
              <a:t>)</a:t>
            </a:r>
          </a:p>
          <a:p>
            <a:pPr marL="109728" indent="0" algn="just">
              <a:buNone/>
            </a:pPr>
            <a:r>
              <a:rPr lang="ru-RU" dirty="0"/>
              <a:t>198 ккал + 281 ккал + 116 ккал + 418 ккал = 1013 ккал, что больше затрат на тренировку.</a:t>
            </a:r>
          </a:p>
          <a:p>
            <a:pPr marL="109728" indent="0" algn="just">
              <a:buNone/>
            </a:pPr>
            <a:endParaRPr lang="ru-RU" dirty="0" smtClean="0"/>
          </a:p>
          <a:p>
            <a:pPr marL="109728" indent="0" algn="just">
              <a:buNone/>
            </a:pPr>
            <a:r>
              <a:rPr lang="ru-RU" dirty="0" smtClean="0"/>
              <a:t>3</a:t>
            </a:r>
            <a:r>
              <a:rPr lang="ru-RU" dirty="0"/>
              <a:t>) Недостаточное потребление жиров приводит к нарушениям в работе ЦНС ИЛИ почек ИЛИ кожи. Жиры являются составным структурными элементами клеточных мембран и миелиновых оболочек аксонов, поэтому они важны для нервной системы. Защитная и терморегуляторная функции жиров играют важную роль в функционировании кожи и внутренних </a:t>
            </a:r>
            <a:r>
              <a:rPr lang="ru-RU" dirty="0" smtClean="0"/>
              <a:t>органов таких </a:t>
            </a:r>
            <a:r>
              <a:rPr lang="ru-RU" dirty="0"/>
              <a:t>как почки.</a:t>
            </a:r>
          </a:p>
        </p:txBody>
      </p:sp>
    </p:spTree>
    <p:extLst>
      <p:ext uri="{BB962C8B-B14F-4D97-AF65-F5344CB8AC3E}">
        <p14:creationId xmlns:p14="http://schemas.microsoft.com/office/powerpoint/2010/main" val="1835795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9632" y="1473967"/>
            <a:ext cx="7007310" cy="5359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496944" cy="237626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Цель урока: </a:t>
            </a:r>
            <a:r>
              <a:rPr lang="ru-RU" sz="3200" dirty="0"/>
              <a:t>раскрыть роль правильного питания в поддержании здоровья.</a:t>
            </a:r>
            <a:br>
              <a:rPr lang="ru-RU" sz="3200" dirty="0"/>
            </a:b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997091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Питание</a:t>
            </a: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just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поступление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в организм и усвоение им веществ, необходимых для роста, жизнедеятельности и воспроизводства.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717032"/>
            <a:ext cx="40005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495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3960441" cy="1008112"/>
          </a:xfrm>
        </p:spPr>
        <p:txBody>
          <a:bodyPr/>
          <a:lstStyle/>
          <a:p>
            <a:r>
              <a:rPr lang="ru-RU" b="1" dirty="0">
                <a:latin typeface="Times New Roman"/>
                <a:ea typeface="Calibri"/>
              </a:rPr>
              <a:t>Норма питания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860" y="1916832"/>
            <a:ext cx="3701068" cy="4680520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</a:rPr>
              <a:t>определяющая величина потребления пищевых веществ, которые необходимы для восстановления энергетических затрат. 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2702" y="1412776"/>
            <a:ext cx="5256584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8884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267" y="764704"/>
            <a:ext cx="5760640" cy="2520280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sz="2500" dirty="0">
                <a:solidFill>
                  <a:srgbClr val="333333"/>
                </a:solidFill>
                <a:latin typeface="Arial"/>
              </a:rPr>
              <a:t>Немецкий гигиенист и физиолог </a:t>
            </a:r>
            <a:r>
              <a:rPr lang="ru-RU" sz="2500" b="1" dirty="0">
                <a:solidFill>
                  <a:srgbClr val="333333"/>
                </a:solidFill>
                <a:latin typeface="Arial"/>
              </a:rPr>
              <a:t>МАКС РУБНЕР </a:t>
            </a:r>
            <a:r>
              <a:rPr lang="ru-RU" sz="2500" dirty="0">
                <a:solidFill>
                  <a:srgbClr val="333333"/>
                </a:solidFill>
                <a:latin typeface="Arial"/>
              </a:rPr>
              <a:t>(конец </a:t>
            </a:r>
            <a:r>
              <a:rPr lang="ru-RU" sz="2500" dirty="0" err="1">
                <a:solidFill>
                  <a:srgbClr val="333333"/>
                </a:solidFill>
                <a:latin typeface="Arial"/>
              </a:rPr>
              <a:t>XIXв</a:t>
            </a:r>
            <a:r>
              <a:rPr lang="ru-RU" sz="2500" dirty="0">
                <a:solidFill>
                  <a:srgbClr val="333333"/>
                </a:solidFill>
                <a:latin typeface="Arial"/>
              </a:rPr>
              <a:t>.) показал, что при сгорании 1 г вещества и при его окислении выделяется одинаковое количество энергии. </a:t>
            </a:r>
            <a:endParaRPr lang="ru-RU" sz="2500" dirty="0" smtClean="0">
              <a:solidFill>
                <a:srgbClr val="333333"/>
              </a:solidFill>
              <a:latin typeface="Arial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751" y="692696"/>
            <a:ext cx="2194416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29148" y="3068960"/>
            <a:ext cx="878497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Это позволило выяснить 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ЭНЕРГЕТИЧЕСКУЮ ЦЕННОСТЬ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 ПОТРЕБЛЯЕМЫХ ЧЕЛОВЕКОМ ВЕЩЕСТВ. 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Он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выразил ее в КАЛОРИЯХ (кал). 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(1 кал = 4,19 Дж).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9149" y="5931282"/>
            <a:ext cx="89073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Калория </a:t>
            </a:r>
            <a:r>
              <a:rPr lang="ru-RU" b="1" dirty="0">
                <a:solidFill>
                  <a:srgbClr val="FF0000"/>
                </a:solidFill>
              </a:rPr>
              <a:t>— внесистемная единица количества теплоты;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энергия</a:t>
            </a:r>
            <a:r>
              <a:rPr lang="ru-RU" b="1" dirty="0">
                <a:solidFill>
                  <a:srgbClr val="0070C0"/>
                </a:solidFill>
              </a:rPr>
              <a:t>, необходимая для нагревания 1 грамма воды с 19.5 до 20.5 </a:t>
            </a:r>
            <a:r>
              <a:rPr lang="ru-RU" b="1" dirty="0" smtClean="0">
                <a:solidFill>
                  <a:srgbClr val="0070C0"/>
                </a:solidFill>
              </a:rPr>
              <a:t>гр. </a:t>
            </a:r>
            <a:r>
              <a:rPr lang="ru-RU" b="1" dirty="0">
                <a:solidFill>
                  <a:srgbClr val="0070C0"/>
                </a:solidFill>
              </a:rPr>
              <a:t>Цельсия.</a:t>
            </a:r>
          </a:p>
        </p:txBody>
      </p:sp>
    </p:spTree>
    <p:extLst>
      <p:ext uri="{BB962C8B-B14F-4D97-AF65-F5344CB8AC3E}">
        <p14:creationId xmlns:p14="http://schemas.microsoft.com/office/powerpoint/2010/main" val="2634626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7715200" cy="485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Практическая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640960" cy="4325112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ru-RU" sz="1600" dirty="0" smtClean="0"/>
              <a:t>В положении сидя задержите дыхание на максимальный срок на спокойном выдохе и включите секундомер. Выключите секундомер в момент восстановления дыхания и запишите результат.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1600" dirty="0" smtClean="0"/>
              <a:t>Отдохните 5 минут. Встаньте и сделайте 20 приседаний за 30  секунд.. Задержите дыхание на выдохе, включите секундомер и сядьте на стул. Измерьте время максимальной задержки дыхания после работы. Запишите результаты измерения. Вычислите процентное отношение результатов второго опыта относительно первого.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1600" dirty="0" smtClean="0"/>
              <a:t>Отдохните 2 минуты, после чего повторите первую пробу. Запишите результаты третьего опыта, регистрирующие процессы восстановления постоянства внутренней среды в организме после действия нагрузки. Сравните свои показатели с нормативами, приведенными в таблице.</a:t>
            </a:r>
          </a:p>
          <a:p>
            <a:pPr marL="109728" indent="0" algn="just">
              <a:buNone/>
            </a:pPr>
            <a:endParaRPr lang="ru-RU" sz="1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4026320"/>
              </p:ext>
            </p:extLst>
          </p:nvPr>
        </p:nvGraphicFramePr>
        <p:xfrm>
          <a:off x="179512" y="4293096"/>
          <a:ext cx="8784976" cy="223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1008112"/>
                <a:gridCol w="2952328"/>
                <a:gridCol w="2736304"/>
              </a:tblGrid>
              <a:tr h="298832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Категория</a:t>
                      </a:r>
                      <a:endParaRPr lang="ru-RU" sz="14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Задержка дыхания, с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В покое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После 20 приседаний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После отдыха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Здоровые</a:t>
                      </a:r>
                      <a:endParaRPr lang="ru-RU" sz="1400" b="1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2060"/>
                          </a:solidFill>
                        </a:rPr>
                        <a:t>тренированные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70C0"/>
                          </a:solidFill>
                        </a:rPr>
                        <a:t>46-60</a:t>
                      </a:r>
                      <a:endParaRPr lang="ru-RU" sz="14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70C0"/>
                          </a:solidFill>
                        </a:rPr>
                        <a:t>Более</a:t>
                      </a:r>
                      <a:r>
                        <a:rPr lang="ru-RU" sz="1400" b="1" baseline="0" dirty="0" smtClean="0">
                          <a:solidFill>
                            <a:srgbClr val="0070C0"/>
                          </a:solidFill>
                        </a:rPr>
                        <a:t> 50% от первой фазы</a:t>
                      </a:r>
                      <a:endParaRPr lang="ru-RU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70C0"/>
                          </a:solidFill>
                        </a:rPr>
                        <a:t>Более</a:t>
                      </a:r>
                      <a:r>
                        <a:rPr lang="ru-RU" sz="1400" b="1" baseline="0" dirty="0" smtClean="0">
                          <a:solidFill>
                            <a:srgbClr val="0070C0"/>
                          </a:solidFill>
                        </a:rPr>
                        <a:t> 100% т первой фазы</a:t>
                      </a:r>
                      <a:endParaRPr lang="ru-RU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Здоровые</a:t>
                      </a:r>
                      <a:endParaRPr lang="ru-RU" sz="1400" b="1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2060"/>
                          </a:solidFill>
                        </a:rPr>
                        <a:t>нетренированные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70C0"/>
                          </a:solidFill>
                        </a:rPr>
                        <a:t>36-45</a:t>
                      </a:r>
                      <a:endParaRPr lang="ru-RU" sz="14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baseline="0" dirty="0" smtClean="0">
                          <a:solidFill>
                            <a:srgbClr val="0070C0"/>
                          </a:solidFill>
                        </a:rPr>
                        <a:t>30-50% от первой фазы</a:t>
                      </a:r>
                      <a:endParaRPr lang="ru-RU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70C0"/>
                          </a:solidFill>
                        </a:rPr>
                        <a:t>70-10</a:t>
                      </a:r>
                      <a:r>
                        <a:rPr lang="ru-RU" sz="1400" b="1" baseline="0" dirty="0" smtClean="0">
                          <a:solidFill>
                            <a:srgbClr val="0070C0"/>
                          </a:solidFill>
                        </a:rPr>
                        <a:t>0% т первой фазы</a:t>
                      </a:r>
                      <a:endParaRPr lang="ru-RU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С отклонениями в здоровье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70C0"/>
                          </a:solidFill>
                        </a:rPr>
                        <a:t>20-35</a:t>
                      </a:r>
                      <a:endParaRPr lang="ru-RU" sz="14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baseline="0" dirty="0" smtClean="0">
                          <a:solidFill>
                            <a:srgbClr val="0070C0"/>
                          </a:solidFill>
                        </a:rPr>
                        <a:t>30% и менее от первой фазы</a:t>
                      </a:r>
                      <a:endParaRPr lang="ru-RU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70C0"/>
                          </a:solidFill>
                        </a:rPr>
                        <a:t>Менее</a:t>
                      </a:r>
                      <a:r>
                        <a:rPr lang="ru-RU" sz="1400" b="1" baseline="0" dirty="0" smtClean="0">
                          <a:solidFill>
                            <a:srgbClr val="0070C0"/>
                          </a:solidFill>
                        </a:rPr>
                        <a:t> 70% т первой фазы</a:t>
                      </a:r>
                      <a:endParaRPr lang="ru-RU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6767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066800"/>
          </a:xfrm>
        </p:spPr>
        <p:txBody>
          <a:bodyPr/>
          <a:lstStyle/>
          <a:p>
            <a:r>
              <a:rPr lang="ru-RU" b="1" dirty="0"/>
              <a:t>Вывод: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132856"/>
            <a:ext cx="8424936" cy="4325112"/>
          </a:xfrm>
        </p:spPr>
        <p:txBody>
          <a:bodyPr/>
          <a:lstStyle/>
          <a:p>
            <a:pPr marL="109728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Суммарный </a:t>
            </a:r>
            <a:r>
              <a:rPr lang="ru-RU" b="1" dirty="0">
                <a:solidFill>
                  <a:srgbClr val="002060"/>
                </a:solidFill>
              </a:rPr>
              <a:t>расход энергии человека в сутки равен расходу энергии на основной обмен плюс энергия, истраченная в течение дня во время работы, занятий физкультурой и отдыха.</a:t>
            </a:r>
            <a:endParaRPr lang="ru-RU" dirty="0">
              <a:solidFill>
                <a:srgbClr val="002060"/>
              </a:solidFill>
            </a:endParaRPr>
          </a:p>
          <a:p>
            <a:pPr algn="just"/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3576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187</TotalTime>
  <Words>2261</Words>
  <Application>Microsoft Office PowerPoint</Application>
  <PresentationFormat>Экран (4:3)</PresentationFormat>
  <Paragraphs>681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Городская</vt:lpstr>
      <vt:lpstr>Тест: «Правильно ли ты питаешься?»</vt:lpstr>
      <vt:lpstr>Подсчёт баллов:  </vt:lpstr>
      <vt:lpstr>Нормы питания</vt:lpstr>
      <vt:lpstr>Цель урока: раскрыть роль правильного питания в поддержании здоровья. </vt:lpstr>
      <vt:lpstr>Питание </vt:lpstr>
      <vt:lpstr>Норма питания</vt:lpstr>
      <vt:lpstr>Презентация PowerPoint</vt:lpstr>
      <vt:lpstr>Практическая работа</vt:lpstr>
      <vt:lpstr>Вывод:</vt:lpstr>
      <vt:lpstr>Презентация PowerPoint</vt:lpstr>
      <vt:lpstr>Презентация PowerPoint</vt:lpstr>
      <vt:lpstr>Презентация PowerPoint</vt:lpstr>
      <vt:lpstr>Задача</vt:lpstr>
      <vt:lpstr>Пояснение</vt:lpstr>
      <vt:lpstr>Задача</vt:lpstr>
      <vt:lpstr>Таблица энергетической и пищевой ценности продукции кафетерия</vt:lpstr>
      <vt:lpstr>Пояснение</vt:lpstr>
      <vt:lpstr>Задача</vt:lpstr>
      <vt:lpstr>Таблица энергетической и пищевой ценности продукции кафе быстрого питания</vt:lpstr>
      <vt:lpstr>Энергозатраты при различных видах физической активности</vt:lpstr>
      <vt:lpstr>Пояснение</vt:lpstr>
      <vt:lpstr>Задача</vt:lpstr>
      <vt:lpstr>Таблица энергетической и пищевой ценности продукции кафе быстрого питания</vt:lpstr>
      <vt:lpstr> </vt:lpstr>
      <vt:lpstr>Энергозатраты при различных видах физической активности</vt:lpstr>
      <vt:lpstr>Пояснение</vt:lpstr>
      <vt:lpstr>Презентация PowerPoint</vt:lpstr>
      <vt:lpstr>Презентация PowerPoint</vt:lpstr>
      <vt:lpstr>Задача</vt:lpstr>
      <vt:lpstr>Меню кафе и энергетическая ценность блюд</vt:lpstr>
      <vt:lpstr>Меню кафе и энергетическая ценность блюд</vt:lpstr>
      <vt:lpstr>Энергозатраты при различных видах физической активности</vt:lpstr>
      <vt:lpstr>Пояснение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Нормы питания</dc:title>
  <dc:creator>Елена</dc:creator>
  <cp:lastModifiedBy>Елена</cp:lastModifiedBy>
  <cp:revision>20</cp:revision>
  <dcterms:created xsi:type="dcterms:W3CDTF">2022-02-27T10:39:53Z</dcterms:created>
  <dcterms:modified xsi:type="dcterms:W3CDTF">2022-03-17T08:00:23Z</dcterms:modified>
</cp:coreProperties>
</file>