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8" r:id="rId2"/>
    <p:sldId id="304" r:id="rId3"/>
    <p:sldId id="305" r:id="rId4"/>
    <p:sldId id="308" r:id="rId5"/>
    <p:sldId id="306" r:id="rId6"/>
    <p:sldId id="309" r:id="rId7"/>
    <p:sldId id="311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536" y="-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4B1FBE-7312-404C-BED1-90DE7EB1859E}" type="datetimeFigureOut">
              <a:rPr lang="ru-RU" smtClean="0"/>
              <a:pPr/>
              <a:t>30.11.2020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1DE4F8-A347-45AA-B35D-B7B7443A8DC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D89C7-9BB2-4871-B745-3586C843B636}" type="datetime1">
              <a:rPr lang="ru-RU" smtClean="0"/>
              <a:pPr/>
              <a:t>30.11.2020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5E9A4-1B8D-4076-8C81-B61C4D868D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E781D-3946-4EDC-A9E3-81A079C0DF9F}" type="datetime1">
              <a:rPr lang="ru-RU" smtClean="0"/>
              <a:pPr/>
              <a:t>30.11.2020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5E9A4-1B8D-4076-8C81-B61C4D868D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33503-24C5-4786-BB82-19C25A1B6709}" type="datetime1">
              <a:rPr lang="ru-RU" smtClean="0"/>
              <a:pPr/>
              <a:t>30.11.2020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5E9A4-1B8D-4076-8C81-B61C4D868D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947A7-C3ED-43ED-88E7-054C19D9FC7F}" type="datetime1">
              <a:rPr lang="ru-RU" smtClean="0"/>
              <a:pPr/>
              <a:t>30.11.2020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5E9A4-1B8D-4076-8C81-B61C4D868D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DEBE5-E45E-4939-96CB-9ABD91115137}" type="datetime1">
              <a:rPr lang="ru-RU" smtClean="0"/>
              <a:pPr/>
              <a:t>30.11.2020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5E9A4-1B8D-4076-8C81-B61C4D868D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5427F-E246-421D-8AD6-901F5ACD8BF9}" type="datetime1">
              <a:rPr lang="ru-RU" smtClean="0"/>
              <a:pPr/>
              <a:t>30.11.2020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5E9A4-1B8D-4076-8C81-B61C4D868D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1B409-337F-46D7-8375-8EAF0E343114}" type="datetime1">
              <a:rPr lang="ru-RU" smtClean="0"/>
              <a:pPr/>
              <a:t>30.11.2020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5E9A4-1B8D-4076-8C81-B61C4D868D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4FF74-A9D5-4FD2-93DF-2BC3475A1F79}" type="datetime1">
              <a:rPr lang="ru-RU" smtClean="0"/>
              <a:pPr/>
              <a:t>30.11.2020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5E9A4-1B8D-4076-8C81-B61C4D868D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704F3-34D9-427A-B13B-BE9A620E5841}" type="datetime1">
              <a:rPr lang="ru-RU" smtClean="0"/>
              <a:pPr/>
              <a:t>30.11.2020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5E9A4-1B8D-4076-8C81-B61C4D868D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B03CF-8C93-4F02-BE37-66ED820A2D29}" type="datetime1">
              <a:rPr lang="ru-RU" smtClean="0"/>
              <a:pPr/>
              <a:t>30.11.2020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5E9A4-1B8D-4076-8C81-B61C4D868D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6BCE9-A2EF-491C-969B-B253E2F01BF0}" type="datetime1">
              <a:rPr lang="ru-RU" smtClean="0"/>
              <a:pPr/>
              <a:t>30.11.2020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5E9A4-1B8D-4076-8C81-B61C4D868D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CF0FC6-265A-421F-8514-D22C94F79574}" type="datetime1">
              <a:rPr lang="ru-RU" smtClean="0"/>
              <a:pPr/>
              <a:t>30.11.2020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A5E9A4-1B8D-4076-8C81-B61C4D868D4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251520" y="260648"/>
            <a:ext cx="8568952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Методические рекомендации </a:t>
            </a: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Подзаголовок 2"/>
          <p:cNvSpPr txBox="1">
            <a:spLocks/>
          </p:cNvSpPr>
          <p:nvPr/>
        </p:nvSpPr>
        <p:spPr>
          <a:xfrm>
            <a:off x="2743200" y="486916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Ишкова Ирина Васильевна,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педагог дополнительного образования</a:t>
            </a:r>
            <a:endParaRPr lang="ru-RU" sz="3200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МБОУ лицея №3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5E9A4-1B8D-4076-8C81-B61C4D868D45}" type="slidenum">
              <a:rPr lang="ru-RU" smtClean="0"/>
              <a:pPr/>
              <a:t>1</a:t>
            </a:fld>
            <a:endParaRPr lang="ru-RU"/>
          </a:p>
        </p:txBody>
      </p:sp>
      <p:pic>
        <p:nvPicPr>
          <p:cNvPr id="3074" name="Picture 2" descr="Выбор темы проекта. Основные этапы работы над проектом. Методы научного  познания - презентация онлайн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1340768"/>
            <a:ext cx="5137376" cy="384801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Users\user\Desktop\017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r="8758"/>
          <a:stretch>
            <a:fillRect/>
          </a:stretch>
        </p:blipFill>
        <p:spPr bwMode="auto">
          <a:xfrm>
            <a:off x="0" y="0"/>
            <a:ext cx="9198448" cy="6858000"/>
          </a:xfrm>
          <a:prstGeom prst="rect">
            <a:avLst/>
          </a:prstGeom>
          <a:noFill/>
        </p:spPr>
      </p:pic>
      <p:pic>
        <p:nvPicPr>
          <p:cNvPr id="13" name="Picture 2" descr="C:\Users\user\Desktop\017.jpg"/>
          <p:cNvPicPr>
            <a:picLocks noChangeAspect="1" noChangeArrowheads="1"/>
          </p:cNvPicPr>
          <p:nvPr/>
        </p:nvPicPr>
        <p:blipFill>
          <a:blip r:embed="rId2" cstate="print"/>
          <a:srcRect r="8758"/>
          <a:stretch>
            <a:fillRect/>
          </a:stretch>
        </p:blipFill>
        <p:spPr bwMode="auto">
          <a:xfrm>
            <a:off x="-54448" y="0"/>
            <a:ext cx="9198448" cy="6858000"/>
          </a:xfrm>
          <a:prstGeom prst="rect">
            <a:avLst/>
          </a:prstGeom>
          <a:noFill/>
        </p:spPr>
      </p:pic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899592" y="476672"/>
            <a:ext cx="7488832" cy="21602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/>
          <a:p>
            <a:pPr fontAlgn="base"/>
            <a:r>
              <a:rPr lang="ru-RU" sz="3200" b="1" dirty="0" smtClean="0"/>
              <a:t>         Одна </a:t>
            </a:r>
            <a:r>
              <a:rPr lang="ru-RU" sz="3200" b="1" dirty="0" smtClean="0"/>
              <a:t>голова хорошо, а две лучше</a:t>
            </a:r>
            <a:r>
              <a:rPr lang="ru-RU" sz="3200" b="1" dirty="0" smtClean="0"/>
              <a:t>!</a:t>
            </a:r>
          </a:p>
          <a:p>
            <a:pPr fontAlgn="base"/>
            <a:r>
              <a:rPr lang="ru-RU" sz="3200" dirty="0" smtClean="0"/>
              <a:t>Педагог (руководитель проекта) никогда не должен оставаться в стороне и сопровождать учащегося на всех этапах разработки проекта</a:t>
            </a:r>
            <a:endParaRPr lang="ru-RU" sz="3200" dirty="0" smtClean="0"/>
          </a:p>
          <a:p>
            <a:pPr fontAlgn="base"/>
            <a:r>
              <a:rPr lang="ru-RU" sz="3200" b="1" dirty="0" smtClean="0"/>
              <a:t> </a:t>
            </a:r>
            <a:endParaRPr lang="ru-RU" sz="3200" dirty="0" smtClean="0"/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32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6083" name="AutoShape 3" descr="Картинки по запросу &quot;учитель и ученик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6085" name="AutoShape 5" descr="Картинки по запросу &quot;учитель и ученик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6087" name="AutoShape 7" descr="Картинки по запросу &quot;учитель и ученик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6089" name="AutoShape 9" descr="Картинки по запросу &quot;учитель и ученик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6091" name="AutoShape 11" descr="Картинки по запросу &quot;учитель и ученик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6093" name="Picture 13" descr="https://www.psychologos.ru/images/cd8ae993c6121707f4abc1fcf94ee99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75656" y="2276872"/>
            <a:ext cx="6336704" cy="4078077"/>
          </a:xfrm>
          <a:prstGeom prst="rect">
            <a:avLst/>
          </a:prstGeom>
          <a:noFill/>
        </p:spPr>
      </p:pic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5E9A4-1B8D-4076-8C81-B61C4D868D45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Users\user\Desktop\017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r="8758"/>
          <a:stretch>
            <a:fillRect/>
          </a:stretch>
        </p:blipFill>
        <p:spPr bwMode="auto">
          <a:xfrm>
            <a:off x="0" y="0"/>
            <a:ext cx="9198448" cy="6858000"/>
          </a:xfrm>
          <a:prstGeom prst="rect">
            <a:avLst/>
          </a:prstGeom>
          <a:noFill/>
        </p:spPr>
      </p:pic>
      <p:pic>
        <p:nvPicPr>
          <p:cNvPr id="13" name="Picture 2" descr="C:\Users\user\Desktop\017.jpg"/>
          <p:cNvPicPr>
            <a:picLocks noChangeAspect="1" noChangeArrowheads="1"/>
          </p:cNvPicPr>
          <p:nvPr/>
        </p:nvPicPr>
        <p:blipFill>
          <a:blip r:embed="rId2" cstate="print"/>
          <a:srcRect r="8758"/>
          <a:stretch>
            <a:fillRect/>
          </a:stretch>
        </p:blipFill>
        <p:spPr bwMode="auto">
          <a:xfrm>
            <a:off x="-54448" y="0"/>
            <a:ext cx="9198448" cy="6858000"/>
          </a:xfrm>
          <a:prstGeom prst="rect">
            <a:avLst/>
          </a:prstGeom>
          <a:noFill/>
        </p:spPr>
      </p:pic>
      <p:sp>
        <p:nvSpPr>
          <p:cNvPr id="46083" name="AutoShape 3" descr="Картинки по запросу &quot;учитель и ученик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6085" name="AutoShape 5" descr="Картинки по запросу &quot;учитель и ученик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6087" name="AutoShape 7" descr="Картинки по запросу &quot;учитель и ученик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6089" name="AutoShape 9" descr="Картинки по запросу &quot;учитель и ученик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6091" name="AutoShape 11" descr="Картинки по запросу &quot;учитель и ученик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5E9A4-1B8D-4076-8C81-B61C4D868D45}" type="slidenum">
              <a:rPr lang="ru-RU" smtClean="0"/>
              <a:pPr/>
              <a:t>3</a:t>
            </a:fld>
            <a:endParaRPr lang="ru-RU"/>
          </a:p>
        </p:txBody>
      </p:sp>
      <p:sp>
        <p:nvSpPr>
          <p:cNvPr id="15" name="Содержимое 2"/>
          <p:cNvSpPr txBox="1">
            <a:spLocks/>
          </p:cNvSpPr>
          <p:nvPr/>
        </p:nvSpPr>
        <p:spPr>
          <a:xfrm>
            <a:off x="467544" y="260648"/>
            <a:ext cx="8064896" cy="2664296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Проект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– с латинского языка переводится как «брошенный вперед». Проектирование – это процесс разработки и создания проекта (прототипа, прообраза предполагаемого или возможного объекта или состояния).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Исследование 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– это процесс выработки новых знаний, один из видов познавательной деятельности человека.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7" name="Picture 3"/>
          <p:cNvPicPr>
            <a:picLocks noChangeAspect="1" noChangeArrowheads="1"/>
          </p:cNvPicPr>
          <p:nvPr/>
        </p:nvPicPr>
        <p:blipFill>
          <a:blip r:embed="rId3" cstate="print"/>
          <a:srcRect l="32675" t="33192" r="20075" b="41596"/>
          <a:stretch>
            <a:fillRect/>
          </a:stretch>
        </p:blipFill>
        <p:spPr bwMode="auto">
          <a:xfrm>
            <a:off x="152400" y="2933328"/>
            <a:ext cx="8892480" cy="3672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Users\user\Desktop\017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r="8758"/>
          <a:stretch>
            <a:fillRect/>
          </a:stretch>
        </p:blipFill>
        <p:spPr bwMode="auto">
          <a:xfrm>
            <a:off x="0" y="0"/>
            <a:ext cx="9198448" cy="6858000"/>
          </a:xfrm>
          <a:prstGeom prst="rect">
            <a:avLst/>
          </a:prstGeom>
          <a:noFill/>
        </p:spPr>
      </p:pic>
      <p:pic>
        <p:nvPicPr>
          <p:cNvPr id="13" name="Picture 2" descr="C:\Users\user\Desktop\017.jpg"/>
          <p:cNvPicPr>
            <a:picLocks noChangeAspect="1" noChangeArrowheads="1"/>
          </p:cNvPicPr>
          <p:nvPr/>
        </p:nvPicPr>
        <p:blipFill>
          <a:blip r:embed="rId2" cstate="print"/>
          <a:srcRect r="8758"/>
          <a:stretch>
            <a:fillRect/>
          </a:stretch>
        </p:blipFill>
        <p:spPr bwMode="auto">
          <a:xfrm>
            <a:off x="-54448" y="0"/>
            <a:ext cx="9198448" cy="6858000"/>
          </a:xfrm>
          <a:prstGeom prst="rect">
            <a:avLst/>
          </a:prstGeom>
          <a:noFill/>
        </p:spPr>
      </p:pic>
      <p:sp>
        <p:nvSpPr>
          <p:cNvPr id="46083" name="AutoShape 3" descr="Картинки по запросу &quot;учитель и ученик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6085" name="AutoShape 5" descr="Картинки по запросу &quot;учитель и ученик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6087" name="AutoShape 7" descr="Картинки по запросу &quot;учитель и ученик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6089" name="AutoShape 9" descr="Картинки по запросу &quot;учитель и ученик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6091" name="AutoShape 11" descr="Картинки по запросу &quot;учитель и ученик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5E9A4-1B8D-4076-8C81-B61C4D868D45}" type="slidenum">
              <a:rPr lang="ru-RU" smtClean="0"/>
              <a:pPr/>
              <a:t>4</a:t>
            </a:fld>
            <a:endParaRPr lang="ru-RU"/>
          </a:p>
        </p:txBody>
      </p:sp>
      <p:pic>
        <p:nvPicPr>
          <p:cNvPr id="14" name="Picture 2" descr="Презентация &quot;Типы проектов.Этапы реализации проекта&quot;"/>
          <p:cNvPicPr>
            <a:picLocks noChangeAspect="1" noChangeArrowheads="1"/>
          </p:cNvPicPr>
          <p:nvPr/>
        </p:nvPicPr>
        <p:blipFill>
          <a:blip r:embed="rId3" cstate="print"/>
          <a:srcRect b="14300"/>
          <a:stretch>
            <a:fillRect/>
          </a:stretch>
        </p:blipFill>
        <p:spPr bwMode="auto">
          <a:xfrm>
            <a:off x="26987" y="0"/>
            <a:ext cx="7785373" cy="58772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Users\user\Desktop\017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r="8758"/>
          <a:stretch>
            <a:fillRect/>
          </a:stretch>
        </p:blipFill>
        <p:spPr bwMode="auto">
          <a:xfrm>
            <a:off x="0" y="0"/>
            <a:ext cx="9198448" cy="6858000"/>
          </a:xfrm>
          <a:prstGeom prst="rect">
            <a:avLst/>
          </a:prstGeom>
          <a:noFill/>
        </p:spPr>
      </p:pic>
      <p:pic>
        <p:nvPicPr>
          <p:cNvPr id="13" name="Picture 2" descr="C:\Users\user\Desktop\017.jpg"/>
          <p:cNvPicPr>
            <a:picLocks noChangeAspect="1" noChangeArrowheads="1"/>
          </p:cNvPicPr>
          <p:nvPr/>
        </p:nvPicPr>
        <p:blipFill>
          <a:blip r:embed="rId2" cstate="print"/>
          <a:srcRect r="8758"/>
          <a:stretch>
            <a:fillRect/>
          </a:stretch>
        </p:blipFill>
        <p:spPr bwMode="auto">
          <a:xfrm>
            <a:off x="-54448" y="0"/>
            <a:ext cx="9198448" cy="6858000"/>
          </a:xfrm>
          <a:prstGeom prst="rect">
            <a:avLst/>
          </a:prstGeom>
          <a:noFill/>
        </p:spPr>
      </p:pic>
      <p:sp>
        <p:nvSpPr>
          <p:cNvPr id="46083" name="AutoShape 3" descr="Картинки по запросу &quot;учитель и ученик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6085" name="AutoShape 5" descr="Картинки по запросу &quot;учитель и ученик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6087" name="AutoShape 7" descr="Картинки по запросу &quot;учитель и ученик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6089" name="AutoShape 9" descr="Картинки по запросу &quot;учитель и ученик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6091" name="AutoShape 11" descr="Картинки по запросу &quot;учитель и ученик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5E9A4-1B8D-4076-8C81-B61C4D868D45}" type="slidenum">
              <a:rPr lang="ru-RU" smtClean="0"/>
              <a:pPr/>
              <a:t>5</a:t>
            </a:fld>
            <a:endParaRPr lang="ru-RU"/>
          </a:p>
        </p:txBody>
      </p:sp>
      <p:sp>
        <p:nvSpPr>
          <p:cNvPr id="14" name="Объект 2"/>
          <p:cNvSpPr txBox="1">
            <a:spLocks/>
          </p:cNvSpPr>
          <p:nvPr/>
        </p:nvSpPr>
        <p:spPr>
          <a:xfrm>
            <a:off x="323528" y="260649"/>
            <a:ext cx="7693025" cy="2088231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Тема (название) </a:t>
            </a: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учебно-исследовательской работы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</a:t>
            </a:r>
            <a:r>
              <a:rPr kumimoji="0" lang="ru-RU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указывает на конкретность исследуемого вопроса, в нем присутствуют такие понятия как «причины», «моделирование», «роль», «особенности», «оценка», «анализ», «влияние», «характеристика» и т. п.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indent="-342900" algn="just">
              <a:spcBef>
                <a:spcPct val="20000"/>
              </a:spcBef>
              <a:buFont typeface="Arial" pitchFamily="34" charset="0"/>
              <a:buChar char="•"/>
            </a:pPr>
            <a:r>
              <a:rPr lang="ru-RU" sz="2400" dirty="0" smtClean="0"/>
              <a:t>Тема (название) </a:t>
            </a:r>
            <a:r>
              <a:rPr lang="ru-RU" sz="2400" b="1" dirty="0" smtClean="0"/>
              <a:t>проекта</a:t>
            </a:r>
            <a:r>
              <a:rPr lang="ru-RU" sz="2400" dirty="0" smtClean="0"/>
              <a:t> определяется, исходя </a:t>
            </a:r>
            <a:r>
              <a:rPr lang="ru-RU" sz="2400" dirty="0" smtClean="0"/>
              <a:t>из собственных интересов </a:t>
            </a:r>
            <a:r>
              <a:rPr lang="ru-RU" sz="2400" dirty="0" smtClean="0"/>
              <a:t>учащихся в </a:t>
            </a:r>
            <a:r>
              <a:rPr lang="ru-RU" sz="2400" dirty="0" smtClean="0"/>
              <a:t>соответствии с </a:t>
            </a:r>
            <a:r>
              <a:rPr lang="ru-RU" sz="2400" dirty="0" smtClean="0"/>
              <a:t>их потребностями и  способностями</a:t>
            </a:r>
          </a:p>
          <a:p>
            <a:pPr marL="342900" indent="-342900" algn="just">
              <a:spcBef>
                <a:spcPct val="20000"/>
              </a:spcBef>
              <a:buFont typeface="Arial" pitchFamily="34" charset="0"/>
              <a:buChar char="•"/>
            </a:pPr>
            <a:r>
              <a:rPr lang="ru-RU" sz="2400" dirty="0" smtClean="0"/>
              <a:t> </a:t>
            </a:r>
            <a:endParaRPr lang="ru-RU" sz="2400" dirty="0" smtClean="0"/>
          </a:p>
        </p:txBody>
      </p:sp>
      <p:sp>
        <p:nvSpPr>
          <p:cNvPr id="20" name="Прямоугольник 19"/>
          <p:cNvSpPr/>
          <p:nvPr/>
        </p:nvSpPr>
        <p:spPr>
          <a:xfrm>
            <a:off x="1907704" y="558924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 </a:t>
            </a:r>
            <a:endParaRPr lang="ru-RU" dirty="0"/>
          </a:p>
        </p:txBody>
      </p:sp>
      <p:graphicFrame>
        <p:nvGraphicFramePr>
          <p:cNvPr id="22" name="Таблица 21"/>
          <p:cNvGraphicFramePr>
            <a:graphicFrameLocks noGrp="1"/>
          </p:cNvGraphicFramePr>
          <p:nvPr/>
        </p:nvGraphicFramePr>
        <p:xfrm>
          <a:off x="251519" y="1988840"/>
          <a:ext cx="8640961" cy="47019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2249"/>
                <a:gridCol w="3168352"/>
                <a:gridCol w="3240360"/>
              </a:tblGrid>
              <a:tr h="1350150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rgbClr val="C00000"/>
                          </a:solidFill>
                        </a:rPr>
                        <a:t>Проект 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rgbClr val="C00000"/>
                          </a:solidFill>
                        </a:rPr>
                        <a:t>Учебное исследование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dirty="0" smtClean="0">
                          <a:solidFill>
                            <a:srgbClr val="C00000"/>
                          </a:solidFill>
                        </a:rPr>
                        <a:t>Исследовательский проект</a:t>
                      </a:r>
                    </a:p>
                    <a:p>
                      <a:pPr algn="ctr"/>
                      <a:endParaRPr lang="ru-RU" sz="2800" dirty="0"/>
                    </a:p>
                  </a:txBody>
                  <a:tcPr/>
                </a:tc>
              </a:tr>
              <a:tr h="3330370">
                <a:tc>
                  <a:txBody>
                    <a:bodyPr/>
                    <a:lstStyle/>
                    <a:p>
                      <a:pPr algn="just"/>
                      <a:r>
                        <a:rPr lang="ru-RU" sz="2400" b="1" i="1" dirty="0" smtClean="0"/>
                        <a:t>Предновогоднее чудо. Создание ледяной фигуры  на  территории школы</a:t>
                      </a:r>
                      <a:endParaRPr lang="ru-RU" sz="2400" b="1" i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400" b="1" i="1" dirty="0" smtClean="0"/>
                        <a:t>"Из океана до водопроводного крана». Исследование качества водопроводной воды в условиях школьной лаборатории"</a:t>
                      </a:r>
                      <a:endParaRPr lang="ru-RU" sz="2400" b="1" i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400" b="1" i="1" dirty="0" smtClean="0"/>
                        <a:t>Круговорот воды. Создание фонтана в домашних условиях  </a:t>
                      </a:r>
                      <a:endParaRPr lang="ru-RU" sz="2400" b="1" i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Users\user\Desktop\017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r="8758"/>
          <a:stretch>
            <a:fillRect/>
          </a:stretch>
        </p:blipFill>
        <p:spPr bwMode="auto">
          <a:xfrm>
            <a:off x="0" y="0"/>
            <a:ext cx="9198448" cy="6858000"/>
          </a:xfrm>
          <a:prstGeom prst="rect">
            <a:avLst/>
          </a:prstGeom>
          <a:noFill/>
        </p:spPr>
      </p:pic>
      <p:pic>
        <p:nvPicPr>
          <p:cNvPr id="13" name="Picture 2" descr="C:\Users\user\Desktop\017.jpg"/>
          <p:cNvPicPr>
            <a:picLocks noChangeAspect="1" noChangeArrowheads="1"/>
          </p:cNvPicPr>
          <p:nvPr/>
        </p:nvPicPr>
        <p:blipFill>
          <a:blip r:embed="rId2" cstate="print"/>
          <a:srcRect r="8758"/>
          <a:stretch>
            <a:fillRect/>
          </a:stretch>
        </p:blipFill>
        <p:spPr bwMode="auto">
          <a:xfrm>
            <a:off x="-54448" y="0"/>
            <a:ext cx="9198448" cy="6858000"/>
          </a:xfrm>
          <a:prstGeom prst="rect">
            <a:avLst/>
          </a:prstGeom>
          <a:noFill/>
        </p:spPr>
      </p:pic>
      <p:sp>
        <p:nvSpPr>
          <p:cNvPr id="46083" name="AutoShape 3" descr="Картинки по запросу &quot;учитель и ученик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6085" name="AutoShape 5" descr="Картинки по запросу &quot;учитель и ученик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6087" name="AutoShape 7" descr="Картинки по запросу &quot;учитель и ученик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6089" name="AutoShape 9" descr="Картинки по запросу &quot;учитель и ученик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6091" name="AutoShape 11" descr="Картинки по запросу &quot;учитель и ученик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5E9A4-1B8D-4076-8C81-B61C4D868D45}" type="slidenum">
              <a:rPr lang="ru-RU" smtClean="0"/>
              <a:pPr/>
              <a:t>6</a:t>
            </a:fld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1907704" y="558924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 </a:t>
            </a:r>
            <a:endParaRPr lang="ru-RU" dirty="0"/>
          </a:p>
        </p:txBody>
      </p:sp>
      <p:pic>
        <p:nvPicPr>
          <p:cNvPr id="20482" name="Picture 2" descr="Метод проектов на уроках истории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7956376" cy="66247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Users\user\Desktop\017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r="8758"/>
          <a:stretch>
            <a:fillRect/>
          </a:stretch>
        </p:blipFill>
        <p:spPr bwMode="auto">
          <a:xfrm>
            <a:off x="0" y="0"/>
            <a:ext cx="9198448" cy="6858000"/>
          </a:xfrm>
          <a:prstGeom prst="rect">
            <a:avLst/>
          </a:prstGeom>
          <a:noFill/>
        </p:spPr>
      </p:pic>
      <p:pic>
        <p:nvPicPr>
          <p:cNvPr id="13" name="Picture 2" descr="C:\Users\user\Desktop\017.jpg"/>
          <p:cNvPicPr>
            <a:picLocks noChangeAspect="1" noChangeArrowheads="1"/>
          </p:cNvPicPr>
          <p:nvPr/>
        </p:nvPicPr>
        <p:blipFill>
          <a:blip r:embed="rId2" cstate="print"/>
          <a:srcRect r="8758"/>
          <a:stretch>
            <a:fillRect/>
          </a:stretch>
        </p:blipFill>
        <p:spPr bwMode="auto">
          <a:xfrm>
            <a:off x="-54448" y="0"/>
            <a:ext cx="9198448" cy="6858000"/>
          </a:xfrm>
          <a:prstGeom prst="rect">
            <a:avLst/>
          </a:prstGeom>
          <a:noFill/>
        </p:spPr>
      </p:pic>
      <p:sp>
        <p:nvSpPr>
          <p:cNvPr id="46083" name="AutoShape 3" descr="Картинки по запросу &quot;учитель и ученик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6085" name="AutoShape 5" descr="Картинки по запросу &quot;учитель и ученик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6087" name="AutoShape 7" descr="Картинки по запросу &quot;учитель и ученик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6089" name="AutoShape 9" descr="Картинки по запросу &quot;учитель и ученик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6091" name="AutoShape 11" descr="Картинки по запросу &quot;учитель и ученик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5E9A4-1B8D-4076-8C81-B61C4D868D45}" type="slidenum">
              <a:rPr lang="ru-RU" smtClean="0"/>
              <a:pPr/>
              <a:t>7</a:t>
            </a:fld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1907704" y="558924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 </a:t>
            </a:r>
            <a:endParaRPr lang="ru-RU" dirty="0"/>
          </a:p>
        </p:txBody>
      </p:sp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395536" y="548680"/>
            <a:ext cx="8496944" cy="6494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Метафорическое название, когда название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звучит ярко и образно 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u-RU" sz="3200" b="1" dirty="0" smtClean="0">
                <a:solidFill>
                  <a:srgbClr val="C00000"/>
                </a:solidFill>
                <a:latin typeface="Calibri" pitchFamily="34" charset="0"/>
                <a:cs typeface="Times New Roman" pitchFamily="18" charset="0"/>
              </a:rPr>
              <a:t>«Мы памяти дедов верны»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Описательное, т.</a:t>
            </a:r>
            <a:r>
              <a:rPr lang="ru-RU" sz="2800" dirty="0" smtClean="0">
                <a:solidFill>
                  <a:srgbClr val="212121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е.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описывает вид деятельности проекта и предполагаемый результат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u-RU" sz="3200" b="1" dirty="0" smtClean="0">
                <a:solidFill>
                  <a:srgbClr val="C00000"/>
                </a:solidFill>
                <a:latin typeface="Calibri" pitchFamily="34" charset="0"/>
                <a:cs typeface="Times New Roman" pitchFamily="18" charset="0"/>
              </a:rPr>
              <a:t>«Создание школьного музея»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Можно совмещать два данных подхода. Тогда вначале  идет название – метафора, а затем название – описание. 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3200" b="1" dirty="0" smtClean="0">
                <a:solidFill>
                  <a:srgbClr val="C00000"/>
                </a:solidFill>
                <a:latin typeface="Calibri" pitchFamily="34" charset="0"/>
                <a:cs typeface="Times New Roman" pitchFamily="18" charset="0"/>
              </a:rPr>
              <a:t>«Мы памяти дедов верны</a:t>
            </a:r>
            <a:r>
              <a:rPr lang="ru-RU" sz="3200" b="1" dirty="0" smtClean="0">
                <a:solidFill>
                  <a:srgbClr val="C00000"/>
                </a:solidFill>
                <a:latin typeface="Calibri" pitchFamily="34" charset="0"/>
                <a:cs typeface="Times New Roman" pitchFamily="18" charset="0"/>
              </a:rPr>
              <a:t>»</a:t>
            </a:r>
            <a:r>
              <a:rPr lang="ru-RU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ru-RU" sz="3200" b="1" dirty="0" smtClean="0">
                <a:solidFill>
                  <a:srgbClr val="C00000"/>
                </a:solidFill>
                <a:latin typeface="Calibri" pitchFamily="34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C00000"/>
                </a:solidFill>
                <a:latin typeface="Calibri" pitchFamily="34" charset="0"/>
                <a:cs typeface="Times New Roman" pitchFamily="18" charset="0"/>
              </a:rPr>
              <a:t>Создание </a:t>
            </a:r>
            <a:r>
              <a:rPr lang="ru-RU" sz="3200" b="1" dirty="0" smtClean="0">
                <a:solidFill>
                  <a:srgbClr val="C00000"/>
                </a:solidFill>
                <a:latin typeface="Calibri" pitchFamily="34" charset="0"/>
                <a:cs typeface="Times New Roman" pitchFamily="18" charset="0"/>
              </a:rPr>
              <a:t>школьного музея»</a:t>
            </a:r>
            <a:endParaRPr lang="ru-RU" sz="32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331640" y="0"/>
            <a:ext cx="676875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rgbClr val="C00000"/>
                </a:solidFill>
              </a:rPr>
              <a:t>Формулирование темы</a:t>
            </a:r>
          </a:p>
          <a:p>
            <a:endParaRPr lang="ru-RU" sz="4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9915</TotalTime>
  <Words>218</Words>
  <Application>Microsoft Office PowerPoint</Application>
  <PresentationFormat>Экран (4:3)</PresentationFormat>
  <Paragraphs>41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8</cp:revision>
  <dcterms:created xsi:type="dcterms:W3CDTF">2020-02-27T12:00:07Z</dcterms:created>
  <dcterms:modified xsi:type="dcterms:W3CDTF">2020-11-30T08:03:26Z</dcterms:modified>
</cp:coreProperties>
</file>