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70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ADBC97C-DAF8-4783-B252-72E4A5DB71B6}" type="datetimeFigureOut">
              <a:rPr lang="ru-RU" smtClean="0"/>
              <a:t>07.05.2015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1404523-65C1-4759-9B61-5BB5A848868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2852936"/>
            <a:ext cx="6408712" cy="1470025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Скажи мне – и я забуду.</a:t>
            </a:r>
            <a:br>
              <a:rPr lang="ru-RU" sz="4000" dirty="0" smtClean="0"/>
            </a:br>
            <a:r>
              <a:rPr lang="ru-RU" sz="4000" dirty="0" smtClean="0"/>
              <a:t>Покажи мне, и я запомню.</a:t>
            </a:r>
            <a:br>
              <a:rPr lang="ru-RU" sz="4000" dirty="0" smtClean="0"/>
            </a:br>
            <a:r>
              <a:rPr lang="ru-RU" sz="4000" dirty="0" smtClean="0"/>
              <a:t>Вовлеки меня, и я научусь.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Program Files\Microsoft Office\MEDIA\CAGCAT10\j02977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02317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34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300" b="1" dirty="0" smtClean="0">
                <a:solidFill>
                  <a:srgbClr val="C00000"/>
                </a:solidFill>
              </a:rPr>
              <a:t>Чтобы </a:t>
            </a:r>
            <a:r>
              <a:rPr lang="ru-RU" sz="3300" b="1" dirty="0">
                <a:solidFill>
                  <a:srgbClr val="C00000"/>
                </a:solidFill>
              </a:rPr>
              <a:t>сложить подобные слагаемые, надо:</a:t>
            </a:r>
          </a:p>
          <a:p>
            <a:pPr lvl="0">
              <a:buFont typeface="Wingdings" pitchFamily="2" charset="2"/>
              <a:buChar char="q"/>
            </a:pPr>
            <a:r>
              <a:rPr lang="ru-RU" dirty="0"/>
              <a:t>перемножить коэффициенты</a:t>
            </a:r>
            <a:r>
              <a:rPr lang="ru-RU" dirty="0" smtClean="0"/>
              <a:t>;</a:t>
            </a:r>
            <a:endParaRPr lang="en-US" dirty="0" smtClean="0"/>
          </a:p>
          <a:p>
            <a:pPr lvl="0">
              <a:buFont typeface="Wingdings" pitchFamily="2" charset="2"/>
              <a:buChar char="q"/>
            </a:pPr>
            <a:r>
              <a:rPr lang="ru-RU" dirty="0" smtClean="0"/>
              <a:t>результат </a:t>
            </a:r>
            <a:r>
              <a:rPr lang="ru-RU" dirty="0"/>
              <a:t>умножить на вынесенный общий множитель;</a:t>
            </a:r>
          </a:p>
          <a:p>
            <a:pPr lvl="0">
              <a:buFont typeface="Wingdings" pitchFamily="2" charset="2"/>
              <a:buChar char="q"/>
            </a:pPr>
            <a:r>
              <a:rPr lang="ru-RU" dirty="0"/>
              <a:t>применяя распределительное свойство </a:t>
            </a:r>
            <a:r>
              <a:rPr lang="ru-RU" dirty="0" smtClean="0"/>
              <a:t>умножения в каждой группе, </a:t>
            </a:r>
            <a:r>
              <a:rPr lang="ru-RU" dirty="0"/>
              <a:t>вынести общий буквенный множитель за скобки;</a:t>
            </a:r>
          </a:p>
          <a:p>
            <a:pPr lvl="0">
              <a:buFont typeface="Wingdings" pitchFamily="2" charset="2"/>
              <a:buChar char="q"/>
            </a:pPr>
            <a:r>
              <a:rPr lang="ru-RU" dirty="0"/>
              <a:t>применяя сочетательное свойство </a:t>
            </a:r>
            <a:r>
              <a:rPr lang="ru-RU" dirty="0" smtClean="0"/>
              <a:t>умножения в каждой группе, </a:t>
            </a:r>
            <a:r>
              <a:rPr lang="ru-RU" dirty="0"/>
              <a:t>вынести общий буквенный множитель за скобки;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разбить </a:t>
            </a:r>
            <a:r>
              <a:rPr lang="ru-RU" dirty="0"/>
              <a:t>на группы подобных слагаемых;</a:t>
            </a:r>
          </a:p>
          <a:p>
            <a:pPr lvl="0">
              <a:buFont typeface="Wingdings" pitchFamily="2" charset="2"/>
              <a:buChar char="q"/>
            </a:pPr>
            <a:r>
              <a:rPr lang="ru-RU" dirty="0" smtClean="0"/>
              <a:t>результат </a:t>
            </a:r>
            <a:r>
              <a:rPr lang="ru-RU" dirty="0"/>
              <a:t>разделить на общий множитель;</a:t>
            </a:r>
          </a:p>
          <a:p>
            <a:pPr lvl="0">
              <a:buFont typeface="Wingdings" pitchFamily="2" charset="2"/>
              <a:buChar char="q"/>
            </a:pPr>
            <a:r>
              <a:rPr lang="ru-RU" dirty="0"/>
              <a:t>сложить коэффициенты;</a:t>
            </a:r>
          </a:p>
          <a:p>
            <a:pPr lvl="0">
              <a:buFont typeface="Wingdings" pitchFamily="2" charset="2"/>
              <a:buChar char="q"/>
            </a:pPr>
            <a:r>
              <a:rPr lang="ru-RU" dirty="0" err="1"/>
              <a:t>взаимоуничтожить</a:t>
            </a:r>
            <a:r>
              <a:rPr lang="ru-RU" dirty="0"/>
              <a:t> общие буквенные множители.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207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8136904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>
                <a:solidFill>
                  <a:schemeClr val="accent5">
                    <a:lumMod val="50000"/>
                  </a:schemeClr>
                </a:solidFill>
              </a:rPr>
              <a:t>Алгоритм приведения подобных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</a:rPr>
              <a:t>слагаемых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/>
              <a:t>Чтобы сложить подобные слагаемые, надо:</a:t>
            </a:r>
          </a:p>
          <a:p>
            <a:pPr marL="0" lvl="0" indent="0">
              <a:buNone/>
            </a:pPr>
            <a:r>
              <a:rPr lang="ru-RU" sz="2800" dirty="0" smtClean="0"/>
              <a:t>1) разбить на группы подобных слагаемых;</a:t>
            </a:r>
          </a:p>
          <a:p>
            <a:pPr marL="0" lvl="0" indent="0">
              <a:buNone/>
            </a:pPr>
            <a:r>
              <a:rPr lang="ru-RU" sz="2800" dirty="0" smtClean="0"/>
              <a:t>2) применяя </a:t>
            </a:r>
            <a:r>
              <a:rPr lang="ru-RU" sz="2800" dirty="0"/>
              <a:t>распределительное свойство </a:t>
            </a:r>
            <a:r>
              <a:rPr lang="ru-RU" sz="2800" dirty="0" smtClean="0"/>
              <a:t>умножения в каждой группе, </a:t>
            </a:r>
            <a:r>
              <a:rPr lang="ru-RU" sz="2800" dirty="0"/>
              <a:t>вынести общий буквенный множитель за скобки;</a:t>
            </a:r>
          </a:p>
          <a:p>
            <a:pPr marL="0" lvl="0" indent="0">
              <a:buNone/>
            </a:pPr>
            <a:r>
              <a:rPr lang="ru-RU" sz="2800" dirty="0"/>
              <a:t>3</a:t>
            </a:r>
            <a:r>
              <a:rPr lang="ru-RU" sz="2800" dirty="0" smtClean="0"/>
              <a:t>) сложить </a:t>
            </a:r>
            <a:r>
              <a:rPr lang="ru-RU" sz="2800" dirty="0"/>
              <a:t>коэффициенты;</a:t>
            </a:r>
          </a:p>
          <a:p>
            <a:pPr marL="0" lvl="0" indent="0">
              <a:buNone/>
            </a:pPr>
            <a:r>
              <a:rPr lang="ru-RU" sz="2800" dirty="0"/>
              <a:t>4</a:t>
            </a:r>
            <a:r>
              <a:rPr lang="ru-RU" sz="2800" smtClean="0"/>
              <a:t>) </a:t>
            </a:r>
            <a:r>
              <a:rPr lang="ru-RU" sz="2800" dirty="0" smtClean="0"/>
              <a:t>результат </a:t>
            </a:r>
            <a:r>
              <a:rPr lang="ru-RU" sz="2800" dirty="0"/>
              <a:t>умножить на вынесенный общий множитель.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3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21744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       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№ 6. Приведите подобные слагаемые:</a:t>
                </a:r>
                <a:endParaRPr lang="ru-RU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2</m:t>
                      </m:r>
                      <m:r>
                        <a:rPr lang="ru-RU" i="1">
                          <a:latin typeface="Cambria Math"/>
                        </a:rPr>
                        <m:t>𝑎</m:t>
                      </m:r>
                      <m:r>
                        <a:rPr lang="ru-RU" i="1">
                          <a:latin typeface="Cambria Math"/>
                        </a:rPr>
                        <m:t>+3−6</m:t>
                      </m:r>
                      <m:r>
                        <a:rPr lang="ru-RU" i="1">
                          <a:latin typeface="Cambria Math"/>
                        </a:rPr>
                        <m:t>𝑎</m:t>
                      </m:r>
                      <m:r>
                        <a:rPr lang="ru-RU" i="1">
                          <a:latin typeface="Cambria Math"/>
                        </a:rPr>
                        <m:t>+</m:t>
                      </m:r>
                      <m:r>
                        <a:rPr lang="ru-RU" i="1">
                          <a:latin typeface="Cambria Math"/>
                        </a:rPr>
                        <m:t>𝑎</m:t>
                      </m:r>
                      <m:r>
                        <a:rPr lang="ru-RU" i="1">
                          <a:latin typeface="Cambria Math"/>
                        </a:rPr>
                        <m:t>−5</m:t>
                      </m:r>
                      <m:r>
                        <a:rPr lang="ru-RU" i="1">
                          <a:latin typeface="Cambria Math"/>
                        </a:rPr>
                        <m:t>𝑏</m:t>
                      </m:r>
                      <m:r>
                        <a:rPr lang="ru-RU" i="1">
                          <a:latin typeface="Cambria Math"/>
                        </a:rPr>
                        <m:t>−4</m:t>
                      </m:r>
                      <m:r>
                        <a:rPr lang="en-US" i="1">
                          <a:latin typeface="Cambria Math"/>
                        </a:rPr>
                        <m:t>𝑏</m:t>
                      </m:r>
                      <m:r>
                        <a:rPr lang="en-US" i="1">
                          <a:latin typeface="Cambria Math"/>
                        </a:rPr>
                        <m:t>+17=</m:t>
                      </m:r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217443"/>
              </a:xfrm>
              <a:blipFill rotWithShape="1">
                <a:blip r:embed="rId2"/>
                <a:stretch>
                  <a:fillRect t="-1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863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Используя найденные ответы, заполните буквами прямоугольники на рисунке: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37" y="1628800"/>
            <a:ext cx="7978804" cy="438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30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8680"/>
                <a:ext cx="8229600" cy="5577483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ru-RU" dirty="0" smtClean="0"/>
                  <a:t>Блиц-опрос:</a:t>
                </a:r>
                <a:endParaRPr lang="ru-RU" dirty="0"/>
              </a:p>
              <a:p>
                <a:pPr marL="0" lvl="0" indent="0">
                  <a:buNone/>
                </a:pPr>
                <a:r>
                  <a:rPr lang="ru-RU" sz="2800" dirty="0" smtClean="0"/>
                  <a:t>1. Слагаемые </a:t>
                </a:r>
                <a:r>
                  <a:rPr lang="ru-RU" sz="2800" dirty="0"/>
                  <a:t>называют подобными, если…</a:t>
                </a:r>
              </a:p>
              <a:p>
                <a:pPr marL="0" lvl="0" indent="0">
                  <a:buNone/>
                </a:pPr>
                <a:r>
                  <a:rPr lang="ru-RU" sz="2800" dirty="0" smtClean="0"/>
                  <a:t>2. Подобные </a:t>
                </a:r>
                <a:r>
                  <a:rPr lang="ru-RU" sz="2800" dirty="0"/>
                  <a:t>слагаемые могут отличаться друг от друга только…</a:t>
                </a:r>
              </a:p>
              <a:p>
                <a:pPr marL="0" lvl="0" indent="0">
                  <a:buNone/>
                </a:pPr>
                <a:r>
                  <a:rPr lang="ru-RU" sz="2800" dirty="0" smtClean="0"/>
                  <a:t>3. Для </a:t>
                </a:r>
                <a:r>
                  <a:rPr lang="ru-RU" sz="2800" dirty="0"/>
                  <a:t>приведения подобных слагаемых применяется…</a:t>
                </a:r>
              </a:p>
              <a:p>
                <a:pPr marL="0" lvl="0" indent="0">
                  <a:buNone/>
                </a:pPr>
                <a:r>
                  <a:rPr lang="ru-RU" sz="2800" dirty="0" smtClean="0"/>
                  <a:t>4. Чтобы </a:t>
                </a:r>
                <a:r>
                  <a:rPr lang="ru-RU" sz="2800" dirty="0"/>
                  <a:t>привести подобные слагаемые, нужно…</a:t>
                </a:r>
              </a:p>
              <a:p>
                <a:pPr marL="0" lvl="0" indent="0">
                  <a:buNone/>
                </a:pPr>
                <a:r>
                  <a:rPr lang="ru-RU" sz="2800" dirty="0" smtClean="0"/>
                  <a:t>5. Выражение </a:t>
                </a:r>
                <a:r>
                  <a:rPr lang="ru-RU" sz="2800" dirty="0"/>
                  <a:t>«привести подобные слагаемые» можно заменить выражением…</a:t>
                </a:r>
              </a:p>
              <a:p>
                <a:pPr marL="0" lvl="0" indent="0">
                  <a:buNone/>
                </a:pPr>
                <a:r>
                  <a:rPr lang="ru-RU" sz="2800" dirty="0" smtClean="0"/>
                  <a:t>6. В </a:t>
                </a:r>
                <a:r>
                  <a:rPr lang="ru-RU" sz="2800" dirty="0"/>
                  <a:t>сумме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3</m:t>
                    </m:r>
                    <m:r>
                      <a:rPr lang="ru-RU" sz="2800" i="1">
                        <a:latin typeface="Cambria Math"/>
                      </a:rPr>
                      <m:t>𝑎𝑏</m:t>
                    </m:r>
                    <m:r>
                      <a:rPr lang="ru-RU" sz="2800" i="1">
                        <a:latin typeface="Cambria Math"/>
                      </a:rPr>
                      <m:t>+7</m:t>
                    </m:r>
                    <m:r>
                      <a:rPr lang="ru-RU" sz="2800" i="1">
                        <a:latin typeface="Cambria Math"/>
                      </a:rPr>
                      <m:t>𝑎</m:t>
                    </m:r>
                    <m:r>
                      <a:rPr lang="ru-RU" sz="2800" i="1">
                        <a:latin typeface="Cambria Math"/>
                      </a:rPr>
                      <m:t>−2</m:t>
                    </m:r>
                    <m:r>
                      <a:rPr lang="ru-RU" sz="2800" i="1">
                        <a:latin typeface="Cambria Math"/>
                      </a:rPr>
                      <m:t>𝑎𝑏</m:t>
                    </m:r>
                    <m:r>
                      <a:rPr lang="ru-RU" sz="2800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800" dirty="0"/>
                  <a:t>подобными будут…</a:t>
                </a:r>
              </a:p>
              <a:p>
                <a:pPr marL="0" lvl="0" indent="0">
                  <a:buNone/>
                </a:pPr>
                <a:r>
                  <a:rPr lang="ru-RU" sz="2800" dirty="0" smtClean="0"/>
                  <a:t>7. Если </a:t>
                </a:r>
                <a:r>
                  <a:rPr lang="ru-RU" sz="2800" dirty="0"/>
                  <a:t>подобные слагаемые имеют </a:t>
                </a:r>
                <a:r>
                  <a:rPr lang="ru-RU" sz="2800" dirty="0" smtClean="0"/>
                  <a:t>противоположные </a:t>
                </a:r>
                <a:r>
                  <a:rPr lang="ru-RU" sz="2800" dirty="0"/>
                  <a:t>коэффициенты, то их сумма …</a:t>
                </a:r>
              </a:p>
              <a:p>
                <a:endParaRPr lang="ru-RU" sz="28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80"/>
                <a:ext cx="8229600" cy="5577483"/>
              </a:xfrm>
              <a:blipFill rotWithShape="1">
                <a:blip r:embed="rId2"/>
                <a:stretch>
                  <a:fillRect l="-1481" t="-22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889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7702930"/>
              </p:ext>
            </p:extLst>
          </p:nvPr>
        </p:nvGraphicFramePr>
        <p:xfrm>
          <a:off x="539552" y="908720"/>
          <a:ext cx="7920879" cy="44953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621607"/>
                <a:gridCol w="2923009"/>
                <a:gridCol w="2376263"/>
              </a:tblGrid>
              <a:tr h="4719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«З» Знаем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«Х» Хотим узнать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«У» Узнали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673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действия с положительными и отрицательными числами;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раскрытие скобок;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определение числового коэффициента в выражении;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распределительное свойство умножения относительно сложения и вычитания.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подобные слагаемые;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алгоритм приведения подобных слагаемых;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правило сложения подобных слагаемых.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распределительное свойство умножения относительно сложения и вычитания помогает при раскрытии скобок и приведении подобных слагаемых;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что такое подобные слагаемые;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алгоритм приведения подобных слагаемых.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64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492897"/>
            <a:ext cx="8229600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224-225, п.41, № 1306 (а-е), № 1304 (а, б, 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на оценку «4», + № 1305 на оценку «5».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Домашнее задание: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9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132856"/>
            <a:ext cx="8280919" cy="4281339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ru-RU" dirty="0"/>
              <a:t>Тип урока определяет формирование того или иного учебного действия в структуре учебной деятельности.</a:t>
            </a:r>
          </a:p>
          <a:p>
            <a:pPr marL="0" indent="0" algn="just">
              <a:buNone/>
            </a:pPr>
            <a:r>
              <a:rPr lang="ru-RU" dirty="0"/>
              <a:t>В соответствии с учебными действиями выделяют основные типы уроков:</a:t>
            </a:r>
          </a:p>
          <a:p>
            <a:pPr algn="just"/>
            <a:r>
              <a:rPr lang="ru-RU" dirty="0"/>
              <a:t>Урок постановки учебной задачи.</a:t>
            </a:r>
          </a:p>
          <a:p>
            <a:pPr algn="just"/>
            <a:r>
              <a:rPr lang="ru-RU" dirty="0"/>
              <a:t>Урок решения учебной задачи.</a:t>
            </a:r>
          </a:p>
          <a:p>
            <a:pPr algn="just"/>
            <a:r>
              <a:rPr lang="ru-RU" dirty="0"/>
              <a:t>Урок моделирования и преобразования модели.</a:t>
            </a:r>
          </a:p>
          <a:p>
            <a:pPr algn="just"/>
            <a:r>
              <a:rPr lang="ru-RU" dirty="0"/>
              <a:t>Урок решения частных задач с применением открытого способа.</a:t>
            </a:r>
          </a:p>
          <a:p>
            <a:pPr algn="just"/>
            <a:r>
              <a:rPr lang="ru-RU" dirty="0"/>
              <a:t>Урок контроля и оценки.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Типология </a:t>
            </a:r>
            <a:r>
              <a:rPr lang="ru-RU" b="1" dirty="0" smtClean="0"/>
              <a:t>уроков (по ФГОС)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033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060848"/>
            <a:ext cx="8136903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Урок постановки учебной задачи имеет следующую структуру:</a:t>
            </a:r>
          </a:p>
          <a:p>
            <a:pPr lvl="0"/>
            <a:r>
              <a:rPr lang="ru-RU" dirty="0"/>
              <a:t>Создание ситуации успеха.</a:t>
            </a:r>
          </a:p>
          <a:p>
            <a:pPr lvl="0"/>
            <a:r>
              <a:rPr lang="ru-RU" dirty="0"/>
              <a:t>Создание ситуации разрыва.</a:t>
            </a:r>
          </a:p>
          <a:p>
            <a:pPr lvl="0"/>
            <a:r>
              <a:rPr lang="ru-RU" dirty="0"/>
              <a:t>Фиксация места разрыва в знаково-символической форме.</a:t>
            </a:r>
          </a:p>
          <a:p>
            <a:pPr lvl="0"/>
            <a:r>
              <a:rPr lang="ru-RU" dirty="0"/>
              <a:t>Формулирование учебной задачи учащимися и учителем.</a:t>
            </a:r>
          </a:p>
          <a:p>
            <a:pPr lvl="0"/>
            <a:r>
              <a:rPr lang="ru-RU" dirty="0"/>
              <a:t>Рефлексия.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Урок постановки учебной </a:t>
            </a:r>
            <a:r>
              <a:rPr lang="ru-RU" b="1" dirty="0" smtClean="0"/>
              <a:t>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231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В структуре урока этого типа можно выделить три компонента:</a:t>
            </a:r>
          </a:p>
          <a:p>
            <a:pPr lvl="0"/>
            <a:r>
              <a:rPr lang="ru-RU" dirty="0"/>
              <a:t>Анализ условий решения задачи.</a:t>
            </a:r>
          </a:p>
          <a:p>
            <a:pPr lvl="0"/>
            <a:r>
              <a:rPr lang="ru-RU" dirty="0"/>
              <a:t>Собственно решение задачи, конструирование нового способа действия.</a:t>
            </a:r>
          </a:p>
          <a:p>
            <a:pPr lvl="0"/>
            <a:r>
              <a:rPr lang="ru-RU" dirty="0"/>
              <a:t>Рефлексия. Часто этот тип урока тесно переплетается с уроком моделирования в ситуации, когда уже в ходе анализа условий дети обращаются к модели (строят или преобразуют ее).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Урок решения учебной </a:t>
            </a:r>
            <a:r>
              <a:rPr lang="ru-RU" b="1" dirty="0" smtClean="0"/>
              <a:t>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19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4704"/>
                <a:ext cx="8229600" cy="536145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№ 1. Назовите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коэффициент выражения: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5,1</m:t>
                    </m:r>
                    <m:r>
                      <a:rPr lang="en-US" i="1">
                        <a:latin typeface="Cambria Math"/>
                      </a:rPr>
                      <m:t>𝑎𝑐</m:t>
                    </m:r>
                    <m:r>
                      <a:rPr lang="en-US" i="1">
                        <a:latin typeface="Cambria Math"/>
                      </a:rPr>
                      <m:t>;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−0,23</m:t>
                    </m:r>
                    <m:r>
                      <a:rPr lang="en-US" i="1">
                        <a:latin typeface="Cambria Math"/>
                      </a:rPr>
                      <m:t>𝑏𝑐</m:t>
                    </m:r>
                    <m:r>
                      <a:rPr lang="en-US" i="1">
                        <a:latin typeface="Cambria Math"/>
                      </a:rPr>
                      <m:t>;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−</m:t>
                    </m:r>
                    <m:r>
                      <a:rPr lang="en-US" i="1">
                        <a:latin typeface="Cambria Math"/>
                      </a:rPr>
                      <m:t>𝑥𝑦</m:t>
                    </m:r>
                    <m:r>
                      <a:rPr lang="en-US" i="1">
                        <a:latin typeface="Cambria Math"/>
                      </a:rPr>
                      <m:t>;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𝑎𝑏𝑐</m:t>
                    </m:r>
                    <m:r>
                      <a:rPr lang="en-US" i="1">
                        <a:latin typeface="Cambria Math"/>
                      </a:rPr>
                      <m:t>;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15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;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3</m:t>
                    </m:r>
                    <m:r>
                      <a:rPr lang="en-US" i="1">
                        <a:latin typeface="Cambria Math"/>
                      </a:rPr>
                      <m:t>𝑝</m:t>
                    </m:r>
                    <m:r>
                      <a:rPr lang="en-US" i="1">
                        <a:latin typeface="Cambria Math"/>
                      </a:rPr>
                      <m:t>∙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−7</m:t>
                        </m:r>
                        <m:r>
                          <a:rPr lang="en-US" i="1">
                            <a:latin typeface="Cambria Math"/>
                          </a:rPr>
                          <m:t>𝑐</m:t>
                        </m:r>
                      </m:e>
                    </m:d>
                    <m:r>
                      <a:rPr lang="en-US" b="0" i="0" smtClean="0">
                        <a:latin typeface="Cambria Math"/>
                      </a:rPr>
                      <m:t>.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4704"/>
                <a:ext cx="8229600" cy="5361459"/>
              </a:xfrm>
              <a:blipFill rotWithShape="1">
                <a:blip r:embed="rId2"/>
                <a:stretch>
                  <a:fillRect l="-1852" t="-15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490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Урок моделирования имеет следующую структуру:</a:t>
            </a:r>
          </a:p>
          <a:p>
            <a:pPr lvl="0"/>
            <a:r>
              <a:rPr lang="ru-RU" dirty="0"/>
              <a:t>Преобразование условия задачи.</a:t>
            </a:r>
          </a:p>
          <a:p>
            <a:pPr lvl="0"/>
            <a:r>
              <a:rPr lang="ru-RU" dirty="0"/>
              <a:t>Собственно моделирование.</a:t>
            </a:r>
          </a:p>
          <a:p>
            <a:pPr lvl="0"/>
            <a:r>
              <a:rPr lang="ru-RU" dirty="0"/>
              <a:t>Преобразование модели.</a:t>
            </a:r>
          </a:p>
          <a:p>
            <a:pPr lvl="0"/>
            <a:r>
              <a:rPr lang="ru-RU" dirty="0"/>
              <a:t>Рефлексия.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Урок моделирования и преобразования </a:t>
            </a:r>
            <a:r>
              <a:rPr lang="ru-RU" b="1" dirty="0" smtClean="0"/>
              <a:t>модели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499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2276872"/>
            <a:ext cx="7596832" cy="384929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Уроки данного типа можно условно разделить на две группы:</a:t>
            </a:r>
          </a:p>
          <a:p>
            <a:r>
              <a:rPr lang="ru-RU" dirty="0"/>
              <a:t>– уроки решения частных задач на конкретизацию общего способа действия, которые имеют структуру урока решения учебной задачи;</a:t>
            </a:r>
          </a:p>
          <a:p>
            <a:r>
              <a:rPr lang="ru-RU" dirty="0"/>
              <a:t>– уроки решения конкретно-практических задач, целью которых является формирование навыка, отработка способа действия.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Урок решения частных </a:t>
            </a:r>
            <a:r>
              <a:rPr lang="ru-RU" b="1" dirty="0" smtClean="0"/>
              <a:t>задач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98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844824"/>
            <a:ext cx="7812856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Основная цель урока контроля и оценки для учителя: через контрольно-оценочные действия детей проверить и оценить их уровень овладения известным способом действия и понимания границ его применения.</a:t>
            </a:r>
          </a:p>
          <a:p>
            <a:pPr marL="0" indent="0">
              <a:buNone/>
            </a:pPr>
            <a:r>
              <a:rPr lang="ru-RU" dirty="0" smtClean="0"/>
              <a:t>Основные </a:t>
            </a:r>
            <a:r>
              <a:rPr lang="ru-RU" dirty="0"/>
              <a:t>компоненты в структуре урока контроля и оценки:</a:t>
            </a:r>
          </a:p>
          <a:p>
            <a:pPr lvl="0"/>
            <a:r>
              <a:rPr lang="ru-RU" dirty="0"/>
              <a:t>Создание учебной ситуации.</a:t>
            </a:r>
          </a:p>
          <a:p>
            <a:pPr lvl="0"/>
            <a:r>
              <a:rPr lang="ru-RU" dirty="0"/>
              <a:t>Контроль и оценка использования способа действия.</a:t>
            </a:r>
          </a:p>
          <a:p>
            <a:pPr lvl="0"/>
            <a:r>
              <a:rPr lang="ru-RU" dirty="0"/>
              <a:t>Рефлексия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252728"/>
          </a:xfrm>
        </p:spPr>
        <p:txBody>
          <a:bodyPr>
            <a:normAutofit/>
          </a:bodyPr>
          <a:lstStyle/>
          <a:p>
            <a:r>
              <a:rPr lang="ru-RU" b="1" dirty="0"/>
              <a:t>Урок контроля и </a:t>
            </a:r>
            <a:r>
              <a:rPr lang="ru-RU" b="1" dirty="0" smtClean="0"/>
              <a:t>оценки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00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1052736"/>
                <a:ext cx="8147248" cy="5073427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№ 2. Раскройте скобки:</a:t>
                </a:r>
              </a:p>
              <a:p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а)−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𝑎</m:t>
                        </m:r>
                        <m:r>
                          <a:rPr lang="ru-RU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𝑏</m:t>
                        </m:r>
                        <m:r>
                          <a:rPr lang="ru-RU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𝑐</m:t>
                        </m:r>
                      </m:e>
                    </m:d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б) 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ru-RU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ru-RU" i="1">
                        <a:latin typeface="Cambria Math"/>
                      </a:rPr>
                      <m:t>−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в) 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𝑐</m:t>
                        </m:r>
                        <m:r>
                          <a:rPr lang="ru-RU" i="1">
                            <a:latin typeface="Cambria Math"/>
                          </a:rPr>
                          <m:t>+5,4</m:t>
                        </m:r>
                      </m:e>
                    </m:d>
                    <m:r>
                      <a:rPr lang="ru-RU" i="1"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ru-RU" i="1">
                            <a:latin typeface="Cambria Math"/>
                          </a:rPr>
                          <m:t>4,9+</m:t>
                        </m:r>
                        <m:r>
                          <a:rPr lang="en-US" i="1">
                            <a:latin typeface="Cambria Math"/>
                          </a:rPr>
                          <m:t>𝑐</m:t>
                        </m:r>
                      </m:e>
                    </m:d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г) 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latin typeface="Cambria Math"/>
                          </a:rPr>
                          <m:t>𝑏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𝑏</m:t>
                        </m:r>
                      </m:e>
                    </m:d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д) 2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𝑏</m:t>
                        </m:r>
                        <m:r>
                          <a:rPr lang="en-US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𝑐</m:t>
                        </m:r>
                      </m:e>
                    </m:d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е) −4</m:t>
                    </m:r>
                    <m:d>
                      <m:dPr>
                        <m:ctrlPr>
                          <a:rPr lang="ru-RU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:pPr marL="0" indent="0">
                  <a:buNone/>
                </a:pP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052736"/>
                <a:ext cx="8147248" cy="5073427"/>
              </a:xfrm>
              <a:blipFill rotWithShape="1">
                <a:blip r:embed="rId2"/>
                <a:stretch>
                  <a:fillRect t="-16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222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4704"/>
                <a:ext cx="8229600" cy="536145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 </a:t>
                </a:r>
              </a:p>
              <a:p>
                <a:pPr marL="0" indent="0">
                  <a:buNone/>
                </a:pP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№ 3. Найдите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значение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выражения: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а) 9∙13+9∙7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 </m:t>
                    </m:r>
                    <m:r>
                      <a:rPr lang="ru-RU" i="1">
                        <a:latin typeface="Cambria Math"/>
                      </a:rPr>
                      <m:t>б) 27∙19−17∙19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в) 8∙11−16∙11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4704"/>
                <a:ext cx="8229600" cy="5361459"/>
              </a:xfrm>
              <a:blipFill rotWithShape="1">
                <a:blip r:embed="rId2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29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3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1916832"/>
                <a:ext cx="7480341" cy="424847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/>
                        <m:t>−5</m:t>
                      </m:r>
                      <m:r>
                        <a:rPr lang="ru-RU" sz="3600" i="1" smtClean="0"/>
                        <m:t>𝑎</m:t>
                      </m:r>
                      <m:r>
                        <a:rPr lang="ru-RU" sz="3600" b="0" i="1" smtClean="0">
                          <a:latin typeface="Cambria Math"/>
                        </a:rPr>
                        <m:t>                                        </m:t>
                      </m:r>
                      <m:r>
                        <a:rPr lang="ru-RU" sz="3600" i="1"/>
                        <m:t> 9</m:t>
                      </m:r>
                      <m:r>
                        <a:rPr lang="ru-RU" sz="3600" i="1"/>
                        <m:t>𝑎</m:t>
                      </m:r>
                    </m:oMath>
                  </m:oMathPara>
                </a14:m>
                <a:endParaRPr lang="ru-RU" sz="3600" i="1" dirty="0" smtClean="0"/>
              </a:p>
              <a:p>
                <a:pPr marL="0" indent="0">
                  <a:buNone/>
                </a:pPr>
                <a:r>
                  <a:rPr lang="ru-RU" sz="3600" dirty="0" smtClean="0"/>
                  <a:t>     </a:t>
                </a:r>
                <a14:m>
                  <m:oMath xmlns:m="http://schemas.openxmlformats.org/officeDocument/2006/math">
                    <m:r>
                      <a:rPr lang="ru-RU" sz="3600" i="1"/>
                      <m:t>8</m:t>
                    </m:r>
                    <m:r>
                      <a:rPr lang="ru-RU" sz="3600" i="1"/>
                      <m:t>𝑐</m:t>
                    </m:r>
                  </m:oMath>
                </a14:m>
                <a:r>
                  <a:rPr lang="ru-RU" sz="3600" i="1" dirty="0" smtClean="0"/>
                  <a:t>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latin typeface="Cambria Math"/>
                      </a:rPr>
                      <m:t>                             </m:t>
                    </m:r>
                    <m:r>
                      <a:rPr lang="ru-RU" sz="3600" i="1"/>
                      <m:t>7</m:t>
                    </m:r>
                    <m:r>
                      <a:rPr lang="ru-RU" sz="3600" i="1"/>
                      <m:t>𝑐</m:t>
                    </m:r>
                  </m:oMath>
                </a14:m>
                <a:endParaRPr lang="ru-RU" sz="3600" i="1" dirty="0" smtClean="0"/>
              </a:p>
              <a:p>
                <a:pPr marL="0" indent="0">
                  <a:buNone/>
                </a:pPr>
                <a:r>
                  <a:rPr lang="ru-RU" sz="3600" dirty="0" smtClean="0"/>
                  <a:t>                  </a:t>
                </a:r>
                <a14:m>
                  <m:oMath xmlns:m="http://schemas.openxmlformats.org/officeDocument/2006/math">
                    <m:r>
                      <a:rPr lang="ru-RU" sz="3600" i="1"/>
                      <m:t>−5</m:t>
                    </m:r>
                    <m:r>
                      <a:rPr lang="ru-RU" sz="3600" b="0" i="1" smtClean="0">
                        <a:latin typeface="Cambria Math"/>
                      </a:rPr>
                      <m:t>с</m:t>
                    </m:r>
                  </m:oMath>
                </a14:m>
                <a:r>
                  <a:rPr lang="ru-RU" sz="3600" b="0" i="1" dirty="0" smtClean="0">
                    <a:latin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latin typeface="Cambria Math"/>
                      </a:rPr>
                      <m:t>                              </m:t>
                    </m:r>
                    <m:r>
                      <a:rPr lang="ru-RU" sz="3600" i="1"/>
                      <m:t>4</m:t>
                    </m:r>
                    <m:r>
                      <a:rPr lang="ru-RU" sz="3600" i="1"/>
                      <m:t>𝑎𝑐</m:t>
                    </m:r>
                  </m:oMath>
                </a14:m>
                <a:endParaRPr lang="ru-RU" sz="3600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/>
                        <m:t>7</m:t>
                      </m:r>
                      <m:r>
                        <a:rPr lang="ru-RU" sz="3600" i="1"/>
                        <m:t>𝑎</m:t>
                      </m:r>
                    </m:oMath>
                  </m:oMathPara>
                </a14:m>
                <a:endParaRPr lang="ru-RU" sz="3600" i="1" dirty="0" smtClean="0"/>
              </a:p>
              <a:p>
                <a:pPr marL="0" indent="0">
                  <a:buNone/>
                </a:pPr>
                <a:r>
                  <a:rPr lang="ru-RU" sz="3600" i="1" dirty="0"/>
                  <a:t> </a:t>
                </a:r>
                <a:r>
                  <a:rPr lang="ru-RU" sz="3600" i="1" dirty="0" smtClean="0"/>
                  <a:t>               </a:t>
                </a:r>
                <a14:m>
                  <m:oMath xmlns:m="http://schemas.openxmlformats.org/officeDocument/2006/math">
                    <m:r>
                      <a:rPr lang="ru-RU" sz="3600" i="1"/>
                      <m:t>9</m:t>
                    </m:r>
                    <m:r>
                      <a:rPr lang="ru-RU" sz="3600" i="1"/>
                      <m:t>𝑘</m:t>
                    </m:r>
                    <m:r>
                      <a:rPr lang="ru-RU" sz="3600" b="0" i="1" smtClean="0">
                        <a:latin typeface="Cambria Math"/>
                      </a:rPr>
                      <m:t>                        </m:t>
                    </m:r>
                  </m:oMath>
                </a14:m>
                <a:endParaRPr lang="ru-RU" sz="3600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ru-RU" sz="3600" b="0" smtClean="0"/>
                  <a:t>                                            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latin typeface="Cambria Math"/>
                      </a:rPr>
                      <m:t>        </m:t>
                    </m:r>
                    <m:r>
                      <a:rPr lang="ru-RU" sz="3600" i="1"/>
                      <m:t>−13</m:t>
                    </m:r>
                    <m:r>
                      <a:rPr lang="ru-RU" sz="3600" i="1"/>
                      <m:t>𝑏</m:t>
                    </m:r>
                    <m:r>
                      <a:rPr lang="ru-RU" sz="3600" b="0" i="1" smtClean="0">
                        <a:latin typeface="Cambria Math"/>
                      </a:rPr>
                      <m:t>        </m:t>
                    </m:r>
                  </m:oMath>
                </a14:m>
                <a:endParaRPr lang="ru-RU" sz="3600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ru-RU" sz="3600" b="0" dirty="0" smtClean="0"/>
                  <a:t> 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latin typeface="Cambria Math"/>
                      </a:rPr>
                      <m:t>                         </m:t>
                    </m:r>
                    <m:r>
                      <a:rPr lang="ru-RU" sz="3600" i="1"/>
                      <m:t>25</m:t>
                    </m:r>
                  </m:oMath>
                </a14:m>
                <a:endParaRPr lang="ru-RU" sz="3600" dirty="0"/>
              </a:p>
            </p:txBody>
          </p:sp>
        </mc:Choice>
        <mc:Fallback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1916832"/>
                <a:ext cx="7480341" cy="4248472"/>
              </a:xfrm>
              <a:blipFill rotWithShape="1">
                <a:blip r:embed="rId2"/>
                <a:stretch>
                  <a:fillRect b="-17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848872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№ 4. Разбейте на группы по какому-нибудь признаку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6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1761059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В словаре Даля: подобный - похожий на что, схожий с чем, близкий, подходящий, одного вида, образа, свойств или качеств.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урока: «Подобные слагаемые»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9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698804"/>
              </p:ext>
            </p:extLst>
          </p:nvPr>
        </p:nvGraphicFramePr>
        <p:xfrm>
          <a:off x="467545" y="764704"/>
          <a:ext cx="8064895" cy="54005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813436"/>
                <a:gridCol w="2691750"/>
                <a:gridCol w="2559709"/>
              </a:tblGrid>
              <a:tr h="7996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«З»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Знаем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«Х»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Хотим узнать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«У»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Узнали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0094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82563" algn="l"/>
                        </a:tabLst>
                      </a:pPr>
                      <a:r>
                        <a:rPr lang="ru-RU" sz="1600" dirty="0">
                          <a:effectLst/>
                        </a:rPr>
                        <a:t>- действия с положительными и отрицательными числами;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82563" algn="l"/>
                        </a:tabLst>
                      </a:pPr>
                      <a:r>
                        <a:rPr lang="ru-RU" sz="1600" dirty="0">
                          <a:effectLst/>
                        </a:rPr>
                        <a:t>- раскрытие скобок;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82563" algn="l"/>
                        </a:tabLst>
                      </a:pPr>
                      <a:r>
                        <a:rPr lang="ru-RU" sz="1600" dirty="0">
                          <a:effectLst/>
                        </a:rPr>
                        <a:t>- определение числового коэффициента в выражении;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82563" algn="l"/>
                        </a:tabLst>
                      </a:pPr>
                      <a:r>
                        <a:rPr lang="ru-RU" sz="1600" dirty="0">
                          <a:effectLst/>
                        </a:rPr>
                        <a:t>- распределительное свойство умножения относительно сложения и вычитания.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6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916832"/>
                <a:ext cx="8229600" cy="4525963"/>
              </a:xfrm>
            </p:spPr>
            <p:txBody>
              <a:bodyPr/>
              <a:lstStyle/>
              <a:p>
                <a:r>
                  <a:rPr lang="ru-RU" dirty="0" smtClean="0"/>
                  <a:t>    а</a:t>
                </a:r>
                <a:r>
                  <a:rPr lang="ru-RU" dirty="0"/>
                  <a:t>)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2</m:t>
                    </m:r>
                    <m:r>
                      <a:rPr lang="ru-RU" i="1">
                        <a:latin typeface="Cambria Math"/>
                      </a:rPr>
                      <m:t>𝑎</m:t>
                    </m:r>
                    <m:r>
                      <a:rPr lang="ru-RU" i="1">
                        <a:latin typeface="Cambria Math"/>
                      </a:rPr>
                      <m:t>+3</m:t>
                    </m:r>
                    <m:r>
                      <a:rPr lang="ru-RU" i="1">
                        <a:latin typeface="Cambria Math"/>
                      </a:rPr>
                      <m:t>𝑏</m:t>
                    </m:r>
                    <m:r>
                      <a:rPr lang="ru-RU" i="1">
                        <a:latin typeface="Cambria Math"/>
                      </a:rPr>
                      <m:t>+5</m:t>
                    </m:r>
                    <m:r>
                      <a:rPr lang="ru-RU" i="1">
                        <a:latin typeface="Cambria Math"/>
                      </a:rPr>
                      <m:t>𝑎</m:t>
                    </m:r>
                    <m:r>
                      <a:rPr lang="ru-RU" i="1">
                        <a:latin typeface="Cambria Math"/>
                      </a:rPr>
                      <m:t>−5</m:t>
                    </m:r>
                    <m:r>
                      <a:rPr lang="en-US" b="0" i="1" smtClean="0">
                        <a:latin typeface="Cambria Math"/>
                      </a:rPr>
                      <m:t>𝑏</m:t>
                    </m:r>
                    <m:r>
                      <a:rPr lang="en-US" b="0" i="1" smtClean="0">
                        <a:latin typeface="Cambria Math"/>
                      </a:rPr>
                      <m:t>;</m:t>
                    </m:r>
                  </m:oMath>
                </a14:m>
                <a:endParaRPr lang="ru-RU" dirty="0"/>
              </a:p>
              <a:p>
                <a:r>
                  <a:rPr lang="ru-RU" dirty="0" smtClean="0"/>
                  <a:t>   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б) −3</m:t>
                    </m:r>
                    <m:r>
                      <a:rPr lang="ru-RU" i="1">
                        <a:latin typeface="Cambria Math"/>
                      </a:rPr>
                      <m:t>𝑦</m:t>
                    </m:r>
                    <m:r>
                      <a:rPr lang="ru-RU" i="1">
                        <a:latin typeface="Cambria Math"/>
                      </a:rPr>
                      <m:t>+2</m:t>
                    </m:r>
                    <m:r>
                      <a:rPr lang="ru-RU" i="1">
                        <a:latin typeface="Cambria Math"/>
                      </a:rPr>
                      <m:t>𝑥</m:t>
                    </m:r>
                    <m:r>
                      <a:rPr lang="ru-RU" i="1">
                        <a:latin typeface="Cambria Math"/>
                      </a:rPr>
                      <m:t>+6</m:t>
                    </m:r>
                    <m:r>
                      <a:rPr lang="en-US" b="0" i="1" smtClean="0">
                        <a:latin typeface="Cambria Math"/>
                      </a:rPr>
                      <m:t>𝑦</m:t>
                    </m:r>
                    <m:r>
                      <a:rPr lang="en-US" b="0" i="1" smtClean="0">
                        <a:latin typeface="Cambria Math"/>
                      </a:rPr>
                      <m:t>−3</m:t>
                    </m:r>
                    <m:r>
                      <a:rPr lang="ru-RU" i="1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+7</m:t>
                    </m:r>
                    <m:r>
                      <a:rPr lang="ru-RU" i="1">
                        <a:latin typeface="Cambria Math"/>
                      </a:rPr>
                      <m:t>;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    </m:t>
                    </m:r>
                    <m:r>
                      <a:rPr lang="ru-RU" i="1">
                        <a:latin typeface="Cambria Math"/>
                      </a:rPr>
                      <m:t>в) </m:t>
                    </m:r>
                    <m:r>
                      <a:rPr lang="ru-RU" i="1">
                        <a:latin typeface="Cambria Math"/>
                      </a:rPr>
                      <m:t>𝑚</m:t>
                    </m:r>
                    <m:r>
                      <a:rPr lang="ru-RU" i="1">
                        <a:latin typeface="Cambria Math"/>
                      </a:rPr>
                      <m:t>+2</m:t>
                    </m:r>
                    <m:r>
                      <a:rPr lang="ru-RU" i="1">
                        <a:latin typeface="Cambria Math"/>
                      </a:rPr>
                      <m:t>𝑚</m:t>
                    </m:r>
                    <m:r>
                      <a:rPr lang="ru-RU" i="1">
                        <a:latin typeface="Cambria Math"/>
                      </a:rPr>
                      <m:t>+6</m:t>
                    </m:r>
                    <m:r>
                      <a:rPr lang="ru-RU" i="1">
                        <a:latin typeface="Cambria Math"/>
                      </a:rPr>
                      <m:t>𝑚</m:t>
                    </m:r>
                    <m:r>
                      <a:rPr lang="ru-RU" i="1">
                        <a:latin typeface="Cambria Math"/>
                      </a:rPr>
                      <m:t>−3</m:t>
                    </m:r>
                    <m:r>
                      <a:rPr lang="ru-RU" i="1">
                        <a:latin typeface="Cambria Math"/>
                      </a:rPr>
                      <m:t>𝑛</m:t>
                    </m:r>
                    <m:r>
                      <a:rPr lang="en-US" b="0" i="1" smtClean="0">
                        <a:latin typeface="Cambria Math"/>
                      </a:rPr>
                      <m:t> −5</m:t>
                    </m:r>
                    <m:r>
                      <a:rPr lang="en-US" b="0" i="1" smtClean="0">
                        <a:latin typeface="Cambria Math"/>
                      </a:rPr>
                      <m:t>𝑛</m:t>
                    </m:r>
                    <m:r>
                      <a:rPr lang="ru-RU" i="1">
                        <a:latin typeface="Cambria Math"/>
                      </a:rPr>
                      <m:t>;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    </m:t>
                    </m:r>
                    <m:r>
                      <a:rPr lang="ru-RU" i="1">
                        <a:latin typeface="Cambria Math"/>
                      </a:rPr>
                      <m:t>г) −11+2</m:t>
                    </m:r>
                    <m:r>
                      <a:rPr lang="ru-RU" i="1">
                        <a:latin typeface="Cambria Math"/>
                      </a:rPr>
                      <m:t>𝑝</m:t>
                    </m:r>
                    <m:r>
                      <a:rPr lang="ru-RU" i="1">
                        <a:latin typeface="Cambria Math"/>
                      </a:rPr>
                      <m:t>−3</m:t>
                    </m:r>
                    <m:r>
                      <a:rPr lang="ru-RU" i="1">
                        <a:latin typeface="Cambria Math"/>
                      </a:rPr>
                      <m:t>𝑝𝑥</m:t>
                    </m:r>
                    <m:r>
                      <a:rPr lang="ru-RU" i="1">
                        <a:latin typeface="Cambria Math"/>
                      </a:rPr>
                      <m:t>+20</m:t>
                    </m:r>
                    <m:r>
                      <a:rPr lang="ru-RU" i="1">
                        <a:latin typeface="Cambria Math"/>
                      </a:rPr>
                      <m:t>𝑝</m:t>
                    </m:r>
                    <m:r>
                      <a:rPr lang="en-US" b="0" i="1" smtClean="0">
                        <a:latin typeface="Cambria Math"/>
                      </a:rPr>
                      <m:t>−9</m:t>
                    </m:r>
                    <m:r>
                      <a:rPr lang="en-US" b="0" i="1" smtClean="0">
                        <a:latin typeface="Cambria Math"/>
                      </a:rPr>
                      <m:t>𝑥𝑝</m:t>
                    </m:r>
                    <m:r>
                      <a:rPr lang="ru-RU" i="1">
                        <a:latin typeface="Cambria Math"/>
                      </a:rPr>
                      <m:t>;</m:t>
                    </m:r>
                  </m:oMath>
                </a14:m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916832"/>
                <a:ext cx="8229600" cy="4525963"/>
              </a:xfrm>
              <a:blipFill rotWithShape="1">
                <a:blip r:embed="rId2"/>
                <a:stretch>
                  <a:fillRect l="-1704" t="-1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№ 5. Найдите подобные слагаемые в выражениях: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9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№ 6. </a:t>
                </a:r>
                <a:endParaRPr lang="ru-RU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2</m:t>
                      </m:r>
                      <m:r>
                        <a:rPr lang="ru-RU" i="1">
                          <a:latin typeface="Cambria Math"/>
                        </a:rPr>
                        <m:t>𝑎</m:t>
                      </m:r>
                      <m:r>
                        <a:rPr lang="ru-RU" i="1">
                          <a:latin typeface="Cambria Math"/>
                        </a:rPr>
                        <m:t>+3−6</m:t>
                      </m:r>
                      <m:r>
                        <a:rPr lang="ru-RU" i="1">
                          <a:latin typeface="Cambria Math"/>
                        </a:rPr>
                        <m:t>𝑎</m:t>
                      </m:r>
                      <m:r>
                        <a:rPr lang="ru-RU" i="1">
                          <a:latin typeface="Cambria Math"/>
                        </a:rPr>
                        <m:t>+</m:t>
                      </m:r>
                      <m:r>
                        <a:rPr lang="ru-RU" i="1">
                          <a:latin typeface="Cambria Math"/>
                        </a:rPr>
                        <m:t>𝑎</m:t>
                      </m:r>
                      <m:r>
                        <a:rPr lang="ru-RU" i="1">
                          <a:latin typeface="Cambria Math"/>
                        </a:rPr>
                        <m:t>−5</m:t>
                      </m:r>
                      <m:r>
                        <a:rPr lang="ru-RU" i="1">
                          <a:latin typeface="Cambria Math"/>
                        </a:rPr>
                        <m:t>𝑏</m:t>
                      </m:r>
                      <m:r>
                        <a:rPr lang="ru-RU" i="1">
                          <a:latin typeface="Cambria Math"/>
                        </a:rPr>
                        <m:t>−4</m:t>
                      </m:r>
                      <m:r>
                        <a:rPr lang="en-US" b="0" i="1" smtClean="0">
                          <a:latin typeface="Cambria Math"/>
                        </a:rPr>
                        <m:t>𝑏</m:t>
                      </m:r>
                      <m:r>
                        <a:rPr lang="en-US" b="0" i="1" smtClean="0">
                          <a:latin typeface="Cambria Math"/>
                        </a:rPr>
                        <m:t>+17</m:t>
                      </m:r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8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029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795</TotalTime>
  <Words>996</Words>
  <Application>Microsoft Office PowerPoint</Application>
  <PresentationFormat>Экран (4:3)</PresentationFormat>
  <Paragraphs>128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Скажи мне – и я забуду. Покажи мне, и я запомню. Вовлеки меня, и я научусь. </vt:lpstr>
      <vt:lpstr>Презентация PowerPoint</vt:lpstr>
      <vt:lpstr>Презентация PowerPoint</vt:lpstr>
      <vt:lpstr>Презентация PowerPoint</vt:lpstr>
      <vt:lpstr>№ 4. Разбейте на группы по какому-нибудь признаку:</vt:lpstr>
      <vt:lpstr>Тема урока: «Подобные слагаемые»</vt:lpstr>
      <vt:lpstr>Презентация PowerPoint</vt:lpstr>
      <vt:lpstr> № 5. Найдите подобные слагаемые в выражениях: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Используя найденные ответы, заполните буквами прямоугольники на рисунке:</vt:lpstr>
      <vt:lpstr>Презентация PowerPoint</vt:lpstr>
      <vt:lpstr>Презентация PowerPoint</vt:lpstr>
      <vt:lpstr>Домашнее задание: </vt:lpstr>
      <vt:lpstr>Типология уроков (по ФГОС)</vt:lpstr>
      <vt:lpstr>Урок постановки учебной задачи</vt:lpstr>
      <vt:lpstr>Урок решения учебной задачи</vt:lpstr>
      <vt:lpstr>Урок моделирования и преобразования модели</vt:lpstr>
      <vt:lpstr>Урок решения частных задач</vt:lpstr>
      <vt:lpstr>Урок контроля и оценки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Скажи мне – и я забуду.</dc:title>
  <dc:creator>Данил</dc:creator>
  <cp:lastModifiedBy>Данил</cp:lastModifiedBy>
  <cp:revision>32</cp:revision>
  <dcterms:created xsi:type="dcterms:W3CDTF">2014-11-15T17:13:37Z</dcterms:created>
  <dcterms:modified xsi:type="dcterms:W3CDTF">2015-05-07T01:34:01Z</dcterms:modified>
</cp:coreProperties>
</file>