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76" d="100"/>
          <a:sy n="76" d="100"/>
        </p:scale>
        <p:origin x="72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3220DD6-9393-451B-843C-0CC5BB58E356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6396CB13-BE01-470E-93F3-168A328AB502}" type="pres">
      <dgm:prSet presAssocID="{93220DD6-9393-451B-843C-0CC5BB58E356}" presName="diagram" presStyleCnt="0">
        <dgm:presLayoutVars>
          <dgm:dir/>
          <dgm:resizeHandles val="exact"/>
        </dgm:presLayoutVars>
      </dgm:prSet>
      <dgm:spPr/>
    </dgm:pt>
  </dgm:ptLst>
  <dgm:cxnLst>
    <dgm:cxn modelId="{6464C11E-72E7-4F58-A63B-181EA6128A87}" type="presOf" srcId="{93220DD6-9393-451B-843C-0CC5BB58E356}" destId="{6396CB13-BE01-470E-93F3-168A328AB502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A93CDB-CCBE-4F56-843E-A5DD8F2607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F5708D1-DBF5-422B-B607-B59BAB86F0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02484F6-CF49-470E-A7CD-4F5B971C2C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6DA7E-BB67-4F0A-98FB-32586A75EA04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6B3714F-A832-44BA-8AEA-8EC39D8A7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57B1F18-D447-499A-A8BA-BA154B2A8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0D6E7-CB3B-4FE4-8650-738769F11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3432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F7DBCDA-5A24-46F8-926C-01DB62C5CF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240B5FB-0413-4A68-93EE-7AFDD759B9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00E034C-ED7E-4495-87DA-7F039D6B4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6DA7E-BB67-4F0A-98FB-32586A75EA04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E731C63-625E-4D46-9426-E3D5D13AD2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C441875-493F-4767-BCFB-A8DD259A3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0D6E7-CB3B-4FE4-8650-738769F11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2480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CC301DB6-4F92-43B0-8C9C-4E3C63E4B82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05C12A8-F797-479E-8DB8-2CC759C817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FA85104-DE42-4047-868B-366832BC8C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6DA7E-BB67-4F0A-98FB-32586A75EA04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02849DF-E0CF-4F6C-B632-C33FC3B9F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CE63DAD-E879-40C1-894F-F2974D08A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0D6E7-CB3B-4FE4-8650-738769F11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8007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07D684-49ED-4045-AA8C-AED08F05C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9203C2A-166F-4D1E-97A8-BA3B1E59C6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F24D923-2752-4C93-8905-1276235490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6DA7E-BB67-4F0A-98FB-32586A75EA04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202357B-1A87-4DFF-89D4-6FD1B808B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39362A1-7C13-4416-BE88-E76028C8C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0D6E7-CB3B-4FE4-8650-738769F11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4570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9EAE06-E0DE-4E64-BC7F-9412DE4B1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23985D5-3D3B-46D0-BFE0-58E03104A0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CBC5AE9-96E0-4C05-B592-4E1037D66C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6DA7E-BB67-4F0A-98FB-32586A75EA04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DA34DE1-C5EF-40C0-8603-5413E73C6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535E542-B6B0-4EEB-848C-A9FF9A50A6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0D6E7-CB3B-4FE4-8650-738769F11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1395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F221AB-7438-44E9-A1F0-7054AFCE7E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DDB098E-E1C2-4345-AC4D-7675C90D2F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6C55D88-95E2-40B0-94A6-C7DA6CB8CA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C05E598-19BC-4D56-B41C-E38EEF7C36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6DA7E-BB67-4F0A-98FB-32586A75EA04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598E5FA-82BF-40B7-9190-1035AF8DC1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F91C1A0-ABE2-4501-8CB0-4427B4B665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0D6E7-CB3B-4FE4-8650-738769F11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782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29732B-75FB-4582-B261-0C9DBA0A05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6F0B307-C753-4B1C-9CC0-D784653F7D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DCEC0BC-72D5-4C5B-BE9D-20E075EC40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E5974AF-5A7A-477F-885C-4F1061FD39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18B2031-C54C-4F26-80CA-5F0AFC2AAE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5D172BD-E435-4EE0-8C21-AFD857340F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6DA7E-BB67-4F0A-98FB-32586A75EA04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3CC4826C-C9BF-4C8A-B9A1-63D4E24A2C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F83AF613-811B-479C-B80D-7E8BBC9DD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0D6E7-CB3B-4FE4-8650-738769F11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1485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D2E7E0-7976-4E5C-8850-A070D89AFE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E731E396-FAB8-4EBA-84BF-B9F793FF6E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6DA7E-BB67-4F0A-98FB-32586A75EA04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90CA2F5D-64D3-44D0-83EE-F05984D66E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04D87AE-8FE9-4AA2-9D88-5186EA69B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0D6E7-CB3B-4FE4-8650-738769F11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15741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A2AE8A1C-5E78-4B70-87D1-580D8D9380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6DA7E-BB67-4F0A-98FB-32586A75EA04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720BD336-15A4-4728-AB02-3E3F47107C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E58ED9C-E544-402C-A790-FFF0EDE74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0D6E7-CB3B-4FE4-8650-738769F11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3718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58204A-7CED-4357-A5C8-90DCB69911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F528483-C23D-4D59-820B-4933FB29E5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21BF0CD-84D9-4CF7-8E00-FDFA229004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7BA2889-361A-40CA-9AAE-085FC989A0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6DA7E-BB67-4F0A-98FB-32586A75EA04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F0154AA-3DDF-4E3C-A1AE-BF992D721C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714D8D6-1B40-4F74-9111-2FDF0DAF3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0D6E7-CB3B-4FE4-8650-738769F11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9654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198DCE-ADD5-4929-9163-86BA3CC9B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E766BAC-F1D6-4ADA-8585-DD128C079F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75BFA0C-D1A1-4BA8-88BF-086AFF6D61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7B2B5A1-E1D9-4272-8D7B-F1F9642004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6DA7E-BB67-4F0A-98FB-32586A75EA04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AAADD4D-8BCE-4428-9DFE-2FD3F07AEE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BDBE7B8-68E4-40E9-A3F4-0E80FC0DC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0D6E7-CB3B-4FE4-8650-738769F11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938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7AE881-F1D7-4959-B4C6-1AF53C44A3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82E9045-846B-4BC0-BF84-0E924033FE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3EEB69F-0A08-42D5-8C44-317E992967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26DA7E-BB67-4F0A-98FB-32586A75EA04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EB4F58F-D95A-468C-843C-4C7E7D52B0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6FC8558-C155-4006-816A-510793D38E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F0D6E7-CB3B-4FE4-8650-738769F11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6581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id="{AC29959F-D4B4-4E53-8690-3CDCD103B129}"/>
              </a:ext>
            </a:extLst>
          </p:cNvPr>
          <p:cNvGraphicFramePr/>
          <p:nvPr/>
        </p:nvGraphicFramePr>
        <p:xfrm>
          <a:off x="596348" y="-145773"/>
          <a:ext cx="11251095" cy="6798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Таблица 5">
            <a:extLst>
              <a:ext uri="{FF2B5EF4-FFF2-40B4-BE49-F238E27FC236}">
                <a16:creationId xmlns:a16="http://schemas.microsoft.com/office/drawing/2014/main" id="{15960BCD-4321-48C8-8D87-BAD2E1386715}"/>
              </a:ext>
            </a:extLst>
          </p:cNvPr>
          <p:cNvGraphicFramePr>
            <a:graphicFrameLocks noGrp="1"/>
          </p:cNvGraphicFramePr>
          <p:nvPr/>
        </p:nvGraphicFramePr>
        <p:xfrm>
          <a:off x="97654" y="205410"/>
          <a:ext cx="11984854" cy="643672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146377">
                  <a:extLst>
                    <a:ext uri="{9D8B030D-6E8A-4147-A177-3AD203B41FA5}">
                      <a16:colId xmlns:a16="http://schemas.microsoft.com/office/drawing/2014/main" val="3269379420"/>
                    </a:ext>
                  </a:extLst>
                </a:gridCol>
                <a:gridCol w="1745620">
                  <a:extLst>
                    <a:ext uri="{9D8B030D-6E8A-4147-A177-3AD203B41FA5}">
                      <a16:colId xmlns:a16="http://schemas.microsoft.com/office/drawing/2014/main" val="2654001619"/>
                    </a:ext>
                  </a:extLst>
                </a:gridCol>
                <a:gridCol w="1967079">
                  <a:extLst>
                    <a:ext uri="{9D8B030D-6E8A-4147-A177-3AD203B41FA5}">
                      <a16:colId xmlns:a16="http://schemas.microsoft.com/office/drawing/2014/main" val="651593629"/>
                    </a:ext>
                  </a:extLst>
                </a:gridCol>
                <a:gridCol w="5132644">
                  <a:extLst>
                    <a:ext uri="{9D8B030D-6E8A-4147-A177-3AD203B41FA5}">
                      <a16:colId xmlns:a16="http://schemas.microsoft.com/office/drawing/2014/main" val="3643093175"/>
                    </a:ext>
                  </a:extLst>
                </a:gridCol>
                <a:gridCol w="1993134">
                  <a:extLst>
                    <a:ext uri="{9D8B030D-6E8A-4147-A177-3AD203B41FA5}">
                      <a16:colId xmlns:a16="http://schemas.microsoft.com/office/drawing/2014/main" val="2313598706"/>
                    </a:ext>
                  </a:extLst>
                </a:gridCol>
              </a:tblGrid>
              <a:tr h="523847">
                <a:tc gridSpan="5"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ЦИКЛОГРАММА проведения Декады молодых специалистов в 2024 году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ЦИКЛОГРАММА проведения Декады молодых специалистов в 2024 году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3452431"/>
                  </a:ext>
                </a:extLst>
              </a:tr>
              <a:tr h="644116"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Сроки проведения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</a:p>
                    <a:p>
                      <a:pPr algn="ctr"/>
                      <a:r>
                        <a:rPr lang="ru-RU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дня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Формы проведения мероприятий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Ответственные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0059202"/>
                  </a:ext>
                </a:extLst>
              </a:tr>
              <a:tr h="760657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Школьный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20-30.09.2024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Наставничество</a:t>
                      </a:r>
                      <a:b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 профессиональное становление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Мероприятия для молодых специа­листов внутри ОУ (семинары-практи­кумы, тренинги, мастер-классы, консульта­ции, круглые столы, занятия,  уроки)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ОУ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96355198"/>
                  </a:ext>
                </a:extLst>
              </a:tr>
              <a:tr h="446961">
                <a:tc rowSpan="7">
                  <a:txBody>
                    <a:bodyPr/>
                    <a:lstStyle/>
                    <a:p>
                      <a:pPr algn="ctr"/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                                                                          Муниципальный 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20.09.2024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Первые шаги к успеху!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Открытие Декады молодых специалистов</a:t>
                      </a:r>
                    </a:p>
                    <a:p>
                      <a:pPr algn="l"/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 АГ, МАУ «ИОЦ», МКУ «</a:t>
                      </a:r>
                      <a:r>
                        <a:rPr kumimoji="0" lang="ru-RU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ЦДиК</a:t>
                      </a:r>
                      <a:r>
                        <a:rPr kumimoji="0" lang="ru-RU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», МКУ «УДОУ»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98659411"/>
                  </a:ext>
                </a:extLst>
              </a:tr>
              <a:tr h="460083">
                <a:tc vMerge="1">
                  <a:txBody>
                    <a:bodyPr/>
                    <a:lstStyle/>
                    <a:p>
                      <a:pPr algn="ctr"/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Муниципальный </a:t>
                      </a:r>
                    </a:p>
                  </a:txBody>
                  <a:tcPr vert="vert270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24.09.2024</a:t>
                      </a:r>
                    </a:p>
                  </a:txBody>
                  <a:tcPr anchor="ctr"/>
                </a:tc>
                <a:tc row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133600" algn="l"/>
                        </a:tabLst>
                        <a:defRPr/>
                      </a:pPr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Воспитание </a:t>
                      </a:r>
                      <a:b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 социализация</a:t>
                      </a:r>
                    </a:p>
                    <a:p>
                      <a:pPr algn="ctr">
                        <a:tabLst>
                          <a:tab pos="2133600" algn="l"/>
                        </a:tabLst>
                      </a:pPr>
                      <a:endParaRPr lang="ru-RU" sz="1200" strike="sng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ru-RU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Семинар-практикум: «Наставничество и медиация как форма регулирования эмоционального климата в классном коллективе», «Молодой специалист в системе воспитательной работы ОУ».</a:t>
                      </a:r>
                      <a:endParaRPr lang="ru-RU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133600" algn="l"/>
                        </a:tabLs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МАУ «ИОЦ»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44815981"/>
                  </a:ext>
                </a:extLst>
              </a:tr>
              <a:tr h="53886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Воспитательное событие: «Организация работы воспитателя по ранней профориентации детей старшего дошкольного возраста».</a:t>
                      </a:r>
                      <a:endParaRPr lang="ru-RU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ru-RU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МКУ «УДОУ»</a:t>
                      </a:r>
                      <a:endParaRPr lang="ru-RU" sz="1200" dirty="0"/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94788543"/>
                  </a:ext>
                </a:extLst>
              </a:tr>
              <a:tr h="460083">
                <a:tc vMerge="1">
                  <a:txBody>
                    <a:bodyPr/>
                    <a:lstStyle/>
                    <a:p>
                      <a:pPr algn="ctr">
                        <a:tabLst>
                          <a:tab pos="2133600" algn="l"/>
                        </a:tabLst>
                      </a:pP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tabLst>
                          <a:tab pos="2133600" algn="l"/>
                        </a:tabLs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25.09.2024 </a:t>
                      </a:r>
                    </a:p>
                    <a:p>
                      <a:pPr algn="ctr">
                        <a:tabLst>
                          <a:tab pos="2133600" algn="l"/>
                        </a:tabLs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(по согласованию)</a:t>
                      </a: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algn="ctr">
                        <a:tabLst>
                          <a:tab pos="2133600" algn="l"/>
                        </a:tabLst>
                      </a:pPr>
                      <a:endParaRPr lang="ru-RU" sz="1200" strike="sng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ru-RU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Семинар-практикум: «Приемы и техники управления дисциплиной. Советы молодым специалистам», «Ключевые инструменты эффективной коммуникации с подростками»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133600" algn="l"/>
                        </a:tabLs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МКУ «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ЦДиК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79351678"/>
                  </a:ext>
                </a:extLst>
              </a:tr>
              <a:tr h="48374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Семинар: «Межведомственное взаимодействие при организации работы службы ранней помощи семьям с детьми, имеющим проблемы в развитии».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МКУ «УДОУ»</a:t>
                      </a:r>
                      <a:endParaRPr kumimoji="0" lang="ru-RU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08072962"/>
                  </a:ext>
                </a:extLst>
              </a:tr>
              <a:tr h="1073527">
                <a:tc vMerge="1">
                  <a:txBody>
                    <a:bodyPr/>
                    <a:lstStyle/>
                    <a:p>
                      <a:pPr algn="ctr">
                        <a:tabLst>
                          <a:tab pos="2133600" algn="l"/>
                        </a:tabLst>
                      </a:pP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2133600" algn="l"/>
                        </a:tabLs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27.09.2024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133600" algn="l"/>
                        </a:tabLst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(по согласованию)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tabLst>
                          <a:tab pos="2133600" algn="l"/>
                        </a:tabLs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2133600" algn="l"/>
                        </a:tabLs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Права </a:t>
                      </a:r>
                      <a:b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 социальная поддержка педагогов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133600" algn="l"/>
                        </a:tabLs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Консультация начальника управ­ления экономического планиро­вания, анализа и прогнозирова­ния ДО АГ, председателя Сургутской городской организации Проф­союза работников народного об­разования и науки РФ.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133600" algn="l"/>
                        </a:tabLs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 АГ, МАУ «ИОЦ», Сургутская городская организация Профсоюза работников народного образования и науки РФ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10603697"/>
                  </a:ext>
                </a:extLst>
              </a:tr>
              <a:tr h="674601">
                <a:tc vMerge="1">
                  <a:txBody>
                    <a:bodyPr/>
                    <a:lstStyle/>
                    <a:p>
                      <a:pPr algn="ctr">
                        <a:tabLst>
                          <a:tab pos="2133600" algn="l"/>
                        </a:tabLst>
                      </a:pP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2133600" algn="l"/>
                        </a:tabLs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30.09.2024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2133600" algn="l"/>
                        </a:tabLs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Просто о сложном:</a:t>
                      </a:r>
                      <a:r>
                        <a:rPr lang="ru-RU" sz="1200" baseline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функционал педагога ОУ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133600" algn="l"/>
                        </a:tabLs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Заседание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межфункциональной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команды молодых специалистов.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133600" algn="l"/>
                        </a:tabLs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МАУ «ИОЦ»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002140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654144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268</Words>
  <Application>Microsoft Office PowerPoint</Application>
  <PresentationFormat>Широкоэкранный</PresentationFormat>
  <Paragraphs>39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Наталья Ширшикова</dc:creator>
  <cp:lastModifiedBy>Наталья Ширшикова</cp:lastModifiedBy>
  <cp:revision>1</cp:revision>
  <dcterms:created xsi:type="dcterms:W3CDTF">2024-09-17T11:20:05Z</dcterms:created>
  <dcterms:modified xsi:type="dcterms:W3CDTF">2024-09-17T11:20:27Z</dcterms:modified>
</cp:coreProperties>
</file>