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12"/>
  </p:notesMasterIdLst>
  <p:sldIdLst>
    <p:sldId id="261" r:id="rId3"/>
    <p:sldId id="263" r:id="rId4"/>
    <p:sldId id="260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0696-EC43-49CB-8027-950A7D2C48F4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13CE-8976-466E-874F-D8F20C375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3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</a:rPr>
              <a:pPr/>
              <a:t>5/23/2013 1:17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r>
              <a:rPr lang="en-US" sz="500">
                <a:solidFill>
                  <a:srgbClr val="000000"/>
                </a:solidFill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r>
              <a:rPr lang="en-US" sz="500">
                <a:solidFill>
                  <a:srgbClr val="000000"/>
                </a:solidFill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</a:rPr>
            </a:br>
            <a:r>
              <a:rPr lang="en-US" sz="500">
                <a:solidFill>
                  <a:srgbClr val="000000"/>
                </a:solidFill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endParaRPr lang="en-US" sz="500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51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68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70746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00848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5076511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47271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947192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02003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54212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39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3381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98081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0772" y="214291"/>
            <a:ext cx="8715405" cy="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</a:t>
            </a:r>
          </a:p>
        </p:txBody>
      </p:sp>
      <p:pic>
        <p:nvPicPr>
          <p:cNvPr id="148484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5" cstate="print"/>
          <a:srcRect r="1505" b="22279"/>
          <a:stretch>
            <a:fillRect/>
          </a:stretch>
        </p:blipFill>
        <p:spPr bwMode="auto">
          <a:xfrm>
            <a:off x="66675" y="1078957"/>
            <a:ext cx="9077325" cy="1354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 baseline="0">
          <a:solidFill>
            <a:srgbClr val="3D3F8F"/>
          </a:solidFill>
          <a:latin typeface="Calibri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fontAlgn="base">
        <a:lnSpc>
          <a:spcPct val="90000"/>
        </a:lnSpc>
        <a:spcBef>
          <a:spcPts val="1200"/>
        </a:spcBef>
        <a:spcAft>
          <a:spcPct val="0"/>
        </a:spcAft>
        <a:buSzPct val="80000"/>
        <a:buFontTx/>
        <a:buBlip>
          <a:blip r:embed="rId6"/>
        </a:buBlip>
        <a:defRPr sz="2400" baseline="0">
          <a:solidFill>
            <a:srgbClr val="333333"/>
          </a:solidFill>
          <a:latin typeface="Calibri" pitchFamily="34" charset="0"/>
          <a:ea typeface="+mn-ea"/>
          <a:cs typeface="+mn-cs"/>
        </a:defRPr>
      </a:lvl1pPr>
      <a:lvl2pPr marL="622300" indent="-258763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400">
          <a:solidFill>
            <a:srgbClr val="333333"/>
          </a:solidFill>
          <a:latin typeface="Calibri" pitchFamily="34" charset="0"/>
        </a:defRPr>
      </a:lvl2pPr>
      <a:lvl3pPr marL="1065213" indent="-357188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400">
          <a:solidFill>
            <a:srgbClr val="666666"/>
          </a:solidFill>
          <a:latin typeface="Calibri" pitchFamily="34" charset="0"/>
        </a:defRPr>
      </a:lvl3pPr>
      <a:lvl4pPr marL="1435100" indent="-3683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Calibri" pitchFamily="34" charset="0"/>
        </a:defRPr>
      </a:lvl4pPr>
      <a:lvl5pPr marL="18176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Calibri" pitchFamily="34" charset="0"/>
        </a:defRPr>
      </a:lvl5pPr>
      <a:lvl6pPr marL="22748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6pPr>
      <a:lvl7pPr marL="27320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7pPr>
      <a:lvl8pPr marL="31892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8pPr>
      <a:lvl9pPr marL="36464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5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00603" cy="1596008"/>
          </a:xfrm>
        </p:spPr>
        <p:txBody>
          <a:bodyPr/>
          <a:lstStyle/>
          <a:p>
            <a:pPr algn="ctr"/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образовательных программ, направленных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спортивноориентированного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стиля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1" y="5661248"/>
            <a:ext cx="4262277" cy="98985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НОШ № 30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Зам. директора по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ВВВР 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Колесник</a:t>
            </a:r>
            <a:endParaRPr lang="ru-RU" sz="28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1260475" y="609600"/>
            <a:ext cx="2298700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6200775" y="609600"/>
            <a:ext cx="2387600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УПРАВЛЯЮЩИЙ СОВЕТ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990600" y="1206500"/>
            <a:ext cx="1993900" cy="1066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 директора по УВР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594475" y="1168400"/>
            <a:ext cx="1905000" cy="1041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 директора по ВВВР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65175" y="2705100"/>
            <a:ext cx="7924800" cy="381000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Служба ППМС сопровождения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1958975" y="3175000"/>
            <a:ext cx="558800" cy="1587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3311525" y="3168650"/>
            <a:ext cx="571500" cy="158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 педагог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4581525" y="3175000"/>
            <a:ext cx="571500" cy="1587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-логопед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5984875" y="3175000"/>
            <a:ext cx="609600" cy="1587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Медицинский работник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7267575" y="3175000"/>
            <a:ext cx="584200" cy="15875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63575" y="4876800"/>
            <a:ext cx="8331200" cy="1282700"/>
          </a:xfrm>
          <a:prstGeom prst="flowChartMerg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8499475" y="5118100"/>
            <a:ext cx="584200" cy="135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Педагог-организатор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7267575" y="5499100"/>
            <a:ext cx="785813" cy="130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5894388" y="5791200"/>
            <a:ext cx="815975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Педагог-организатор (ВД)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5175" y="5118100"/>
            <a:ext cx="495300" cy="1189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730375" y="5499100"/>
            <a:ext cx="787400" cy="130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984500" y="5905500"/>
            <a:ext cx="714375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предметник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auto">
          <a:xfrm rot="16200000">
            <a:off x="987425" y="3892550"/>
            <a:ext cx="1346200" cy="139700"/>
          </a:xfrm>
          <a:prstGeom prst="leftRightArrow">
            <a:avLst>
              <a:gd name="adj1" fmla="val 50000"/>
              <a:gd name="adj2" fmla="val 192727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2813050" y="3289300"/>
            <a:ext cx="127000" cy="1346200"/>
          </a:xfrm>
          <a:prstGeom prst="upDownArrow">
            <a:avLst>
              <a:gd name="adj1" fmla="val 50000"/>
              <a:gd name="adj2" fmla="val 212000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4105275" y="3289300"/>
            <a:ext cx="127000" cy="1346200"/>
          </a:xfrm>
          <a:prstGeom prst="upDownArrow">
            <a:avLst>
              <a:gd name="adj1" fmla="val 50000"/>
              <a:gd name="adj2" fmla="val 212000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6873875" y="3289300"/>
            <a:ext cx="119063" cy="1346200"/>
          </a:xfrm>
          <a:prstGeom prst="upDownArrow">
            <a:avLst>
              <a:gd name="adj1" fmla="val 50000"/>
              <a:gd name="adj2" fmla="val 226132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5502275" y="3225800"/>
            <a:ext cx="114300" cy="1346200"/>
          </a:xfrm>
          <a:prstGeom prst="upDownArrow">
            <a:avLst>
              <a:gd name="adj1" fmla="val 50000"/>
              <a:gd name="adj2" fmla="val 235556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1730375" y="2335213"/>
            <a:ext cx="317500" cy="369887"/>
          </a:xfrm>
          <a:prstGeom prst="upDownArrow">
            <a:avLst>
              <a:gd name="adj1" fmla="val 50000"/>
              <a:gd name="adj2" fmla="val 23300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7508875" y="2273300"/>
            <a:ext cx="293688" cy="431800"/>
          </a:xfrm>
          <a:prstGeom prst="upDownArrow">
            <a:avLst>
              <a:gd name="adj1" fmla="val 50000"/>
              <a:gd name="adj2" fmla="val 29405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 rot="5400000">
            <a:off x="3293269" y="1254919"/>
            <a:ext cx="292100" cy="887412"/>
          </a:xfrm>
          <a:prstGeom prst="upDownArrow">
            <a:avLst>
              <a:gd name="adj1" fmla="val 50000"/>
              <a:gd name="adj2" fmla="val 60761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 rot="16200000">
            <a:off x="6048375" y="1425575"/>
            <a:ext cx="279400" cy="698500"/>
          </a:xfrm>
          <a:prstGeom prst="up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" name="AutoShape 8"/>
          <p:cNvSpPr>
            <a:spLocks noChangeArrowheads="1"/>
          </p:cNvSpPr>
          <p:nvPr/>
        </p:nvSpPr>
        <p:spPr bwMode="auto">
          <a:xfrm>
            <a:off x="511175" y="5037138"/>
            <a:ext cx="152400" cy="939800"/>
          </a:xfrm>
          <a:prstGeom prst="upDownArrow">
            <a:avLst>
              <a:gd name="adj1" fmla="val 50000"/>
              <a:gd name="adj2" fmla="val 123333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AutoShape 11"/>
          <p:cNvSpPr>
            <a:spLocks noChangeArrowheads="1"/>
          </p:cNvSpPr>
          <p:nvPr/>
        </p:nvSpPr>
        <p:spPr bwMode="auto">
          <a:xfrm>
            <a:off x="1438275" y="5359400"/>
            <a:ext cx="127000" cy="1117600"/>
          </a:xfrm>
          <a:prstGeom prst="upDownArrow">
            <a:avLst>
              <a:gd name="adj1" fmla="val 50000"/>
              <a:gd name="adj2" fmla="val 176000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10"/>
          <p:cNvSpPr>
            <a:spLocks noChangeArrowheads="1"/>
          </p:cNvSpPr>
          <p:nvPr/>
        </p:nvSpPr>
        <p:spPr bwMode="auto">
          <a:xfrm>
            <a:off x="2682875" y="5676900"/>
            <a:ext cx="128588" cy="896938"/>
          </a:xfrm>
          <a:prstGeom prst="upDownArrow">
            <a:avLst>
              <a:gd name="adj1" fmla="val 50000"/>
              <a:gd name="adj2" fmla="val 139506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12"/>
          <p:cNvSpPr>
            <a:spLocks noChangeArrowheads="1"/>
          </p:cNvSpPr>
          <p:nvPr/>
        </p:nvSpPr>
        <p:spPr bwMode="auto">
          <a:xfrm>
            <a:off x="5721350" y="5938838"/>
            <a:ext cx="117475" cy="866775"/>
          </a:xfrm>
          <a:prstGeom prst="upDownArrow">
            <a:avLst>
              <a:gd name="adj1" fmla="val 50000"/>
              <a:gd name="adj2" fmla="val 147568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40"/>
          <p:cNvSpPr>
            <a:spLocks noChangeArrowheads="1"/>
          </p:cNvSpPr>
          <p:nvPr/>
        </p:nvSpPr>
        <p:spPr bwMode="auto">
          <a:xfrm>
            <a:off x="6994525" y="5499100"/>
            <a:ext cx="152400" cy="1214438"/>
          </a:xfrm>
          <a:prstGeom prst="upDownArrow">
            <a:avLst>
              <a:gd name="adj1" fmla="val 50000"/>
              <a:gd name="adj2" fmla="val 159375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42"/>
          <p:cNvSpPr>
            <a:spLocks noChangeArrowheads="1"/>
          </p:cNvSpPr>
          <p:nvPr/>
        </p:nvSpPr>
        <p:spPr bwMode="auto">
          <a:xfrm>
            <a:off x="8143875" y="5219700"/>
            <a:ext cx="177800" cy="939800"/>
          </a:xfrm>
          <a:prstGeom prst="upDownArrow">
            <a:avLst>
              <a:gd name="adj1" fmla="val 50000"/>
              <a:gd name="adj2" fmla="val 105714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WordArt 23"/>
          <p:cNvSpPr>
            <a:spLocks noChangeArrowheads="1" noChangeShapeType="1" noTextEdit="1"/>
          </p:cNvSpPr>
          <p:nvPr/>
        </p:nvSpPr>
        <p:spPr bwMode="auto">
          <a:xfrm>
            <a:off x="518086" y="446252"/>
            <a:ext cx="8321675" cy="4421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2000" kern="10" spc="0" dirty="0" smtClean="0">
                <a:ln w="952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СТРУКТУРА </a:t>
            </a:r>
          </a:p>
          <a:p>
            <a:pPr algn="ctr" rtl="0">
              <a:buNone/>
            </a:pPr>
            <a:r>
              <a:rPr lang="ru-RU" sz="2000" kern="10" spc="0" dirty="0" smtClean="0">
                <a:ln w="952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ЦЕНТРА ОБРАЗОВАТЕЛЬНЫХ ПРОГРАММ ЗДОРОВЬЕСБЕРЕЖЕНИЯ</a:t>
            </a:r>
            <a:endParaRPr lang="ru-RU" sz="2000" kern="10" spc="0" dirty="0">
              <a:ln w="9525">
                <a:solidFill>
                  <a:srgbClr val="C0504D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32" name="WordArt 20"/>
          <p:cNvSpPr>
            <a:spLocks noChangeArrowheads="1" noChangeShapeType="1" noTextEdit="1"/>
          </p:cNvSpPr>
          <p:nvPr/>
        </p:nvSpPr>
        <p:spPr bwMode="auto">
          <a:xfrm rot="16200000">
            <a:off x="-2436813" y="3624249"/>
            <a:ext cx="5821363" cy="379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УЧАСТНИКИ ОБРАЗОВАТЕЛЬНОГО ПРОЦЕССА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35" name="AutoShape 24"/>
          <p:cNvSpPr>
            <a:spLocks noChangeArrowheads="1"/>
          </p:cNvSpPr>
          <p:nvPr/>
        </p:nvSpPr>
        <p:spPr bwMode="auto">
          <a:xfrm rot="10800000">
            <a:off x="3590925" y="609600"/>
            <a:ext cx="2366963" cy="88423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Oval 25"/>
          <p:cNvSpPr>
            <a:spLocks noChangeArrowheads="1"/>
          </p:cNvSpPr>
          <p:nvPr/>
        </p:nvSpPr>
        <p:spPr bwMode="auto">
          <a:xfrm>
            <a:off x="3883025" y="1293813"/>
            <a:ext cx="1905000" cy="1041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Центра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28"/>
          <p:cNvSpPr>
            <a:spLocks noChangeArrowheads="1"/>
          </p:cNvSpPr>
          <p:nvPr/>
        </p:nvSpPr>
        <p:spPr bwMode="auto">
          <a:xfrm>
            <a:off x="4662488" y="2273300"/>
            <a:ext cx="293687" cy="431800"/>
          </a:xfrm>
          <a:prstGeom prst="upDownArrow">
            <a:avLst>
              <a:gd name="adj1" fmla="val 50000"/>
              <a:gd name="adj2" fmla="val 29405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5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2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56" y="620688"/>
            <a:ext cx="8382000" cy="60939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Содержательные элементы Центра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9"/>
          <p:cNvSpPr>
            <a:spLocks/>
          </p:cNvSpPr>
          <p:nvPr/>
        </p:nvSpPr>
        <p:spPr bwMode="auto">
          <a:xfrm>
            <a:off x="2104064" y="4416606"/>
            <a:ext cx="1635098" cy="2001633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Здоровое питание школьника</a:t>
            </a:r>
          </a:p>
        </p:txBody>
      </p:sp>
      <p:sp>
        <p:nvSpPr>
          <p:cNvPr id="4" name="Freeform 40"/>
          <p:cNvSpPr>
            <a:spLocks/>
          </p:cNvSpPr>
          <p:nvPr/>
        </p:nvSpPr>
        <p:spPr bwMode="auto">
          <a:xfrm>
            <a:off x="3384080" y="4774551"/>
            <a:ext cx="1998770" cy="1649415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Формула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здоровья</a:t>
            </a:r>
          </a:p>
        </p:txBody>
      </p:sp>
      <p:sp>
        <p:nvSpPr>
          <p:cNvPr id="5" name="Freeform 41"/>
          <p:cNvSpPr>
            <a:spLocks/>
          </p:cNvSpPr>
          <p:nvPr/>
        </p:nvSpPr>
        <p:spPr bwMode="auto">
          <a:xfrm>
            <a:off x="5019176" y="4771688"/>
            <a:ext cx="2010225" cy="1646550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Со мной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можно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дружить</a:t>
            </a:r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 rot="10800000">
            <a:off x="5024903" y="3128001"/>
            <a:ext cx="2004498" cy="200736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2104064" y="2764417"/>
            <a:ext cx="1995908" cy="2013087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 о правильном питании</a:t>
            </a:r>
          </a:p>
        </p:txBody>
      </p:sp>
      <p:sp>
        <p:nvSpPr>
          <p:cNvPr id="8" name="Freeform 36"/>
          <p:cNvSpPr>
            <a:spLocks/>
          </p:cNvSpPr>
          <p:nvPr/>
        </p:nvSpPr>
        <p:spPr bwMode="auto">
          <a:xfrm>
            <a:off x="3714744" y="3143248"/>
            <a:ext cx="1640825" cy="200736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ЦОПЗ</a:t>
            </a:r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>
            <a:off x="2104064" y="1484313"/>
            <a:ext cx="1967870" cy="1646550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 algn="ctr" defTabSz="617538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349375" algn="l"/>
                <a:tab pos="1622425" algn="l"/>
              </a:tabLst>
            </a:pPr>
            <a:endParaRPr lang="ru-RU" sz="1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17538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349375" algn="l"/>
                <a:tab pos="1622425" algn="l"/>
              </a:tabLs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Ослепитель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17538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349375" algn="l"/>
                <a:tab pos="1622425" algn="l"/>
              </a:tabLs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349375" algn="l"/>
                <a:tab pos="1622425" algn="l"/>
              </a:tabLs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349375" algn="l"/>
                <a:tab pos="1622425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auto">
          <a:xfrm>
            <a:off x="3742025" y="1484313"/>
            <a:ext cx="2004498" cy="200736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 marL="18256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</a:p>
          <a:p>
            <a:pPr marL="18256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8256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привычки</a:t>
            </a: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5357818" y="1500174"/>
            <a:ext cx="1640824" cy="200736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543" y="116632"/>
            <a:ext cx="8382000" cy="66479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«Мое здоровье»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7059" y="1196752"/>
            <a:ext cx="8712968" cy="1972848"/>
          </a:xfrm>
        </p:spPr>
        <p:txBody>
          <a:bodyPr/>
          <a:lstStyle/>
          <a:p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Модуль 1 «Ослепительная улыбка на всю жизнь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2 «Дорожная безопасность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3 «Полезные привычки».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19314"/>
              </p:ext>
            </p:extLst>
          </p:nvPr>
        </p:nvGraphicFramePr>
        <p:xfrm>
          <a:off x="32540" y="3645024"/>
          <a:ext cx="9075964" cy="29821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563443"/>
                <a:gridCol w="3967582"/>
                <a:gridCol w="939073"/>
                <a:gridCol w="939073"/>
                <a:gridCol w="939073"/>
                <a:gridCol w="939073"/>
                <a:gridCol w="788647"/>
              </a:tblGrid>
              <a:tr h="768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Темы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 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 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3 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 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1. «Ослепительная улыбка»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20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2. «Дорожная безопасность»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Модуль 3. «Полезные привычки»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3568" y="3000332"/>
            <a:ext cx="77799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часов по годам обучения: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87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78142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«Разговор о правильном питании»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382000" cy="2806922"/>
          </a:xfrm>
        </p:spPr>
        <p:txBody>
          <a:bodyPr/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программы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формирование у школьников представления о важности правильного питания как составной части сохранения и укрепления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здоровья.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9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66479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«Здоровое питание школьника»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9"/>
            <a:ext cx="8382000" cy="2412968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школьников, родителей и педагогов социальной компетентности, нравственных правил, традиций, позитивного отношения к укреплению здоровья на основе освоения принципов рационального питания. 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программы: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интегрированный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курс по отдельным темам в учебных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предметах, а так же планирование отдельных Уроков здоровья.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75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Учебно-просветительская программа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«Формула здоровья»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007424" cy="5328493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условий, гарантирующих охрану и укрепление физического, психического и социального здоровья обучающихся и приобретение  знаний, умений, навыков, необходимых для формирования устойчивой мотивации к сохранению, укреплению здоровья и к здоровому образу жизни.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программы для обучающихся 2-4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Гигиена труда и отдыха. Профилактика инфекционных заболеваний.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Гигиена тела.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Бытовой и уличный травматизм.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03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82000" cy="664797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«Со мной можно дружить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82000" cy="51706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создание условий, способствующих развитию дружеских отношений учащихся 4-х классов в условиях перехода с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ступени на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ступень 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программы: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этап: Знакомство. Накопление согласий.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этап: Поиск общих и совпадающих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интересов.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этап: Принятие качеств и принципов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63638" indent="-116363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 этап: Выяснение качеств, опасных для общения.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Побуждение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изменениям.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этап: Эффективное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31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osa-diana.vuspehe.com/Data/Partners/diosa-diana/Usp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021288"/>
            <a:ext cx="8439472" cy="664797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Желаем успеха!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69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62_Оформление по умолчанию">
  <a:themeElements>
    <a:clrScheme name="9_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CC"/>
      </a:hlink>
      <a:folHlink>
        <a:srgbClr val="33CCFF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524</Words>
  <Application>Microsoft Office PowerPoint</Application>
  <PresentationFormat>Экран (4:3)</PresentationFormat>
  <Paragraphs>128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62_Оформление по умолчанию</vt:lpstr>
      <vt:lpstr>TS010286786</vt:lpstr>
      <vt:lpstr>Реализация образовательных программ, направленных  на формирование здоровьесберегающего, спортивноориентированного стиля жизни</vt:lpstr>
      <vt:lpstr>Презентация PowerPoint</vt:lpstr>
      <vt:lpstr>Содержательные элементы Центра</vt:lpstr>
      <vt:lpstr>«Мое здоровье»</vt:lpstr>
      <vt:lpstr>«Разговор о правильном питании»</vt:lpstr>
      <vt:lpstr>«Здоровое питание школьника»</vt:lpstr>
      <vt:lpstr>Учебно-просветительская программа «Формула здоровья»</vt:lpstr>
      <vt:lpstr>«Со мной можно дружить»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cp:lastPrinted>2013-05-15T10:24:38Z</cp:lastPrinted>
  <dcterms:modified xsi:type="dcterms:W3CDTF">2013-05-23T07:18:09Z</dcterms:modified>
</cp:coreProperties>
</file>