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4"/>
  </p:notesMasterIdLst>
  <p:sldIdLst>
    <p:sldId id="274" r:id="rId3"/>
    <p:sldId id="275" r:id="rId4"/>
    <p:sldId id="276" r:id="rId5"/>
    <p:sldId id="277" r:id="rId6"/>
    <p:sldId id="278" r:id="rId7"/>
    <p:sldId id="284" r:id="rId8"/>
    <p:sldId id="279" r:id="rId9"/>
    <p:sldId id="280" r:id="rId10"/>
    <p:sldId id="281" r:id="rId11"/>
    <p:sldId id="282" r:id="rId12"/>
    <p:sldId id="283" r:id="rId13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596" y="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29440-387D-4CFE-B4E3-90AAFFFF9BCA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14738-ED01-4CF1-BD15-27346EF0C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146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5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9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53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635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057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104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440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52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79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941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522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5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1pPr>
            <a:lvl2pPr marL="495264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90528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792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981056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476320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97158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466848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962112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64" indent="0">
              <a:buNone/>
              <a:defRPr sz="2167" b="1"/>
            </a:lvl2pPr>
            <a:lvl3pPr marL="990528" indent="0">
              <a:buNone/>
              <a:defRPr sz="1950" b="1"/>
            </a:lvl3pPr>
            <a:lvl4pPr marL="1485792" indent="0">
              <a:buNone/>
              <a:defRPr sz="1733" b="1"/>
            </a:lvl4pPr>
            <a:lvl5pPr marL="1981056" indent="0">
              <a:buNone/>
              <a:defRPr sz="1733" b="1"/>
            </a:lvl5pPr>
            <a:lvl6pPr marL="2476320" indent="0">
              <a:buNone/>
              <a:defRPr sz="1733" b="1"/>
            </a:lvl6pPr>
            <a:lvl7pPr marL="2971584" indent="0">
              <a:buNone/>
              <a:defRPr sz="1733" b="1"/>
            </a:lvl7pPr>
            <a:lvl8pPr marL="3466848" indent="0">
              <a:buNone/>
              <a:defRPr sz="1733" b="1"/>
            </a:lvl8pPr>
            <a:lvl9pPr marL="3962112" indent="0">
              <a:buNone/>
              <a:defRPr sz="17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1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64" indent="0">
              <a:buNone/>
              <a:defRPr sz="2167" b="1"/>
            </a:lvl2pPr>
            <a:lvl3pPr marL="990528" indent="0">
              <a:buNone/>
              <a:defRPr sz="1950" b="1"/>
            </a:lvl3pPr>
            <a:lvl4pPr marL="1485792" indent="0">
              <a:buNone/>
              <a:defRPr sz="1733" b="1"/>
            </a:lvl4pPr>
            <a:lvl5pPr marL="1981056" indent="0">
              <a:buNone/>
              <a:defRPr sz="1733" b="1"/>
            </a:lvl5pPr>
            <a:lvl6pPr marL="2476320" indent="0">
              <a:buNone/>
              <a:defRPr sz="1733" b="1"/>
            </a:lvl6pPr>
            <a:lvl7pPr marL="2971584" indent="0">
              <a:buNone/>
              <a:defRPr sz="1733" b="1"/>
            </a:lvl7pPr>
            <a:lvl8pPr marL="3466848" indent="0">
              <a:buNone/>
              <a:defRPr sz="1733" b="1"/>
            </a:lvl8pPr>
            <a:lvl9pPr marL="3962112" indent="0">
              <a:buNone/>
              <a:defRPr sz="17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1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8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517"/>
            </a:lvl1pPr>
            <a:lvl2pPr marL="495264" indent="0">
              <a:buNone/>
              <a:defRPr sz="1300"/>
            </a:lvl2pPr>
            <a:lvl3pPr marL="990528" indent="0">
              <a:buNone/>
              <a:defRPr sz="1083"/>
            </a:lvl3pPr>
            <a:lvl4pPr marL="1485792" indent="0">
              <a:buNone/>
              <a:defRPr sz="975"/>
            </a:lvl4pPr>
            <a:lvl5pPr marL="1981056" indent="0">
              <a:buNone/>
              <a:defRPr sz="975"/>
            </a:lvl5pPr>
            <a:lvl6pPr marL="2476320" indent="0">
              <a:buNone/>
              <a:defRPr sz="975"/>
            </a:lvl6pPr>
            <a:lvl7pPr marL="2971584" indent="0">
              <a:buNone/>
              <a:defRPr sz="975"/>
            </a:lvl7pPr>
            <a:lvl8pPr marL="3466848" indent="0">
              <a:buNone/>
              <a:defRPr sz="975"/>
            </a:lvl8pPr>
            <a:lvl9pPr marL="3962112" indent="0">
              <a:buNone/>
              <a:defRPr sz="9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64" indent="0">
              <a:buNone/>
              <a:defRPr sz="3033"/>
            </a:lvl2pPr>
            <a:lvl3pPr marL="990528" indent="0">
              <a:buNone/>
              <a:defRPr sz="2600"/>
            </a:lvl3pPr>
            <a:lvl4pPr marL="1485792" indent="0">
              <a:buNone/>
              <a:defRPr sz="2167"/>
            </a:lvl4pPr>
            <a:lvl5pPr marL="1981056" indent="0">
              <a:buNone/>
              <a:defRPr sz="2167"/>
            </a:lvl5pPr>
            <a:lvl6pPr marL="2476320" indent="0">
              <a:buNone/>
              <a:defRPr sz="2167"/>
            </a:lvl6pPr>
            <a:lvl7pPr marL="2971584" indent="0">
              <a:buNone/>
              <a:defRPr sz="2167"/>
            </a:lvl7pPr>
            <a:lvl8pPr marL="3466848" indent="0">
              <a:buNone/>
              <a:defRPr sz="2167"/>
            </a:lvl8pPr>
            <a:lvl9pPr marL="3962112" indent="0">
              <a:buNone/>
              <a:defRPr sz="21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17"/>
            </a:lvl1pPr>
            <a:lvl2pPr marL="495264" indent="0">
              <a:buNone/>
              <a:defRPr sz="1300"/>
            </a:lvl2pPr>
            <a:lvl3pPr marL="990528" indent="0">
              <a:buNone/>
              <a:defRPr sz="1083"/>
            </a:lvl3pPr>
            <a:lvl4pPr marL="1485792" indent="0">
              <a:buNone/>
              <a:defRPr sz="975"/>
            </a:lvl4pPr>
            <a:lvl5pPr marL="1981056" indent="0">
              <a:buNone/>
              <a:defRPr sz="975"/>
            </a:lvl5pPr>
            <a:lvl6pPr marL="2476320" indent="0">
              <a:buNone/>
              <a:defRPr sz="975"/>
            </a:lvl6pPr>
            <a:lvl7pPr marL="2971584" indent="0">
              <a:buNone/>
              <a:defRPr sz="975"/>
            </a:lvl7pPr>
            <a:lvl8pPr marL="3466848" indent="0">
              <a:buNone/>
              <a:defRPr sz="975"/>
            </a:lvl8pPr>
            <a:lvl9pPr marL="3962112" indent="0">
              <a:buNone/>
              <a:defRPr sz="9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16790-38F4-47A0-BD82-ED9B6483F683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0528" rtl="0" eaLnBrk="1" latinLnBrk="0" hangingPunct="1">
        <a:spcBef>
          <a:spcPct val="0"/>
        </a:spcBef>
        <a:buNone/>
        <a:defRPr sz="47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449" indent="-371449" algn="l" defTabSz="990528" rtl="0" eaLnBrk="1" latinLnBrk="0" hangingPunct="1">
        <a:spcBef>
          <a:spcPct val="20000"/>
        </a:spcBef>
        <a:buFont typeface="Arial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04" indent="-309540" algn="l" defTabSz="990528" rtl="0" eaLnBrk="1" latinLnBrk="0" hangingPunct="1">
        <a:spcBef>
          <a:spcPct val="20000"/>
        </a:spcBef>
        <a:buFont typeface="Arial" pitchFamily="34" charset="0"/>
        <a:buChar char="–"/>
        <a:defRPr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160" indent="-247632" algn="l" defTabSz="99052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424" indent="-247632" algn="l" defTabSz="990528" rtl="0" eaLnBrk="1" latinLnBrk="0" hangingPunct="1">
        <a:spcBef>
          <a:spcPct val="20000"/>
        </a:spcBef>
        <a:buFont typeface="Arial" pitchFamily="34" charset="0"/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687" indent="-247632" algn="l" defTabSz="990528" rtl="0" eaLnBrk="1" latinLnBrk="0" hangingPunct="1">
        <a:spcBef>
          <a:spcPct val="20000"/>
        </a:spcBef>
        <a:buFont typeface="Arial" pitchFamily="34" charset="0"/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3952" indent="-247632" algn="l" defTabSz="990528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216" indent="-247632" algn="l" defTabSz="990528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480" indent="-247632" algn="l" defTabSz="990528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743" indent="-247632" algn="l" defTabSz="990528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64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28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792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056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320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84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848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112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5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8267" y="2348880"/>
            <a:ext cx="7689304" cy="1800200"/>
          </a:xfrm>
        </p:spPr>
        <p:txBody>
          <a:bodyPr>
            <a:noAutofit/>
          </a:bodyPr>
          <a:lstStyle/>
          <a:p>
            <a: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  <a:t>КОНКУРС </a:t>
            </a:r>
            <a:b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</a:br>
            <a: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  <a:t>ПРОФЕССИОНАЛЬНОГО ПЕДАГОГИЧЕСКОГО МАСТЕРСТВА </a:t>
            </a:r>
            <a:b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</a:br>
            <a: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  <a:t>«УЧИТЕЛЬ-ДЕФЕКТОЛОГ ГОДА - </a:t>
            </a:r>
            <a:r>
              <a:rPr lang="ru-RU" sz="3033" b="1" dirty="0" smtClean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  <a:t>2021»</a:t>
            </a:r>
            <a: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  <a:t/>
            </a:r>
            <a:b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</a:br>
            <a:r>
              <a:rPr lang="ru-RU" sz="3033" dirty="0"/>
              <a:t/>
            </a:r>
            <a:br>
              <a:rPr lang="ru-RU" sz="3033" dirty="0"/>
            </a:br>
            <a:endParaRPr lang="ru-RU" sz="4333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Изображение выглядит как комната&#10;&#10;Автоматически созданное описание">
            <a:extLst>
              <a:ext uri="{FF2B5EF4-FFF2-40B4-BE49-F238E27FC236}">
                <a16:creationId xmlns="" xmlns:a16="http://schemas.microsoft.com/office/drawing/2014/main" id="{74CE8FC8-7FAB-46A0-8096-4740304A28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050" y="2815980"/>
            <a:ext cx="2864768" cy="404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99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921571B-4942-4C58-8B05-7531B1FC4739}"/>
              </a:ext>
            </a:extLst>
          </p:cNvPr>
          <p:cNvSpPr/>
          <p:nvPr/>
        </p:nvSpPr>
        <p:spPr>
          <a:xfrm>
            <a:off x="4448944" y="260648"/>
            <a:ext cx="40577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Шевелева Валентина Сергеевна</a:t>
            </a:r>
            <a:endParaRPr lang="ru-RU" sz="16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2872BBA0-6BC9-4E56-BB3B-E932292C6B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890140"/>
              </p:ext>
            </p:extLst>
          </p:nvPr>
        </p:nvGraphicFramePr>
        <p:xfrm>
          <a:off x="3584848" y="764704"/>
          <a:ext cx="6120680" cy="180020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887041">
                  <a:extLst>
                    <a:ext uri="{9D8B030D-6E8A-4147-A177-3AD203B41FA5}">
                      <a16:colId xmlns="" xmlns:a16="http://schemas.microsoft.com/office/drawing/2014/main" val="3594584129"/>
                    </a:ext>
                  </a:extLst>
                </a:gridCol>
                <a:gridCol w="3233639">
                  <a:extLst>
                    <a:ext uri="{9D8B030D-6E8A-4147-A177-3AD203B41FA5}">
                      <a16:colId xmlns="" xmlns:a16="http://schemas.microsoft.com/office/drawing/2014/main" val="764314237"/>
                    </a:ext>
                  </a:extLst>
                </a:gridCol>
              </a:tblGrid>
              <a:tr h="1800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  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СТАЖ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КРЕДО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29.11.1989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город Свердловск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Уральский государственный педагогический университет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СОШ №19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Учитель-логопед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бывает «трудных» детей – есть дети, которым трудно! Помоги им!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Путешествие, рукоделие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1090901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132ACCB-5CBD-49A5-9506-64BF8B11B8E5}"/>
              </a:ext>
            </a:extLst>
          </p:cNvPr>
          <p:cNvSpPr/>
          <p:nvPr/>
        </p:nvSpPr>
        <p:spPr>
          <a:xfrm>
            <a:off x="128464" y="2996952"/>
            <a:ext cx="96490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Валентина Сергеевна педагог с высоким творческим потенциалом имеющий хорошую теоретическую и методическую подготовку, успешно применяющий в своей профессиональной деятельности новые современные подходы в области коррекционной педагогики.</a:t>
            </a:r>
          </a:p>
          <a:p>
            <a:pPr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Шевелева В.С. осуществляет работу, направленную на максимальную коррекцию недостатков в развитии у обучающихся, воспитанников с нарушениями в развитии; осуществляет обследование обучающихся, определяет структуру и степень выраженности имеющегося у них нарушения развития. Особое внимание уделяет обучающимся с расстройством аутистического спектра. На занятиях Валентина Сергеевна применяет различные методические пособия, игры, упражнения для успешной адаптации в реализации образовательного процесса. В своей практике использует элементы ABA-терапии, TEACCH- терапию, FLOORTIME, сенсорную интеграцию. </a:t>
            </a:r>
          </a:p>
          <a:p>
            <a:pPr lvl="0"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Обучающиеся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Шевелевой В.С. являются активными участниками и победителями региональных и городских конкурсов: фестиваль «Солнце для всех», международный конкурс «Лисёнок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(призеры, 2020г.), 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международный конкурс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 для детей с ОВЗ «Математический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сундук» (призеры, 2018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.), являются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победителями в образовательных марафонах на сайте «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Учи.ру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Представляла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 опыт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работы: на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ГМО учителей-дефектологов </a:t>
            </a:r>
            <a:r>
              <a:rPr lang="ru-RU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г.Сургута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теме: «Методические пособия, игры, упражнения для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коррекционно-развивающей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детьми РАС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(2020г.), на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городском семинар-практикуме «Проектирование внеурочной деятельности в рамках реализации ФГОС для детей с ОВЗ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(2019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.), на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окружном семинар-практикуме «Современные коррекционно-педагогические технологии в работе с детьми с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РАС» (2020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членом рабочей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по разработке и внедрению программы АО ФГОС ОВЗ (вариант I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Имеющиеся награды: Почетная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грамота от Президиума Тюменской Межрегиональной Организации Профсоюза «За активную работу в профсоюзе и в связи с 40-летием школы», 2018 г. </a:t>
            </a:r>
            <a:endParaRPr lang="ru-R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Шевелева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Валентина Сергеевна пользуется уважением у коллег и родителей, обладает грамотной и выразительной речью. Всегда доброжелательна, внимательна и тактична в общении с коллегами, родителями и учениками. </a:t>
            </a:r>
          </a:p>
          <a:p>
            <a:pPr lvl="0" algn="just"/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F:\КППМ2021\портфолио дефектолог\Шевелева В.С\Шевелева аВ.С.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0" t="27775" r="29237" b="32909"/>
          <a:stretch/>
        </p:blipFill>
        <p:spPr bwMode="auto">
          <a:xfrm>
            <a:off x="1136576" y="586200"/>
            <a:ext cx="1709168" cy="219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54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BE6FC83-6DBC-42D5-BF4D-5473F237A9A5}"/>
              </a:ext>
            </a:extLst>
          </p:cNvPr>
          <p:cNvSpPr/>
          <p:nvPr/>
        </p:nvSpPr>
        <p:spPr>
          <a:xfrm>
            <a:off x="4376936" y="260648"/>
            <a:ext cx="41472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Щеняева</a:t>
            </a:r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Вячеславовна </a:t>
            </a:r>
            <a:endParaRPr lang="ru-RU" sz="16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F06CFDBD-873A-4CBB-A9A1-43EF9E5A0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558141"/>
              </p:ext>
            </p:extLst>
          </p:nvPr>
        </p:nvGraphicFramePr>
        <p:xfrm>
          <a:off x="3944888" y="599202"/>
          <a:ext cx="5400600" cy="205740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016224">
                  <a:extLst>
                    <a:ext uri="{9D8B030D-6E8A-4147-A177-3AD203B41FA5}">
                      <a16:colId xmlns="" xmlns:a16="http://schemas.microsoft.com/office/drawing/2014/main" val="913165119"/>
                    </a:ext>
                  </a:extLst>
                </a:gridCol>
                <a:gridCol w="3384376">
                  <a:extLst>
                    <a:ext uri="{9D8B030D-6E8A-4147-A177-3AD203B41FA5}">
                      <a16:colId xmlns="" xmlns:a16="http://schemas.microsoft.com/office/drawing/2014/main" val="3404013927"/>
                    </a:ext>
                  </a:extLst>
                </a:gridCol>
              </a:tblGrid>
              <a:tr h="2037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СТАЖ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КРЕДО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14.09.1994 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Поселок Переволоцкий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Оренбургский государственный педагогический институт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СОШ№26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Учитель-дефектолог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года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Я в моменте.</a:t>
                      </a:r>
                      <a:b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пролетел который день. Я не заметила.</a:t>
                      </a:r>
                      <a:b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 мной рядом дети.</a:t>
                      </a:r>
                      <a:b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 делаю шаг, делаю второй.</a:t>
                      </a:r>
                      <a:b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Дорога под ногами</a:t>
                      </a:r>
                      <a:b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Небо над головой.</a:t>
                      </a:r>
                      <a:b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 в моменте.</a:t>
                      </a:r>
                      <a:b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 рядом со мной мои любимые дети.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40891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325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932A300-CE87-4FFB-BFF6-9A18E2A46194}"/>
              </a:ext>
            </a:extLst>
          </p:cNvPr>
          <p:cNvSpPr/>
          <p:nvPr/>
        </p:nvSpPr>
        <p:spPr>
          <a:xfrm>
            <a:off x="4160912" y="207289"/>
            <a:ext cx="4953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Вятчанина</a:t>
            </a:r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Леонидовна</a:t>
            </a:r>
            <a:endParaRPr lang="ru-RU" sz="16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="" xmlns:a16="http://schemas.microsoft.com/office/drawing/2014/main" id="{7C810C8F-FDE7-4798-B1F6-816032ACB8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281661"/>
              </p:ext>
            </p:extLst>
          </p:nvPr>
        </p:nvGraphicFramePr>
        <p:xfrm>
          <a:off x="3901108" y="697223"/>
          <a:ext cx="5472608" cy="1968246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581354">
                  <a:extLst>
                    <a:ext uri="{9D8B030D-6E8A-4147-A177-3AD203B41FA5}">
                      <a16:colId xmlns="" xmlns:a16="http://schemas.microsoft.com/office/drawing/2014/main" val="2303476463"/>
                    </a:ext>
                  </a:extLst>
                </a:gridCol>
                <a:gridCol w="2891254">
                  <a:extLst>
                    <a:ext uri="{9D8B030D-6E8A-4147-A177-3AD203B41FA5}">
                      <a16:colId xmlns="" xmlns:a16="http://schemas.microsoft.com/office/drawing/2014/main" val="2899199893"/>
                    </a:ext>
                  </a:extLst>
                </a:gridCol>
              </a:tblGrid>
              <a:tr h="1961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СТАЖ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КВАЛИФИКАЦИОННАЯ КАТЕГОРИЯ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КРЕДО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28.08.1982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Сургут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Сургутский государственный педагогический университет, 2017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МБДОУ№ 40 «Снегурочка»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учитель-логопед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лет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Первая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«Правильная речь-дорога к дальнейшему развитию ребенка»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Чтение художественной литературы, пешие прогулки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993793323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2F4017C4-8337-49E7-95A2-F917279DF8AD}"/>
              </a:ext>
            </a:extLst>
          </p:cNvPr>
          <p:cNvSpPr/>
          <p:nvPr/>
        </p:nvSpPr>
        <p:spPr>
          <a:xfrm>
            <a:off x="164468" y="2780928"/>
            <a:ext cx="95770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За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работы в дошкольном учреждении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Вятчанина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Леонидовна зарекомендовала себя как грамотный, высококвалифицированный специалист, обладающий теоретическими и практическими знаниями в области дефектологии и логопедии.  В практической деятельности активно применяет современные инновационные технологии: использует ИКТ, а именно создание интерактивных презентаций для подгрупповых групповых и индивидуальны занятий, использование обучающих компьютерных игр «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Мерсибо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«Игры для тигры», «Учусь говорить правильно». Использование ИКТ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с детьми позволяют   повышать мотивацию, на всех этапах обучения, увеличивать концентрацию внимания, развивать творческие способности дошкольников, формировать навык самоконтроля и развивать умение воспитанников самостоятельно приобретать новые знания. 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Елена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Леонидовна постоянно повышает свой профессиональный уровень, является постоянным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слушателем 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Всероссийских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вебинаров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«Развитие высших психических функций у дошкольников с помощью игр как база для эффективного обучения чтению и письму», «Использование интерактивных игр в работе над лексико-грамматическим строем у детей с ОВЗ»,   «Использование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дидактических комплексов «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Логомер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2», «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Мерсибо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плюс» (версия 2) и «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Стабиломер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»», «Особенности проведения групповых занятий с дошкольниками с ТНР с использованием интерактивных технологий» - 2017 г., «Создание собственной базы интерактивных пособий с помощью «Конструктора картинок» и специальных программ», «Особенности применения интерактивных игр в комплексных занятиях логопеда и психолога» - 2018г., «Логопедический букварь: работа логопеда по обучению ребенка грамоте.», «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Нейродиагностика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нейростимуляция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сенсомоторного и интеллектуального базиса речи», «Дифференциация нарушений звукопроизношения при алалии и дизартрии; зависимость приемов коррекции от механизма нарушен», - 2019г., «Организация психолого-педагогического сопровождения детей с ОВЗ и инвалидностью». 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деятельности превалируют такие деловые качества, как организаторские способности, четкое планирование деятельности, способность к обучению, гибкость мышления, чувство нового, инициатива, умение  поставить задачу и довести до конца ее решение, стремление к профессиональному росту.</a:t>
            </a: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:\КППМ2021\портфолио дефектолог\ватчанина\Вятчанина Елена Леонидовна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345537"/>
            <a:ext cx="1626806" cy="231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987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397586C-9886-4080-990E-7BF8B429BBC9}"/>
              </a:ext>
            </a:extLst>
          </p:cNvPr>
          <p:cNvSpPr/>
          <p:nvPr/>
        </p:nvSpPr>
        <p:spPr>
          <a:xfrm>
            <a:off x="4088904" y="260648"/>
            <a:ext cx="31625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Генрихс</a:t>
            </a:r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Юлия Ивановна</a:t>
            </a:r>
            <a:endParaRPr lang="ru-RU" sz="16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A84D1D6D-B34E-4E9A-97EB-7EAB4CE59F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358806"/>
              </p:ext>
            </p:extLst>
          </p:nvPr>
        </p:nvGraphicFramePr>
        <p:xfrm>
          <a:off x="4088904" y="736965"/>
          <a:ext cx="5400600" cy="1822847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500918">
                  <a:extLst>
                    <a:ext uri="{9D8B030D-6E8A-4147-A177-3AD203B41FA5}">
                      <a16:colId xmlns="" xmlns:a16="http://schemas.microsoft.com/office/drawing/2014/main" val="346251489"/>
                    </a:ext>
                  </a:extLst>
                </a:gridCol>
                <a:gridCol w="2899682">
                  <a:extLst>
                    <a:ext uri="{9D8B030D-6E8A-4147-A177-3AD203B41FA5}">
                      <a16:colId xmlns="" xmlns:a16="http://schemas.microsoft.com/office/drawing/2014/main" val="3989098074"/>
                    </a:ext>
                  </a:extLst>
                </a:gridCol>
              </a:tblGrid>
              <a:tr h="18228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СТАЖ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КВАЛИФИКАЦИОННАЯ КАТЕГОРИЯ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КРЕДО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30.07.1990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с. Иваньки Украинской ССР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Сургутский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государственный педагогический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университет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МБДОУ №20 «</a:t>
                      </a:r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Югорка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Учитель-логопед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года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Первая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«Терпение и творчество, упорство и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победа – вот главные этапы в работе логопеда».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спорт, вышивание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47386706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33C5DF5A-D781-42F9-981A-79583004D734}"/>
              </a:ext>
            </a:extLst>
          </p:cNvPr>
          <p:cNvSpPr/>
          <p:nvPr/>
        </p:nvSpPr>
        <p:spPr>
          <a:xfrm>
            <a:off x="533407" y="3074047"/>
            <a:ext cx="9001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Генрихс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Юлия Ивановна за время работы показала себя компетентным, ответственным, доброжелательным, отзывчивым педагогом. Принимает активное участие в общественной жизни образовательного учреждения, а именно является членом группы по реализации муниципального инновационного проекта «От качеств условий к качеству результата» в рамках городской инновационной площадки: «Вовлечение родителей в образовательную деятельность ДОУ, как одно из условий повышения качества психолого-педагогических условий реализации образовательных программ дошкольного образования ДОУ».</a:t>
            </a:r>
          </a:p>
          <a:p>
            <a:pPr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Ежегодно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 уровень профессиональной квалификации: «Организация инклюзивного образования в дошкольной образовательной организации», «Дифференциальная диагностика речевых нарушений и система образовательной и коррекционной деятельности в группе компенсирующей направленности детей с ТНР» и  др., реализует все полученные знания в работе с педагогами, детьми и родителями.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Регулярно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участие в организации и проведении городских мероприятий, с участием преподавателей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СурГПУ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«Использование мультимедийного сопровождения в образовательном процессе ДОУ», онлайн ток-шоу «Кто воспитывает наших детей» и др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Разработала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реализует программу дополнительного образования «Магия красок-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Эбру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Юлия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Ивановна пользуется заслуженным авторитетом среди сотрудников педагогического коллектива, обладает не только профессиональными знаниями, но и такими нравственными качествами как дисциплинированность, собранность и высокое чувство ответственности за воспитание подрастающего поколения.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Юлия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Ивановна не останавливается на достигнутом, совершенствует свои знания, методы обучения и воспитания детей, ищет новые пути профессионального развития.</a:t>
            </a:r>
          </a:p>
        </p:txBody>
      </p:sp>
      <p:pic>
        <p:nvPicPr>
          <p:cNvPr id="2050" name="Picture 2" descr="F:\КППМ2021\портфолио дефектолог\генрихс\Фото 4х6 Генрихс Ю.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01" y="599202"/>
            <a:ext cx="1368152" cy="205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661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149CB45-165A-4553-BF84-5643160C5C26}"/>
              </a:ext>
            </a:extLst>
          </p:cNvPr>
          <p:cNvSpPr/>
          <p:nvPr/>
        </p:nvSpPr>
        <p:spPr>
          <a:xfrm>
            <a:off x="4160912" y="404663"/>
            <a:ext cx="6364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Кучук</a:t>
            </a:r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Вера  Николаевна</a:t>
            </a:r>
            <a:endParaRPr lang="ru-RU" sz="16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cap="al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cap="all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85C742C2-C5B6-436F-931E-9E8A2CFC9C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03809"/>
              </p:ext>
            </p:extLst>
          </p:nvPr>
        </p:nvGraphicFramePr>
        <p:xfrm>
          <a:off x="4016896" y="697050"/>
          <a:ext cx="5472608" cy="178308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642591">
                  <a:extLst>
                    <a:ext uri="{9D8B030D-6E8A-4147-A177-3AD203B41FA5}">
                      <a16:colId xmlns="" xmlns:a16="http://schemas.microsoft.com/office/drawing/2014/main" val="3682854566"/>
                    </a:ext>
                  </a:extLst>
                </a:gridCol>
                <a:gridCol w="2830017">
                  <a:extLst>
                    <a:ext uri="{9D8B030D-6E8A-4147-A177-3AD203B41FA5}">
                      <a16:colId xmlns="" xmlns:a16="http://schemas.microsoft.com/office/drawing/2014/main" val="867972476"/>
                    </a:ext>
                  </a:extLst>
                </a:gridCol>
              </a:tblGrid>
              <a:tr h="1618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РАБОТЫ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 СТАЖ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КРЕДО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790065" algn="l"/>
                          <a:tab pos="1848485" algn="l"/>
                        </a:tabLst>
                      </a:pPr>
                      <a:endParaRPr lang="ru-RU" sz="9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790065" algn="l"/>
                          <a:tab pos="1848485" algn="l"/>
                        </a:tabLs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11.07.1963 </a:t>
                      </a:r>
                      <a:endParaRPr lang="ru-RU" sz="9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790065" algn="l"/>
                          <a:tab pos="1848485" algn="l"/>
                        </a:tabLs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 Казахстан, с. </a:t>
                      </a:r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Сынтас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790065" algn="l"/>
                          <a:tab pos="1848485" algn="l"/>
                        </a:tabLs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Павлодарский государственный педагогический институт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790065" algn="l"/>
                          <a:tab pos="1848485" algn="l"/>
                        </a:tabLs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СОШ № 1 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790065" algn="l"/>
                          <a:tab pos="1848485" algn="l"/>
                        </a:tabLs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– логопед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790065" algn="l"/>
                          <a:tab pos="1848485" algn="l"/>
                        </a:tabLs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лет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790065" algn="l"/>
                          <a:tab pos="1848485" algn="l"/>
                        </a:tabLs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«Ученику нужно отдавать не только некую сумму знаний, но и частичку своей души». «Надо любить то, что вы делаете, надо делать то, что вы любите».  (</a:t>
                      </a:r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Рэй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Брэдбери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790065" algn="l"/>
                          <a:tab pos="1848485" algn="l"/>
                        </a:tabLs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вязание, путешествие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extLst>
                  <a:ext uri="{0D108BD9-81ED-4DB2-BD59-A6C34878D82A}">
                    <a16:rowId xmlns="" xmlns:a16="http://schemas.microsoft.com/office/drawing/2014/main" val="629700832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5677E22-4C54-402B-AE3A-2C127263D787}"/>
              </a:ext>
            </a:extLst>
          </p:cNvPr>
          <p:cNvSpPr/>
          <p:nvPr/>
        </p:nvSpPr>
        <p:spPr>
          <a:xfrm>
            <a:off x="392872" y="3068960"/>
            <a:ext cx="924525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Кучук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Вера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Николаевна,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МБОУ СОШ № 1 г. Сургута, проводит занятия коррекционно-развивающей направленности с обучающимися с ОВЗ (ТНР). Строит свою работу учитывая психолого-педагогические особенности учащихся, владеет методами педагогической диагностики, использует в работе личностно-ориентированный, системный подход к обучению.  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Педагогом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 достаточный опыт применения дидактических игр и упражнений, наглядно-практического материала, направленного на развитие у детей с нарушением речи познавательных процессов (внимание, память, воображение, восприятие), интеллектуальных и эмоциональных способностей. Активно использует в работе нетрадиционный метод «песочная терапия». 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Верой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Николаевной разработано методическое пособие «Раз – песчинка, два – песчинка…». Приемы, предложенные в пособии способствуют активизации личностного потенциала детей.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Вера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Николаевна особое внимание уделяет работе с родителями и оказывает консультативную и методическую помощь, предусматривает ознакомление их как с основами теоретических знаний, так и с практикой работы с детьми. 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повышения профессионального мастерства и педагогической компетентности систематически проходит курсы повышения квалификации, изучает современные разработки специальной педагогики.</a:t>
            </a:r>
          </a:p>
        </p:txBody>
      </p:sp>
      <p:pic>
        <p:nvPicPr>
          <p:cNvPr id="3074" name="Picture 2" descr="F:\КППМ2021\портфолио дефектолог\кучук\IMG_20191005_195п7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1" t="13044" r="13391"/>
          <a:stretch/>
        </p:blipFill>
        <p:spPr bwMode="auto">
          <a:xfrm>
            <a:off x="992560" y="521379"/>
            <a:ext cx="1620019" cy="230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041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C2DEB5E-E00E-42A6-B6F9-BECBF31C86DB}"/>
              </a:ext>
            </a:extLst>
          </p:cNvPr>
          <p:cNvSpPr/>
          <p:nvPr/>
        </p:nvSpPr>
        <p:spPr>
          <a:xfrm>
            <a:off x="4304928" y="322142"/>
            <a:ext cx="4193327" cy="3380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Мальцева Оксана Владимировна</a:t>
            </a:r>
            <a:endParaRPr lang="ru-RU" sz="1600" b="1" cap="all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01067554-DA59-49FB-88B8-7C7C44E774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631977"/>
              </p:ext>
            </p:extLst>
          </p:nvPr>
        </p:nvGraphicFramePr>
        <p:xfrm>
          <a:off x="3368824" y="584401"/>
          <a:ext cx="6120680" cy="212452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705454">
                  <a:extLst>
                    <a:ext uri="{9D8B030D-6E8A-4147-A177-3AD203B41FA5}">
                      <a16:colId xmlns="" xmlns:a16="http://schemas.microsoft.com/office/drawing/2014/main" val="3227539267"/>
                    </a:ext>
                  </a:extLst>
                </a:gridCol>
                <a:gridCol w="3415226">
                  <a:extLst>
                    <a:ext uri="{9D8B030D-6E8A-4147-A177-3AD203B41FA5}">
                      <a16:colId xmlns="" xmlns:a16="http://schemas.microsoft.com/office/drawing/2014/main" val="1413372722"/>
                    </a:ext>
                  </a:extLst>
                </a:gridCol>
              </a:tblGrid>
              <a:tr h="2043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СТАЖ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cap="all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Квалификационная категория</a:t>
                      </a:r>
                      <a:endParaRPr lang="ru-RU" sz="900" cap="all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07.04.1978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Курган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Уральский государственный педагогический университет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МБДОУ № 89 «Крепыш»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учитель-логопед</a:t>
                      </a:r>
                      <a:endParaRPr lang="ru-RU" sz="9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год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высшая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Моя главная задача, как учителя-логопеда – научить ребенка владеть своей речью как великим средством общения.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Любой из нас пришёл на свет на этот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Творить добро, надеяться, любить,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Смеяться, плакать, но при всём при этом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Должны мы научиться ГОВОРИТЬ.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Фитнес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40803526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FCF48742-AA04-4763-B0B2-881CF147A69B}"/>
              </a:ext>
            </a:extLst>
          </p:cNvPr>
          <p:cNvSpPr/>
          <p:nvPr/>
        </p:nvSpPr>
        <p:spPr>
          <a:xfrm>
            <a:off x="138858" y="2780928"/>
            <a:ext cx="97210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Мальцева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Владимировна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электронные образовательные технологии (ЭОР): программные комплексы «</a:t>
            </a:r>
            <a:r>
              <a:rPr lang="ru-RU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Мерсибо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инновационный продукт в логопедии «Умное зеркало», программу для коррекции общего недоразвития речи «Игры для Тигры».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мультимедийные презентации для закрепления звукопроизношения у детей.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Она спроектировала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успешно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апробировала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авторские методические и практические материалы «Развитие общей и произвольной моторики пальцев рук у детей с недоразвитием речи», «Применение </a:t>
            </a:r>
            <a:r>
              <a:rPr lang="ru-RU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биоэнергопластики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одно из средств формирования фонетической стороны речи у детей с дизартрией», «Коррекция нарушений звукопроизношения у детей в условиях детского сада, не имеющем в своей структуре специализированных групп». Разработан и реализован проект «Развитие коммуникативных способностей дошкольников с нарушениями речи посредством расширения «семантических полей» в котором систематизирован языковой, речевой, дидактический материал, выработана система знаков для последовательного формирования семантического поля.  Оксана Владимировна ведет родительский клуб «</a:t>
            </a:r>
            <a:r>
              <a:rPr lang="ru-RU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Речецветик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Ее воспитанники успешно участвуют и занимают призовые места во Всероссийской развивающей олимпиадах для дошкольников «Скоро в школу!» в номинациях «Развитие речи», «Знакомство с миром человека» и интеллектуальных викторинах.</a:t>
            </a:r>
          </a:p>
          <a:p>
            <a:pPr algn="just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работы ОО в статусе городской методической площадки на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тему: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профессиональных компетентностей молодых специалистов дошкольных учреждений» представила методические материалы для учителей-логопедов «Интерактивные технологии в работе учителя-логопеда». Опыт работы по данной теме представила и стала победителем муниципального конкурса «Лучший педагог (воспитатель) дошкольного образовательного учреждения» (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2013г.). Педагог входит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рабочей группы по разработке и внедрению системы оценки достижения планируемых результатов освоения АООП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ДО, участвует в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разработке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АООП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 для детей с ТНР.</a:t>
            </a:r>
          </a:p>
          <a:p>
            <a:pPr algn="just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Свой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распространяет в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профессиональных сообществ на международном, всероссийском, региональном и муниципальном уровнях.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учебно-методическом электронном журнале «Совенок», издана монография «Развитие коммуникативных способностей дошкольников с нарушениями речи посредством расширения семантических полей», на заседании ГМО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учителей-логопедов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представила опыт работы по данной теме (презентация, тренинг).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собственный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блог на международном образовательном портале «</a:t>
            </a:r>
            <a:r>
              <a:rPr lang="ru-RU" sz="11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Маам.ру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«Сайт учителя-логопеда», блог в </a:t>
            </a:r>
            <a:r>
              <a:rPr lang="ru-RU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инстаграм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Самообразование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профессиональную компетентность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планом самообразования. </a:t>
            </a:r>
          </a:p>
          <a:p>
            <a:pPr algn="just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Имеет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награды: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Благодарственное письмо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образования Администрации города Сургута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(2015г.)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098" name="Picture 2" descr="F:\КППМ2021\портфолио дефектолог\мальцева\Мальцев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84" y="471176"/>
            <a:ext cx="1444546" cy="216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040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C2DEB5E-E00E-42A6-B6F9-BECBF31C86DB}"/>
              </a:ext>
            </a:extLst>
          </p:cNvPr>
          <p:cNvSpPr/>
          <p:nvPr/>
        </p:nvSpPr>
        <p:spPr>
          <a:xfrm>
            <a:off x="4304928" y="322142"/>
            <a:ext cx="40768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Манакова Ирина Владимировна</a:t>
            </a:r>
            <a:endParaRPr lang="ru-RU" sz="16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01067554-DA59-49FB-88B8-7C7C44E774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103700"/>
              </p:ext>
            </p:extLst>
          </p:nvPr>
        </p:nvGraphicFramePr>
        <p:xfrm>
          <a:off x="3283030" y="584401"/>
          <a:ext cx="6120680" cy="2043991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705454">
                  <a:extLst>
                    <a:ext uri="{9D8B030D-6E8A-4147-A177-3AD203B41FA5}">
                      <a16:colId xmlns="" xmlns:a16="http://schemas.microsoft.com/office/drawing/2014/main" val="3227539267"/>
                    </a:ext>
                  </a:extLst>
                </a:gridCol>
                <a:gridCol w="3415226">
                  <a:extLst>
                    <a:ext uri="{9D8B030D-6E8A-4147-A177-3AD203B41FA5}">
                      <a16:colId xmlns="" xmlns:a16="http://schemas.microsoft.com/office/drawing/2014/main" val="1413372722"/>
                    </a:ext>
                  </a:extLst>
                </a:gridCol>
              </a:tblGrid>
              <a:tr h="2043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СТАЖ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28.05.1978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Омск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Омский   государственный педагогический университет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МБДОУ № 36 «Яблонька»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учитель-логопед</a:t>
                      </a:r>
                      <a:endParaRPr lang="ru-RU" sz="9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лет</a:t>
                      </a:r>
                      <a:endParaRPr lang="ru-RU" sz="9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«Я нужна детям, чтобы  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маленький человечек поверил в свои силы,  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преодолел и превзошел себя». 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рукоделие (</a:t>
                      </a:r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канзаши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40803526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FCF48742-AA04-4763-B0B2-881CF147A69B}"/>
              </a:ext>
            </a:extLst>
          </p:cNvPr>
          <p:cNvSpPr/>
          <p:nvPr/>
        </p:nvSpPr>
        <p:spPr>
          <a:xfrm>
            <a:off x="272480" y="2971180"/>
            <a:ext cx="951852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время работы в образовательном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учреждении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Манакова Ирина Владимировна зарекомендовала себя, компетентным, ответственным, доброжелательным, отзывчивым человеком, любящим свою профессию, а также грамотным специалистом в области логопедии и дефектологии. 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занятиях, для автоматизации, дифференциации и развития речи, Манакова И.В. применяет современные инновационные технологии: ЭСО, интерактивные презентации, видеоролики, интерактивные игры, игры «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Мерсибо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Для развития связной речи разработала адаптированную дополнительную образовательную (общеразвивающую) программу «Песочная фантазия» (использование интерактивной песочницы). Использование ЭСО позволяет идти в ногу со временем, увлечь детей за собой, повысить их мотивацию, увеличить концентрацию внимания, развить мышление и творческие способности. 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Ирина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Владимировна активно взаимодействует с родителями, является автором проектов: «Преодолеем вместе», «Логопедическая палитра», «Память поколений» и т.д. 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Ирина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Владимировна ежегодно повышает уровень своей профессиональной компетенции на курсах повышения квалификации, является постоянным слушателем Всероссийских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вебинаров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участвует в профессиональных конкурсах, имеет публикации в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методических электронных журналах.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деятельности Манакова Ирина Владимировна требовательна к себе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коллегам, является хорошим организатором. Свою деятельность любит выстраивать очень качественно, начатое дело всегда доводит до конца. </a:t>
            </a:r>
          </a:p>
          <a:p>
            <a:pPr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8" name="Рисунок 7" descr="E:\фото на паспорт\3545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412294"/>
            <a:ext cx="1798655" cy="22966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017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39602BF-35E3-40DC-ADEA-C73B85FA9554}"/>
              </a:ext>
            </a:extLst>
          </p:cNvPr>
          <p:cNvSpPr/>
          <p:nvPr/>
        </p:nvSpPr>
        <p:spPr>
          <a:xfrm>
            <a:off x="4592960" y="276253"/>
            <a:ext cx="36708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Насырова Анна Михайловна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DC79453E-C06B-42A9-9627-17E2CE2F72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15324"/>
              </p:ext>
            </p:extLst>
          </p:nvPr>
        </p:nvGraphicFramePr>
        <p:xfrm>
          <a:off x="3152800" y="669296"/>
          <a:ext cx="6408712" cy="1656184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088232">
                  <a:extLst>
                    <a:ext uri="{9D8B030D-6E8A-4147-A177-3AD203B41FA5}">
                      <a16:colId xmlns="" xmlns:a16="http://schemas.microsoft.com/office/drawing/2014/main" val="3311443872"/>
                    </a:ext>
                  </a:extLst>
                </a:gridCol>
                <a:gridCol w="4320480">
                  <a:extLst>
                    <a:ext uri="{9D8B030D-6E8A-4147-A177-3AD203B41FA5}">
                      <a16:colId xmlns="" xmlns:a16="http://schemas.microsoft.com/office/drawing/2014/main" val="3124973088"/>
                    </a:ext>
                  </a:extLst>
                </a:gridCol>
              </a:tblGrid>
              <a:tr h="1656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СТАЖ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cap="all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КВАЛИФИКАЦИОННАЯ КАТЕГОРИЯ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КРЕДО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30.04.1979</a:t>
                      </a:r>
                    </a:p>
                    <a:p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г.Рени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Одесской области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Барнаульский государственный педагогический университет</a:t>
                      </a:r>
                    </a:p>
                    <a:p>
                      <a:r>
                        <a:rPr lang="ru-RU" sz="900" b="1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«Перспектива»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Учитель-логопед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 лет</a:t>
                      </a:r>
                    </a:p>
                    <a:p>
                      <a:endParaRPr lang="ru-RU" sz="9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Первая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Возможно всё, на невозможное просто требуется больше времени. Дэн Браун 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съедобное творчество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8783446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4266DBE-4601-4B54-8AD4-61F77DDF4C75}"/>
              </a:ext>
            </a:extLst>
          </p:cNvPr>
          <p:cNvSpPr/>
          <p:nvPr/>
        </p:nvSpPr>
        <p:spPr>
          <a:xfrm>
            <a:off x="143631" y="3337589"/>
            <a:ext cx="964907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Свой педагогический опыт Анна Михайловна представляет на заседаниях городского методического объединения учителей-логопедов. В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Декады преемственности «Перспектива - центр притяжения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 провела педагогическую  мастерскую. Является автором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методического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 по использованию </a:t>
            </a:r>
            <a:r>
              <a:rPr lang="ru-RU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нейрологопедического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подхода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автоматизации звуков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«Сборник домашних заданий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Результаты участия воспитанников Анны Михайловны отмечены в городском фестивале «Солнце для всех» (2020г.), региональном конкурсе «Моя Югра» (1 место, 2020 г.), международном конкурсе «Солнечный свет», «Профессиональное мастерство», а так же в различных конкурсах и  мероприятиях детского сада. 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Анна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Михайловна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принимала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городском телепроекте по взаимодействию семьи и школы  «Моя школа» (2019 г.). Разработала и активно реализует инновационный проект по взаимодействию семьи и детского сада «Я-мама, я-логопед» (с 2018 г.).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методическое сопровождение и просвещение педагогов, родителей посредством социальной сети работников образования </a:t>
            </a:r>
            <a:r>
              <a:rPr lang="en-US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nsportal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социальной сети «</a:t>
            </a:r>
            <a:r>
              <a:rPr lang="ru-RU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в сообществе «Я-мама, я-логопед». Регулярно публикует материалы на сайте «Педагогический альманах», сайте МБОУ «Перспектива». Освоила и успешно применяет «Лого-фасциальный массаж-1» (автор Сахаровская О.П.).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Награждена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грамотой администрации учреждения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Успех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- 2019», Благодарственным письмом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образования Администрации города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(2021). Имеет награды за активную профсоюзную жизнь: Диплом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 Туристического слета среди членов профсоюза в конкурсе «Туристическая самодеятельность», диплом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 в номинации «Хореографическое творчество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Благодарственное письмо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активное участие в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смотре-конкурсе художественного творчества работников образования города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Сургута. 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122" name="Picture 2" descr="F:\КППМ2021\портфолио дефектолог\Портфолио Насырова АМ_Перспектива\фото Насырова А.М.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2" t="13552" r="5864"/>
          <a:stretch/>
        </p:blipFill>
        <p:spPr bwMode="auto">
          <a:xfrm>
            <a:off x="860092" y="457228"/>
            <a:ext cx="1414130" cy="217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621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3FA14F8-FC1A-424C-99A5-F0D8BCAB99B2}"/>
              </a:ext>
            </a:extLst>
          </p:cNvPr>
          <p:cNvSpPr/>
          <p:nvPr/>
        </p:nvSpPr>
        <p:spPr>
          <a:xfrm>
            <a:off x="4160912" y="295857"/>
            <a:ext cx="39038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УСЕНКО ЕКАТЕРИНА ВАСИЛЬЕВНА</a:t>
            </a:r>
            <a:endParaRPr lang="ru-RU" sz="2000" cap="all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8DF381B2-77EA-4947-AF2E-2073C19862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035683"/>
              </p:ext>
            </p:extLst>
          </p:nvPr>
        </p:nvGraphicFramePr>
        <p:xfrm>
          <a:off x="3656856" y="634411"/>
          <a:ext cx="5760640" cy="1655509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016224">
                  <a:extLst>
                    <a:ext uri="{9D8B030D-6E8A-4147-A177-3AD203B41FA5}">
                      <a16:colId xmlns="" xmlns:a16="http://schemas.microsoft.com/office/drawing/2014/main" val="2199271072"/>
                    </a:ext>
                  </a:extLst>
                </a:gridCol>
                <a:gridCol w="3744416">
                  <a:extLst>
                    <a:ext uri="{9D8B030D-6E8A-4147-A177-3AD203B41FA5}">
                      <a16:colId xmlns="" xmlns:a16="http://schemas.microsoft.com/office/drawing/2014/main" val="1827878916"/>
                    </a:ext>
                  </a:extLst>
                </a:gridCol>
              </a:tblGrid>
              <a:tr h="16056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СТАЖ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КВАЛИФИКАЦИОННАЯ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КРЕДО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28.11.1988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Сургут</a:t>
                      </a:r>
                    </a:p>
                    <a:p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Сургутский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государственный педагогический университет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СОШ №45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Учитель-дефектолог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лет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Первая</a:t>
                      </a:r>
                    </a:p>
                    <a:p>
                      <a:endParaRPr lang="ru-RU" sz="9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«Чтобы учить других – учись сам, чтобы воспитывать других – начинай с себя, чтобы развивать других – развивайся сам!»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Вышивка бисером, </a:t>
                      </a:r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вытынанки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выпекание тортов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49082945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F821BA0-1000-4C6A-8E2C-6A70D8255435}"/>
              </a:ext>
            </a:extLst>
          </p:cNvPr>
          <p:cNvSpPr/>
          <p:nvPr/>
        </p:nvSpPr>
        <p:spPr>
          <a:xfrm>
            <a:off x="35404" y="2578736"/>
            <a:ext cx="972108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 Васильевна – учитель-дефектолог МБОУ СОШ № 45.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Васильевна – компетентный, ответственный, творческий, инициативный и отзывчивый специалист. Педагог проводит занятия коррекционно-развивающей направленности по развитию познавательной деятельности обучающихся с ограниченными возможностями здоровья, учитывая индивидуальные особенности каждого ребёнка. Для обеспечения образовательной деятельности программно-методической документацией разработала коррекционно-развивающие программы для данной категории детей.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Свой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педагог представила на городском методическом объединении учителей-дефектологов, где выступила с докладами «Диагностика умственного развития учащихся средних и старших классов (тесты интеллекта). Диагностический инструментарий и методическая литература»; «Организация дистанционных занятий с обучающимися на платформе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Mirapolis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«Аналитический отчёт учителя-дефектолога за 2020-2021 учебный год».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Екатерина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Васильевна является победителем конкурсных мероприятий различного уровня: международных конкурсов «Логопедия и дефектология», «Использование современных средств ИКТ в условиях реализации ФГОС», всероссийского профессионального педагогического конкурса в номинации «Рабочая программа педагога в соответствии ФГОС». Педагог постоянно совершенствует профессиональное мастерство через курсы повышения квалификации, самообразование, участие в работе семинаров и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вебинаров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«Овладение техниками арт-терапия для развития детей с ОВЗ», «Формирование психических процессов у детей с ОВЗ», «Мозжечковая стимуляция и моторное планирование – два эффективных пути в развитии интеллекта детей с ОВЗ», «Психолого-педагогическое сопровождение обучающихся с ОВЗ и инвалидностью», «Поддержка детей с особыми образовательными потребностями: эффективные практики и перспективы».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году прошла профессиональную переподготовку в АНО ДПО «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ФИПКиП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по программе дополнительного профессионального образования «Специальное (дефектологическое) образование: учитель-дефектолог», квалификация - «Учитель-дефектолог». 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Педагогическая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Екатерины Васильевны отмечена грамотами администрации МБОУ СОШ № 45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АНО «НОЦПП» г. Москвы за участие во всероссийском педагогическом конкурсе с авторской работой; организатора и куратора за подготовку победителей и участников международных, всероссийских блиц-турниров, олимпиад и викторин. </a:t>
            </a:r>
          </a:p>
          <a:p>
            <a:pPr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F:\КППМ2021\портфолио дефектолог\УсенкоЕВ\Фото Усенко Е.В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9" y="315254"/>
            <a:ext cx="1512168" cy="225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012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7FFD3CE-ECF7-4FC6-94EB-ED0CAFFAD1E2}"/>
              </a:ext>
            </a:extLst>
          </p:cNvPr>
          <p:cNvSpPr/>
          <p:nvPr/>
        </p:nvSpPr>
        <p:spPr>
          <a:xfrm>
            <a:off x="4304928" y="219998"/>
            <a:ext cx="36593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Федорова Оксана Сергеевна </a:t>
            </a:r>
            <a:endParaRPr lang="ru-RU" sz="16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BC6B6A8B-65F1-41F4-9AD3-4FDE91D44F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395553"/>
              </p:ext>
            </p:extLst>
          </p:nvPr>
        </p:nvGraphicFramePr>
        <p:xfrm>
          <a:off x="3296816" y="558552"/>
          <a:ext cx="6264696" cy="207836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160240">
                  <a:extLst>
                    <a:ext uri="{9D8B030D-6E8A-4147-A177-3AD203B41FA5}">
                      <a16:colId xmlns="" xmlns:a16="http://schemas.microsoft.com/office/drawing/2014/main" val="1782095468"/>
                    </a:ext>
                  </a:extLst>
                </a:gridCol>
                <a:gridCol w="4104456">
                  <a:extLst>
                    <a:ext uri="{9D8B030D-6E8A-4147-A177-3AD203B41FA5}">
                      <a16:colId xmlns="" xmlns:a16="http://schemas.microsoft.com/office/drawing/2014/main" val="2646976327"/>
                    </a:ext>
                  </a:extLst>
                </a:gridCol>
              </a:tblGrid>
              <a:tr h="2078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СТАЖ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КВАЛИФИКАЦИОННАЯ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КРЕДО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02.06.1988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Город Саратов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Саратовский государственный университет имени </a:t>
                      </a:r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Н.Г.Чернышевского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МБДОУ №14 «Брусничка»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Учитель-логопед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лет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Первая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«Счастливого человека может воспитать только счастливый», поэтому считаю, что «успех ребенку может создавать лишь тот учитель, который сам переживает радость успеха»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Вязание, </a:t>
                      </a:r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бисероплетение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скрапбукинг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81419867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E1AC99B-0458-4A87-85C6-7DE9AA829B04}"/>
              </a:ext>
            </a:extLst>
          </p:cNvPr>
          <p:cNvSpPr/>
          <p:nvPr/>
        </p:nvSpPr>
        <p:spPr>
          <a:xfrm>
            <a:off x="416496" y="3068960"/>
            <a:ext cx="921702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Саратовского государственного университета имени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Н.Г.Чернышевского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2011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Федорова Оксана Сергеевна начала свою профессиональную деятельность в должности воспитателя. С 2018 года работает в должности учителя-логопеда. 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За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работы Оксана Сергеевна зарекомендовала себя целеустремленным, творческим, методически грамотным и инициативным специалистом. Она обладает высокими профессиональными качествами: умением анализировать педагогическую деятельность, выявлять наиболее значимые проблемы и находить эффективные пути их решения.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Благодаря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своим качествам она смогла добиться высоких результатов в работе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детьми с тяжелыми нарушениями речи. Её профессионализм характеризуется коммуникативной компетентностью, умением общаться с ребенком на уровне партнера, найти нужный подход к детям. Она способна оказать необходимую поддержку детям, переживающим неуспех, вовлечь их в общую работу, создавая необходимые условия для успешного её выполнения.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выработки оптимальных путей коррекции взаимодействует с педагогом-психологом, воспитателями МБДОУ. Уделяет большое внимание работе с родителями, выступает на групповых родительских собраниях, проводит коллективные и индивидуальные беседы, консультации. Педагог пользуется уважением родителей воспитанников, готова к сотрудничеству и открыта для решения конструктивных задач.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Педагогический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транслирует, проводя мероприятия для педагогов ДОУ и города, родителей (законных представителей). В рамках работы ГМО учителей - логопедов г. Сургута презентовала опыт работы по теме: «Веселая дистанционная артикуляционная гимнастика». 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Оксана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Сергеевна постоянно повышает свой профессиональный уровень, изучает современные разработки в области дошкольной логопедии.</a:t>
            </a:r>
          </a:p>
          <a:p>
            <a:pPr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170" name="Picture 2" descr="F:\КППМ2021\портфолио дефектолог\Федорова О.С\Федорова О.С\Фото Федоров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89275"/>
            <a:ext cx="1656184" cy="247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8008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5629</TotalTime>
  <Words>549</Words>
  <Application>Microsoft Office PowerPoint</Application>
  <PresentationFormat>Лист A4 (210x297 мм)</PresentationFormat>
  <Paragraphs>286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Aharoni</vt:lpstr>
      <vt:lpstr>Arial</vt:lpstr>
      <vt:lpstr>Calibri</vt:lpstr>
      <vt:lpstr>Calibri Light</vt:lpstr>
      <vt:lpstr>Times New Roman</vt:lpstr>
      <vt:lpstr>Тема Office</vt:lpstr>
      <vt:lpstr>2_Тема Office</vt:lpstr>
      <vt:lpstr>КОНКУРС  ПРОФЕССИОНАЛЬНОГО ПЕДАГОГИЧЕСКОГО МАСТЕРСТВА  «УЧИТЕЛЬ-ДЕФЕКТОЛОГ ГОДА - 2021»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KGR</dc:creator>
  <cp:lastModifiedBy>Павел Ходовец</cp:lastModifiedBy>
  <cp:revision>180</cp:revision>
  <dcterms:created xsi:type="dcterms:W3CDTF">2017-10-18T11:42:21Z</dcterms:created>
  <dcterms:modified xsi:type="dcterms:W3CDTF">2021-09-17T03:55:14Z</dcterms:modified>
</cp:coreProperties>
</file>