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6" r:id="rId3"/>
    <p:sldId id="297" r:id="rId4"/>
    <p:sldId id="298" r:id="rId5"/>
    <p:sldId id="287" r:id="rId6"/>
    <p:sldId id="288" r:id="rId7"/>
    <p:sldId id="261" r:id="rId8"/>
    <p:sldId id="302" r:id="rId9"/>
    <p:sldId id="300" r:id="rId10"/>
    <p:sldId id="262" r:id="rId11"/>
    <p:sldId id="263" r:id="rId12"/>
    <p:sldId id="301" r:id="rId13"/>
    <p:sldId id="304" r:id="rId14"/>
    <p:sldId id="305" r:id="rId15"/>
    <p:sldId id="306" r:id="rId16"/>
    <p:sldId id="266" r:id="rId17"/>
    <p:sldId id="303" r:id="rId18"/>
    <p:sldId id="307" r:id="rId19"/>
    <p:sldId id="308" r:id="rId20"/>
    <p:sldId id="309" r:id="rId21"/>
    <p:sldId id="310" r:id="rId22"/>
    <p:sldId id="317" r:id="rId23"/>
    <p:sldId id="319" r:id="rId24"/>
    <p:sldId id="320" r:id="rId25"/>
    <p:sldId id="321" r:id="rId26"/>
    <p:sldId id="271" r:id="rId27"/>
    <p:sldId id="311" r:id="rId28"/>
    <p:sldId id="312" r:id="rId29"/>
    <p:sldId id="313" r:id="rId30"/>
    <p:sldId id="278" r:id="rId31"/>
    <p:sldId id="279" r:id="rId32"/>
    <p:sldId id="315" r:id="rId33"/>
    <p:sldId id="282" r:id="rId34"/>
    <p:sldId id="316" r:id="rId35"/>
    <p:sldId id="283" r:id="rId36"/>
    <p:sldId id="285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7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547C-39A8-4F18-82A9-E57A4F3BCBAF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E3FE0-210E-4FAA-AE63-8BF2629A4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9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975-B902-4B3E-B674-B31462032D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39B5-C64B-4D5B-89B2-C5693837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0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975-B902-4B3E-B674-B31462032D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39B5-C64B-4D5B-89B2-C5693837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0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975-B902-4B3E-B674-B31462032D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39B5-C64B-4D5B-89B2-C5693837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9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975-B902-4B3E-B674-B31462032D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39B5-C64B-4D5B-89B2-C5693837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7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975-B902-4B3E-B674-B31462032D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39B5-C64B-4D5B-89B2-C5693837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2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975-B902-4B3E-B674-B31462032D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39B5-C64B-4D5B-89B2-C5693837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975-B902-4B3E-B674-B31462032D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39B5-C64B-4D5B-89B2-C5693837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1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975-B902-4B3E-B674-B31462032D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39B5-C64B-4D5B-89B2-C5693837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7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975-B902-4B3E-B674-B31462032D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39B5-C64B-4D5B-89B2-C5693837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1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975-B902-4B3E-B674-B31462032D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39B5-C64B-4D5B-89B2-C5693837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7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975-B902-4B3E-B674-B31462032D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39B5-C64B-4D5B-89B2-C5693837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9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9975-B902-4B3E-B674-B31462032DDD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739B5-C64B-4D5B-89B2-C56938373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2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работы с заданиями ОГЭ </a:t>
            </a:r>
            <a:r>
              <a:rPr lang="ru-RU" smtClean="0"/>
              <a:t>по обществознанию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7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21" t="25684" r="12445" b="17840"/>
          <a:stretch/>
        </p:blipFill>
        <p:spPr>
          <a:xfrm>
            <a:off x="581024" y="180975"/>
            <a:ext cx="1157767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7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67" t="38161" r="14046" b="29223"/>
          <a:stretch/>
        </p:blipFill>
        <p:spPr>
          <a:xfrm>
            <a:off x="268323" y="800099"/>
            <a:ext cx="11425048" cy="46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8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81" t="38379" r="16508" b="32717"/>
          <a:stretch/>
        </p:blipFill>
        <p:spPr>
          <a:xfrm>
            <a:off x="266699" y="774700"/>
            <a:ext cx="11470609" cy="42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0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657" t="35753" r="17863" b="47391"/>
          <a:stretch/>
        </p:blipFill>
        <p:spPr>
          <a:xfrm>
            <a:off x="581025" y="365125"/>
            <a:ext cx="10996427" cy="2454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897" t="41749" r="16874" b="48519"/>
          <a:stretch/>
        </p:blipFill>
        <p:spPr>
          <a:xfrm>
            <a:off x="581025" y="3649132"/>
            <a:ext cx="10830722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3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40" t="52414" r="17603" b="21707"/>
          <a:stretch/>
        </p:blipFill>
        <p:spPr>
          <a:xfrm>
            <a:off x="423332" y="778139"/>
            <a:ext cx="11039280" cy="37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7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493" t="33929" r="17493" b="5752"/>
          <a:stretch/>
        </p:blipFill>
        <p:spPr>
          <a:xfrm>
            <a:off x="1735666" y="234421"/>
            <a:ext cx="7742238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6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74" t="35315" r="13307" b="13900"/>
          <a:stretch/>
        </p:blipFill>
        <p:spPr>
          <a:xfrm>
            <a:off x="361292" y="571500"/>
            <a:ext cx="114694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1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602" t="26924" r="17384" b="48559"/>
          <a:stretch/>
        </p:blipFill>
        <p:spPr>
          <a:xfrm>
            <a:off x="211666" y="365125"/>
            <a:ext cx="11589771" cy="37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9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12" t="26341" r="18260" b="39025"/>
          <a:stretch/>
        </p:blipFill>
        <p:spPr>
          <a:xfrm>
            <a:off x="203198" y="517525"/>
            <a:ext cx="10810690" cy="501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40" t="25951" r="17713" b="21318"/>
          <a:stretch/>
        </p:blipFill>
        <p:spPr>
          <a:xfrm>
            <a:off x="1244598" y="321733"/>
            <a:ext cx="8483602" cy="595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7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Алгоритм деятельности учителя 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1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ФИПИ – </a:t>
            </a:r>
          </a:p>
          <a:p>
            <a:pPr marL="0" indent="0">
              <a:buNone/>
            </a:pPr>
            <a:r>
              <a:rPr lang="ru-RU" sz="3600" dirty="0" smtClean="0"/>
              <a:t>НАВИГАТОР ПОДГОТОВКИ – </a:t>
            </a:r>
          </a:p>
          <a:p>
            <a:pPr marL="0" indent="0">
              <a:buNone/>
            </a:pPr>
            <a:r>
              <a:rPr lang="ru-RU" sz="3600" dirty="0" smtClean="0"/>
              <a:t>НАВИГАТОР САМОСТОЯТЕЛЬНОЙ ПОДГОТОВКИ ОГЭ – </a:t>
            </a:r>
          </a:p>
          <a:p>
            <a:pPr marL="0" indent="0">
              <a:buNone/>
            </a:pPr>
            <a:r>
              <a:rPr lang="ru-RU" sz="3600" dirty="0" smtClean="0"/>
              <a:t>ОБЩЕСТВОЗНАНИЕ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86599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21" t="27897" r="17713" b="22681"/>
          <a:stretch/>
        </p:blipFill>
        <p:spPr>
          <a:xfrm>
            <a:off x="1075266" y="254001"/>
            <a:ext cx="9027463" cy="59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10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776" t="31594" r="17822" b="35717"/>
          <a:stretch/>
        </p:blipFill>
        <p:spPr>
          <a:xfrm>
            <a:off x="321733" y="652992"/>
            <a:ext cx="11191867" cy="5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20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133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Запомните, что при выполнении задания 12: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33" y="778932"/>
            <a:ext cx="11836400" cy="564726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выводе о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позиций опрошенных необходимо указывать, в чём сходство заключается (т.е. обязательно должны использоваться словосочетания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«равные доли», «одинаковые доли/проценты», «наибольшая/наименьшая доля опрошенных обеих групп» и т.п.)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т.е. если учащийся напишет просто «Сходство обеих групп в пункте про ум и находчивость» не будет засчитан.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выводе о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различии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позиций опрошенных необходимо указывать, в чём различие заключается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(т.е. обязательно следует указывать, что «опрошенных группы А, в отличие от опрошенных группы Б…», «в то время, как наибольшая доля участников группы А выбирает… наибольшая доля участников группы Б…» и т.п.)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✅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то, что в графическом виде приводятся результаты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социологического опроса,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не какого-либо голосования. Не следует путать эти понятия. Если вы напишите,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«30% проголосовало»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сразу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задании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дано общее число участников опроса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Результаты опроса приведены в % от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отвечавших, поэтому выводы можно делать только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доле / проценте респондентов 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опрошенных), выбравших тот или иной ответ, а не об их числе (!!!).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обращаю внимание, если в задание 12 встречаются такие слова, как количество, число, голосовали - это сразу 0 баллов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87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21" t="12915" r="27015" b="48559"/>
          <a:stretch/>
        </p:blipFill>
        <p:spPr>
          <a:xfrm>
            <a:off x="337900" y="254000"/>
            <a:ext cx="11289740" cy="51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38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02" t="52414" r="26687" b="11979"/>
          <a:stretch/>
        </p:blipFill>
        <p:spPr>
          <a:xfrm>
            <a:off x="228599" y="268288"/>
            <a:ext cx="11739561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12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199" y="237067"/>
            <a:ext cx="11565468" cy="6070599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Ищем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критериям: 1) большинство; 2) примерно одинаковый процент; 3) меньшинство.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ПОКАЗАТЬ ОТВЕТ в «», ПО КОТОРОМУ ЛЮДИ ОТВЕЧАЛИ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по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СХОДСТВУ: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Большинство/меньшинство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опрошенных в обеих группах выбрали ответ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 ответе на вопрос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Одинаковая доля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опрошенных в обеих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 ответ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 ответе на вопрос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ИЛИ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опрошенных в обеих группах выбрали ответ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 ответе на вопрос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ИЛИ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одинаковая доля опрошенных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обеих группах выбрали ответ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 ответе на вопрос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Наименьший/наибольший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опрошенных выбрали ответ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_» при ответе на вопрос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по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РАЗЛИЧИЮ: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_» значительно реже выбирали ответ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чем в стране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ИЛИ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выбирающих ответ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доля опрошенных «группы 1» значительно меньше доли опрошенных в «группе 2».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ПОКАЗАТЬ ОТВЕТ в «», ПО КОТОРОМУ ЛЮДИ ОТВЕЧАЛИ И РАЗНИЦУ, Т.Е. КОГО БОЛЬШЕ!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роль играет тот факт, кто отвечал на вопросы при формулировании РАЗЛИЧИЯ (женщины/мужчины, подростки/взрослые, горожане/селяне и т.п.).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2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21" t="38817" r="26605" b="13901"/>
          <a:stretch/>
        </p:blipFill>
        <p:spPr>
          <a:xfrm>
            <a:off x="619125" y="295275"/>
            <a:ext cx="10484118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21" t="52803" r="17604" b="26767"/>
          <a:stretch/>
        </p:blipFill>
        <p:spPr>
          <a:xfrm>
            <a:off x="0" y="1027905"/>
            <a:ext cx="12220382" cy="35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2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12" t="43658" r="17384" b="24431"/>
          <a:stretch/>
        </p:blipFill>
        <p:spPr>
          <a:xfrm>
            <a:off x="431799" y="745066"/>
            <a:ext cx="1111033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61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50" t="28287" r="17603" b="60428"/>
          <a:stretch/>
        </p:blipFill>
        <p:spPr>
          <a:xfrm>
            <a:off x="173912" y="1690688"/>
            <a:ext cx="11844176" cy="17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65" t="60051" r="17740" b="11273"/>
          <a:stretch/>
        </p:blipFill>
        <p:spPr>
          <a:xfrm>
            <a:off x="133349" y="1857374"/>
            <a:ext cx="11120977" cy="41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4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74" t="25817" r="12568" b="23346"/>
          <a:stretch/>
        </p:blipFill>
        <p:spPr>
          <a:xfrm>
            <a:off x="333374" y="447674"/>
            <a:ext cx="11420963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93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83" t="19555" r="12445" b="23313"/>
          <a:stretch/>
        </p:blipFill>
        <p:spPr>
          <a:xfrm>
            <a:off x="285750" y="295275"/>
            <a:ext cx="11263477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77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12" t="39183" r="18150" b="41359"/>
          <a:stretch/>
        </p:blipFill>
        <p:spPr>
          <a:xfrm>
            <a:off x="181608" y="1473200"/>
            <a:ext cx="11636996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51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98" t="13645" r="13061" b="12586"/>
          <a:stretch/>
        </p:blipFill>
        <p:spPr>
          <a:xfrm>
            <a:off x="838200" y="228599"/>
            <a:ext cx="9296400" cy="64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93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931" t="58640" r="18259" b="32993"/>
          <a:stretch/>
        </p:blipFill>
        <p:spPr>
          <a:xfrm>
            <a:off x="153965" y="2192866"/>
            <a:ext cx="11884070" cy="1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4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21" t="29624" r="13184" b="15432"/>
          <a:stretch/>
        </p:blipFill>
        <p:spPr>
          <a:xfrm>
            <a:off x="581024" y="495300"/>
            <a:ext cx="11424234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9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06" t="15177" r="15523" b="35571"/>
          <a:stretch/>
        </p:blipFill>
        <p:spPr>
          <a:xfrm>
            <a:off x="523874" y="365125"/>
            <a:ext cx="11388541" cy="56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903" t="42321" r="17370" b="16308"/>
          <a:stretch/>
        </p:blipFill>
        <p:spPr>
          <a:xfrm>
            <a:off x="276225" y="127793"/>
            <a:ext cx="11254793" cy="61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07951"/>
            <a:ext cx="10220325" cy="825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1A1A1A"/>
                </a:solidFill>
                <a:latin typeface="YS Text"/>
              </a:rPr>
              <a:t/>
            </a:r>
            <a:br>
              <a:rPr lang="ru-RU" dirty="0">
                <a:solidFill>
                  <a:srgbClr val="1A1A1A"/>
                </a:solidFill>
                <a:latin typeface="YS Text"/>
              </a:rPr>
            </a:br>
            <a:r>
              <a:rPr lang="ru-RU" sz="4000" b="1" dirty="0" smtClean="0">
                <a:solidFill>
                  <a:srgbClr val="1A1A1A"/>
                </a:solidFill>
                <a:latin typeface="YS Text"/>
              </a:rPr>
              <a:t>Правила при выполнении задания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600075"/>
            <a:ext cx="11763375" cy="61150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1A1A1A"/>
                </a:solidFill>
                <a:latin typeface="YS Text"/>
              </a:rPr>
              <a:t>–  засчитываются </a:t>
            </a:r>
            <a:r>
              <a:rPr lang="ru-RU" b="1" dirty="0">
                <a:solidFill>
                  <a:srgbClr val="C00000"/>
                </a:solidFill>
                <a:latin typeface="YS Text"/>
              </a:rPr>
              <a:t>существенные признаки понятия /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важнейшие функции соответствующего социального объекта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;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A1A1A"/>
                </a:solidFill>
                <a:latin typeface="YS Text"/>
              </a:rPr>
              <a:t>НЕ ЗАСЧИТЫВАЕТСЯ</a:t>
            </a:r>
            <a:endParaRPr lang="ru-RU" b="1" dirty="0">
              <a:solidFill>
                <a:srgbClr val="1A1A1A"/>
              </a:solidFill>
              <a:latin typeface="YS Tex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1A1A1A"/>
                </a:solidFill>
                <a:latin typeface="YS Text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YS Text"/>
              </a:rPr>
              <a:t>характеристика </a:t>
            </a:r>
            <a:r>
              <a:rPr lang="ru-RU" b="1" dirty="0">
                <a:solidFill>
                  <a:srgbClr val="FF0000"/>
                </a:solidFill>
                <a:latin typeface="YS Text"/>
              </a:rPr>
              <a:t>родовой принадлежности тем же понятием</a:t>
            </a:r>
            <a:r>
              <a:rPr lang="ru-RU" dirty="0">
                <a:solidFill>
                  <a:srgbClr val="FF0000"/>
                </a:solidFill>
                <a:latin typeface="YS Text"/>
              </a:rPr>
              <a:t>,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YS Text"/>
              </a:rPr>
              <a:t>смысл которого должен быть раскрыт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50"/>
                </a:solidFill>
                <a:latin typeface="YS Text"/>
              </a:rPr>
              <a:t>(например, «социальная группа – это группа людей…»);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1A1A1A"/>
                </a:solidFill>
                <a:latin typeface="YS Text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YS Text"/>
              </a:rPr>
              <a:t>характеристика </a:t>
            </a:r>
            <a:r>
              <a:rPr lang="ru-RU" b="1" dirty="0">
                <a:solidFill>
                  <a:srgbClr val="FF0000"/>
                </a:solidFill>
                <a:latin typeface="YS Text"/>
              </a:rPr>
              <a:t>смысла понятия через отрицание </a:t>
            </a:r>
            <a:endParaRPr lang="ru-RU" b="1" dirty="0" smtClean="0">
              <a:solidFill>
                <a:srgbClr val="FF0000"/>
              </a:solidFill>
              <a:latin typeface="YS Tex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1A1A1A"/>
                </a:solidFill>
                <a:latin typeface="YS Text"/>
              </a:rPr>
              <a:t>(</a:t>
            </a:r>
            <a:r>
              <a:rPr lang="ru-RU" b="1" i="1" dirty="0">
                <a:solidFill>
                  <a:srgbClr val="00B050"/>
                </a:solidFill>
                <a:latin typeface="YS Text"/>
              </a:rPr>
              <a:t>например,</a:t>
            </a:r>
            <a:r>
              <a:rPr lang="ru-RU" b="1" dirty="0">
                <a:solidFill>
                  <a:srgbClr val="00B050"/>
                </a:solidFill>
                <a:latin typeface="YS Text"/>
              </a:rPr>
              <a:t> </a:t>
            </a:r>
            <a:r>
              <a:rPr lang="ru-RU" b="1" i="1" dirty="0">
                <a:solidFill>
                  <a:srgbClr val="00B050"/>
                </a:solidFill>
                <a:latin typeface="YS Text"/>
              </a:rPr>
              <a:t>«рыночная экономика – это экономика, в которой нет преобладания государственной собственности на средства производства</a:t>
            </a:r>
            <a:r>
              <a:rPr lang="ru-RU" b="1" i="1" dirty="0" smtClean="0">
                <a:solidFill>
                  <a:srgbClr val="00B050"/>
                </a:solidFill>
                <a:latin typeface="YS Text"/>
              </a:rPr>
              <a:t>…»)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B050"/>
                </a:solidFill>
                <a:latin typeface="YS Text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YS Text"/>
              </a:rPr>
              <a:t>этимология </a:t>
            </a:r>
            <a:r>
              <a:rPr lang="ru-RU" b="1" dirty="0">
                <a:solidFill>
                  <a:srgbClr val="FF0000"/>
                </a:solidFill>
                <a:latin typeface="YS Text"/>
              </a:rPr>
              <a:t>слова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50"/>
                </a:solidFill>
                <a:latin typeface="YS Text"/>
              </a:rPr>
              <a:t>(например, слово «демократия» в переводе с греческого – «власть народа»),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latin typeface="YS Text"/>
              </a:rPr>
              <a:t>метафора </a:t>
            </a:r>
            <a:r>
              <a:rPr lang="ru-RU" b="1" dirty="0">
                <a:solidFill>
                  <a:srgbClr val="FF0000"/>
                </a:solidFill>
                <a:latin typeface="YS Text"/>
              </a:rPr>
              <a:t>или </a:t>
            </a:r>
            <a:r>
              <a:rPr lang="ru-RU" b="1" dirty="0" smtClean="0">
                <a:solidFill>
                  <a:srgbClr val="FF0000"/>
                </a:solidFill>
                <a:latin typeface="YS Text"/>
              </a:rPr>
              <a:t>аллегория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B050"/>
                </a:solidFill>
                <a:latin typeface="YS Text"/>
              </a:rPr>
              <a:t>(</a:t>
            </a:r>
            <a:r>
              <a:rPr lang="ru-RU" b="1" i="1" dirty="0">
                <a:solidFill>
                  <a:srgbClr val="00B050"/>
                </a:solidFill>
                <a:latin typeface="YS Text"/>
              </a:rPr>
              <a:t>например, «налоги в государстве </a:t>
            </a:r>
            <a:r>
              <a:rPr lang="ru-RU" b="1" i="1" dirty="0" smtClean="0">
                <a:solidFill>
                  <a:srgbClr val="00B050"/>
                </a:solidFill>
                <a:latin typeface="YS Text"/>
              </a:rPr>
              <a:t>подобны парусам </a:t>
            </a:r>
            <a:r>
              <a:rPr lang="ru-RU" b="1" i="1" dirty="0">
                <a:solidFill>
                  <a:srgbClr val="00B050"/>
                </a:solidFill>
                <a:latin typeface="YS Text"/>
              </a:rPr>
              <a:t>корабля…»);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1A1A1A"/>
                </a:solidFill>
                <a:latin typeface="YS Text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YS Text"/>
              </a:rPr>
              <a:t>пример </a:t>
            </a:r>
            <a:r>
              <a:rPr lang="ru-RU" b="1" dirty="0">
                <a:solidFill>
                  <a:srgbClr val="FF0000"/>
                </a:solidFill>
                <a:latin typeface="YS Text"/>
              </a:rPr>
              <a:t>конкретного объекта, подменяющий раскрытие смысла понятия через пример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</a:t>
            </a:r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B050"/>
                </a:solidFill>
                <a:latin typeface="YS Text"/>
              </a:rPr>
              <a:t>(</a:t>
            </a:r>
            <a:r>
              <a:rPr lang="ru-RU" b="1" i="1" dirty="0">
                <a:solidFill>
                  <a:srgbClr val="00B050"/>
                </a:solidFill>
                <a:latin typeface="YS Text"/>
              </a:rPr>
              <a:t>например, «монархия – это Великобритания»).</a:t>
            </a:r>
          </a:p>
          <a:p>
            <a:pPr marL="0" indent="0">
              <a:buNone/>
            </a:pPr>
            <a:endParaRPr lang="ru-RU" i="1" dirty="0">
              <a:solidFill>
                <a:srgbClr val="1A1A1A"/>
              </a:solidFill>
              <a:latin typeface="YS Tex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3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36" t="36848" r="11460" b="25283"/>
          <a:stretch/>
        </p:blipFill>
        <p:spPr>
          <a:xfrm>
            <a:off x="190499" y="170656"/>
            <a:ext cx="11647490" cy="3982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75" y="4225205"/>
            <a:ext cx="8891778" cy="22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67" t="26559" r="15031" b="51332"/>
          <a:stretch/>
        </p:blipFill>
        <p:spPr>
          <a:xfrm>
            <a:off x="414667" y="1543049"/>
            <a:ext cx="1136266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9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411" t="47317" r="17124" b="10179"/>
          <a:stretch/>
        </p:blipFill>
        <p:spPr>
          <a:xfrm>
            <a:off x="838200" y="501925"/>
            <a:ext cx="10897054" cy="59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9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34" t="25465" r="17247" b="52645"/>
          <a:stretch/>
        </p:blipFill>
        <p:spPr>
          <a:xfrm>
            <a:off x="367861" y="1289050"/>
            <a:ext cx="11456277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44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400</Words>
  <Application>Microsoft Office PowerPoint</Application>
  <PresentationFormat>Произвольный</PresentationFormat>
  <Paragraphs>48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Алгоритм работы с заданиями ОГЭ по обществознанию</vt:lpstr>
      <vt:lpstr>Алгоритм деятельности учителя </vt:lpstr>
      <vt:lpstr>Презентация PowerPoint</vt:lpstr>
      <vt:lpstr>Презентация PowerPoint</vt:lpstr>
      <vt:lpstr> Правила при выполнении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Запомните, что при выполнении задания 12: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16</cp:revision>
  <dcterms:created xsi:type="dcterms:W3CDTF">2024-11-20T10:34:24Z</dcterms:created>
  <dcterms:modified xsi:type="dcterms:W3CDTF">2025-03-03T09:01:56Z</dcterms:modified>
</cp:coreProperties>
</file>